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7" r:id="rId1"/>
  </p:sldMasterIdLst>
  <p:sldIdLst>
    <p:sldId id="258" r:id="rId2"/>
    <p:sldId id="1577" r:id="rId3"/>
    <p:sldId id="1582" r:id="rId4"/>
    <p:sldId id="1578" r:id="rId5"/>
    <p:sldId id="257" r:id="rId6"/>
    <p:sldId id="1581" r:id="rId7"/>
    <p:sldId id="284" r:id="rId8"/>
    <p:sldId id="1579" r:id="rId9"/>
    <p:sldId id="260" r:id="rId10"/>
    <p:sldId id="267" r:id="rId11"/>
    <p:sldId id="1580" r:id="rId12"/>
    <p:sldId id="273" r:id="rId13"/>
    <p:sldId id="1583" r:id="rId14"/>
    <p:sldId id="1285"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641" autoAdjust="0"/>
  </p:normalViewPr>
  <p:slideViewPr>
    <p:cSldViewPr snapToGrid="0" snapToObjects="1">
      <p:cViewPr varScale="1">
        <p:scale>
          <a:sx n="83" d="100"/>
          <a:sy n="83" d="100"/>
        </p:scale>
        <p:origin x="1203" y="54"/>
      </p:cViewPr>
      <p:guideLst>
        <p:guide orient="horz" pos="2160"/>
        <p:guide pos="2880"/>
      </p:guideLst>
    </p:cSldViewPr>
  </p:slideViewPr>
  <p:outlineViewPr>
    <p:cViewPr>
      <p:scale>
        <a:sx n="33" d="100"/>
        <a:sy n="33" d="100"/>
      </p:scale>
      <p:origin x="0" y="-245"/>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Lst>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_rels/viewProps.xml.rels><?xml version="1.0" encoding="UTF-8" standalone="yes"?>
<Relationships xmlns="http://schemas.openxmlformats.org/package/2006/relationships"><Relationship Id="rId8" Type="http://schemas.openxmlformats.org/officeDocument/2006/relationships/slide" Target="slides/slide8.xml"/><Relationship Id="rId13" Type="http://schemas.openxmlformats.org/officeDocument/2006/relationships/slide" Target="slides/slide13.xml"/><Relationship Id="rId3" Type="http://schemas.openxmlformats.org/officeDocument/2006/relationships/slide" Target="slides/slide3.xml"/><Relationship Id="rId7" Type="http://schemas.openxmlformats.org/officeDocument/2006/relationships/slide" Target="slides/slide7.xml"/><Relationship Id="rId12" Type="http://schemas.openxmlformats.org/officeDocument/2006/relationships/slide" Target="slides/slide12.xml"/><Relationship Id="rId2" Type="http://schemas.openxmlformats.org/officeDocument/2006/relationships/slide" Target="slides/slide2.xml"/><Relationship Id="rId1" Type="http://schemas.openxmlformats.org/officeDocument/2006/relationships/slide" Target="slides/slide1.xml"/><Relationship Id="rId6" Type="http://schemas.openxmlformats.org/officeDocument/2006/relationships/slide" Target="slides/slide6.xml"/><Relationship Id="rId11" Type="http://schemas.openxmlformats.org/officeDocument/2006/relationships/slide" Target="slides/slide11.xml"/><Relationship Id="rId5" Type="http://schemas.openxmlformats.org/officeDocument/2006/relationships/slide" Target="slides/slide5.xml"/><Relationship Id="rId10" Type="http://schemas.openxmlformats.org/officeDocument/2006/relationships/slide" Target="slides/slide10.xml"/><Relationship Id="rId4" Type="http://schemas.openxmlformats.org/officeDocument/2006/relationships/slide" Target="slides/slide4.xml"/><Relationship Id="rId9" Type="http://schemas.openxmlformats.org/officeDocument/2006/relationships/slide" Target="slides/slide9.xml"/><Relationship Id="rId14" Type="http://schemas.openxmlformats.org/officeDocument/2006/relationships/slide" Target="slides/slide14.xml"/></Relationships>
</file>

<file path=ppt/diagrams/_rels/data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s>
</file>

<file path=ppt/diagrams/_rels/drawing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15D0CC2-E639-4C75-8041-BD6B70495366}" type="doc">
      <dgm:prSet loTypeId="urn:microsoft.com/office/officeart/2005/8/layout/arrow5" loCatId="relationship" qsTypeId="urn:microsoft.com/office/officeart/2005/8/quickstyle/simple1" qsCatId="simple" csTypeId="urn:microsoft.com/office/officeart/2005/8/colors/accent1_2" csCatId="accent1" phldr="1"/>
      <dgm:spPr/>
      <dgm:t>
        <a:bodyPr/>
        <a:lstStyle/>
        <a:p>
          <a:endParaRPr lang="en-US"/>
        </a:p>
      </dgm:t>
    </dgm:pt>
    <dgm:pt modelId="{B8F57BB4-7231-404F-914F-B846546F1E95}">
      <dgm:prSet/>
      <dgm:spPr/>
      <dgm:t>
        <a:bodyPr/>
        <a:lstStyle/>
        <a:p>
          <a:r>
            <a:rPr lang="en-US" i="1" dirty="0"/>
            <a:t>The AI revolution is here.</a:t>
          </a:r>
          <a:endParaRPr lang="en-US" dirty="0"/>
        </a:p>
      </dgm:t>
    </dgm:pt>
    <dgm:pt modelId="{349FE0E7-5287-4D9D-8739-83B29F2CB4A9}" type="parTrans" cxnId="{41DCC226-0B43-4176-B354-292E71DE783E}">
      <dgm:prSet/>
      <dgm:spPr/>
      <dgm:t>
        <a:bodyPr/>
        <a:lstStyle/>
        <a:p>
          <a:endParaRPr lang="en-US"/>
        </a:p>
      </dgm:t>
    </dgm:pt>
    <dgm:pt modelId="{05C4939B-00CE-485A-9567-6B5DBADD8406}" type="sibTrans" cxnId="{41DCC226-0B43-4176-B354-292E71DE783E}">
      <dgm:prSet/>
      <dgm:spPr/>
      <dgm:t>
        <a:bodyPr/>
        <a:lstStyle/>
        <a:p>
          <a:endParaRPr lang="en-US"/>
        </a:p>
      </dgm:t>
    </dgm:pt>
    <dgm:pt modelId="{9060C4BB-D71B-484D-9AF7-AF914B4EFCB1}">
      <dgm:prSet/>
      <dgm:spPr/>
      <dgm:t>
        <a:bodyPr/>
        <a:lstStyle/>
        <a:p>
          <a:r>
            <a:rPr lang="en-US" i="1" dirty="0"/>
            <a:t>We do not have to acknowledge, embrace or embed AI…..We HAVE TO BECOME A.I.</a:t>
          </a:r>
          <a:endParaRPr lang="en-US" dirty="0"/>
        </a:p>
      </dgm:t>
    </dgm:pt>
    <dgm:pt modelId="{D9AC58A7-5826-410F-9277-10F1BC7175C3}" type="parTrans" cxnId="{4B3F35A8-6DF2-4843-A456-628C6680D5E8}">
      <dgm:prSet/>
      <dgm:spPr/>
      <dgm:t>
        <a:bodyPr/>
        <a:lstStyle/>
        <a:p>
          <a:endParaRPr lang="en-US"/>
        </a:p>
      </dgm:t>
    </dgm:pt>
    <dgm:pt modelId="{9C24D9C3-5296-4D80-8465-CC1C5AEC0B88}" type="sibTrans" cxnId="{4B3F35A8-6DF2-4843-A456-628C6680D5E8}">
      <dgm:prSet/>
      <dgm:spPr/>
      <dgm:t>
        <a:bodyPr/>
        <a:lstStyle/>
        <a:p>
          <a:endParaRPr lang="en-US"/>
        </a:p>
      </dgm:t>
    </dgm:pt>
    <dgm:pt modelId="{757712B3-33E1-4D36-8456-54301A348A0C}">
      <dgm:prSet/>
      <dgm:spPr/>
      <dgm:t>
        <a:bodyPr/>
        <a:lstStyle/>
        <a:p>
          <a:r>
            <a:rPr lang="en-US" i="1" dirty="0"/>
            <a:t>Need to invest heavily in AI infrastructure.</a:t>
          </a:r>
          <a:endParaRPr lang="en-US" dirty="0"/>
        </a:p>
      </dgm:t>
    </dgm:pt>
    <dgm:pt modelId="{1B7D96AB-77B4-4B47-A6EB-0B5C647C9490}" type="parTrans" cxnId="{7546C33C-5CAE-456A-939A-25C87612041B}">
      <dgm:prSet/>
      <dgm:spPr/>
      <dgm:t>
        <a:bodyPr/>
        <a:lstStyle/>
        <a:p>
          <a:endParaRPr lang="en-US"/>
        </a:p>
      </dgm:t>
    </dgm:pt>
    <dgm:pt modelId="{0F964924-B76B-4BB0-BCCD-E1DD4CC707A0}" type="sibTrans" cxnId="{7546C33C-5CAE-456A-939A-25C87612041B}">
      <dgm:prSet/>
      <dgm:spPr/>
      <dgm:t>
        <a:bodyPr/>
        <a:lstStyle/>
        <a:p>
          <a:endParaRPr lang="en-US"/>
        </a:p>
      </dgm:t>
    </dgm:pt>
    <dgm:pt modelId="{EAEE7712-4733-4D35-A705-7D4CCF7BDCAB}" type="pres">
      <dgm:prSet presAssocID="{C15D0CC2-E639-4C75-8041-BD6B70495366}" presName="diagram" presStyleCnt="0">
        <dgm:presLayoutVars>
          <dgm:dir/>
          <dgm:resizeHandles val="exact"/>
        </dgm:presLayoutVars>
      </dgm:prSet>
      <dgm:spPr/>
    </dgm:pt>
    <dgm:pt modelId="{C4A0978C-AB37-44CB-B638-90B640EE663A}" type="pres">
      <dgm:prSet presAssocID="{B8F57BB4-7231-404F-914F-B846546F1E95}" presName="arrow" presStyleLbl="node1" presStyleIdx="0" presStyleCnt="3">
        <dgm:presLayoutVars>
          <dgm:bulletEnabled val="1"/>
        </dgm:presLayoutVars>
      </dgm:prSet>
      <dgm:spPr/>
    </dgm:pt>
    <dgm:pt modelId="{E7C78573-186F-4F5E-A641-B37830111702}" type="pres">
      <dgm:prSet presAssocID="{9060C4BB-D71B-484D-9AF7-AF914B4EFCB1}" presName="arrow" presStyleLbl="node1" presStyleIdx="1" presStyleCnt="3">
        <dgm:presLayoutVars>
          <dgm:bulletEnabled val="1"/>
        </dgm:presLayoutVars>
      </dgm:prSet>
      <dgm:spPr/>
    </dgm:pt>
    <dgm:pt modelId="{4C531FC0-A52C-4054-B87F-220C8A793254}" type="pres">
      <dgm:prSet presAssocID="{757712B3-33E1-4D36-8456-54301A348A0C}" presName="arrow" presStyleLbl="node1" presStyleIdx="2" presStyleCnt="3">
        <dgm:presLayoutVars>
          <dgm:bulletEnabled val="1"/>
        </dgm:presLayoutVars>
      </dgm:prSet>
      <dgm:spPr/>
    </dgm:pt>
  </dgm:ptLst>
  <dgm:cxnLst>
    <dgm:cxn modelId="{239F860D-3AED-4247-B016-32265C03D924}" type="presOf" srcId="{757712B3-33E1-4D36-8456-54301A348A0C}" destId="{4C531FC0-A52C-4054-B87F-220C8A793254}" srcOrd="0" destOrd="0" presId="urn:microsoft.com/office/officeart/2005/8/layout/arrow5"/>
    <dgm:cxn modelId="{41DCC226-0B43-4176-B354-292E71DE783E}" srcId="{C15D0CC2-E639-4C75-8041-BD6B70495366}" destId="{B8F57BB4-7231-404F-914F-B846546F1E95}" srcOrd="0" destOrd="0" parTransId="{349FE0E7-5287-4D9D-8739-83B29F2CB4A9}" sibTransId="{05C4939B-00CE-485A-9567-6B5DBADD8406}"/>
    <dgm:cxn modelId="{7546C33C-5CAE-456A-939A-25C87612041B}" srcId="{C15D0CC2-E639-4C75-8041-BD6B70495366}" destId="{757712B3-33E1-4D36-8456-54301A348A0C}" srcOrd="2" destOrd="0" parTransId="{1B7D96AB-77B4-4B47-A6EB-0B5C647C9490}" sibTransId="{0F964924-B76B-4BB0-BCCD-E1DD4CC707A0}"/>
    <dgm:cxn modelId="{D4133543-921E-43B3-AE61-4487906A1C3D}" type="presOf" srcId="{C15D0CC2-E639-4C75-8041-BD6B70495366}" destId="{EAEE7712-4733-4D35-A705-7D4CCF7BDCAB}" srcOrd="0" destOrd="0" presId="urn:microsoft.com/office/officeart/2005/8/layout/arrow5"/>
    <dgm:cxn modelId="{4B3F35A8-6DF2-4843-A456-628C6680D5E8}" srcId="{C15D0CC2-E639-4C75-8041-BD6B70495366}" destId="{9060C4BB-D71B-484D-9AF7-AF914B4EFCB1}" srcOrd="1" destOrd="0" parTransId="{D9AC58A7-5826-410F-9277-10F1BC7175C3}" sibTransId="{9C24D9C3-5296-4D80-8465-CC1C5AEC0B88}"/>
    <dgm:cxn modelId="{3D6E57BC-0F68-4468-86D8-0A3255CD665E}" type="presOf" srcId="{9060C4BB-D71B-484D-9AF7-AF914B4EFCB1}" destId="{E7C78573-186F-4F5E-A641-B37830111702}" srcOrd="0" destOrd="0" presId="urn:microsoft.com/office/officeart/2005/8/layout/arrow5"/>
    <dgm:cxn modelId="{127829D1-3CE7-4F72-B370-628BF6D8EE1E}" type="presOf" srcId="{B8F57BB4-7231-404F-914F-B846546F1E95}" destId="{C4A0978C-AB37-44CB-B638-90B640EE663A}" srcOrd="0" destOrd="0" presId="urn:microsoft.com/office/officeart/2005/8/layout/arrow5"/>
    <dgm:cxn modelId="{122A0346-9975-4D10-B712-C2FFA7BB5554}" type="presParOf" srcId="{EAEE7712-4733-4D35-A705-7D4CCF7BDCAB}" destId="{C4A0978C-AB37-44CB-B638-90B640EE663A}" srcOrd="0" destOrd="0" presId="urn:microsoft.com/office/officeart/2005/8/layout/arrow5"/>
    <dgm:cxn modelId="{B1003B1A-FE26-4EAC-8C73-FAD920512A93}" type="presParOf" srcId="{EAEE7712-4733-4D35-A705-7D4CCF7BDCAB}" destId="{E7C78573-186F-4F5E-A641-B37830111702}" srcOrd="1" destOrd="0" presId="urn:microsoft.com/office/officeart/2005/8/layout/arrow5"/>
    <dgm:cxn modelId="{ACA5D87E-F367-4F16-9DB0-440D9B92B06F}" type="presParOf" srcId="{EAEE7712-4733-4D35-A705-7D4CCF7BDCAB}" destId="{4C531FC0-A52C-4054-B87F-220C8A793254}" srcOrd="2" destOrd="0" presId="urn:microsoft.com/office/officeart/2005/8/layout/arrow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068D41D-DB61-4984-82C9-DAD6686FEB17}"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7CC0141A-59E3-4A48-AC2D-B1C3876FF00B}">
      <dgm:prSet/>
      <dgm:spPr/>
      <dgm:t>
        <a:bodyPr/>
        <a:lstStyle/>
        <a:p>
          <a:pPr>
            <a:lnSpc>
              <a:spcPct val="100000"/>
            </a:lnSpc>
          </a:pPr>
          <a:r>
            <a:rPr lang="en-US" dirty="0"/>
            <a:t>What is the goal of Life Insurance? </a:t>
          </a:r>
        </a:p>
        <a:p>
          <a:pPr>
            <a:lnSpc>
              <a:spcPct val="100000"/>
            </a:lnSpc>
          </a:pPr>
          <a:r>
            <a:rPr lang="en-US" dirty="0"/>
            <a:t>To provide:</a:t>
          </a:r>
        </a:p>
        <a:p>
          <a:pPr>
            <a:lnSpc>
              <a:spcPct val="100000"/>
            </a:lnSpc>
          </a:pPr>
          <a:r>
            <a:rPr lang="en-US" dirty="0"/>
            <a:t>	Protection</a:t>
          </a:r>
        </a:p>
        <a:p>
          <a:pPr>
            <a:lnSpc>
              <a:spcPct val="100000"/>
            </a:lnSpc>
          </a:pPr>
          <a:r>
            <a:rPr lang="en-US" dirty="0"/>
            <a:t>	Security</a:t>
          </a:r>
        </a:p>
      </dgm:t>
    </dgm:pt>
    <dgm:pt modelId="{BE57A89B-3526-4C6F-9D6A-7A9576B230E9}" type="parTrans" cxnId="{09C9CC0B-32A7-4B8E-BC00-97EB0E1A83F1}">
      <dgm:prSet/>
      <dgm:spPr/>
      <dgm:t>
        <a:bodyPr/>
        <a:lstStyle/>
        <a:p>
          <a:endParaRPr lang="en-US"/>
        </a:p>
      </dgm:t>
    </dgm:pt>
    <dgm:pt modelId="{F699E095-31A8-49F2-A638-E18C8BB24090}" type="sibTrans" cxnId="{09C9CC0B-32A7-4B8E-BC00-97EB0E1A83F1}">
      <dgm:prSet/>
      <dgm:spPr/>
      <dgm:t>
        <a:bodyPr/>
        <a:lstStyle/>
        <a:p>
          <a:endParaRPr lang="en-US"/>
        </a:p>
      </dgm:t>
    </dgm:pt>
    <dgm:pt modelId="{04171E6F-ECF4-436F-A3CF-10B92D431725}">
      <dgm:prSet/>
      <dgm:spPr/>
      <dgm:t>
        <a:bodyPr/>
        <a:lstStyle/>
        <a:p>
          <a:pPr>
            <a:lnSpc>
              <a:spcPct val="100000"/>
            </a:lnSpc>
          </a:pPr>
          <a:r>
            <a:rPr lang="en-US" dirty="0"/>
            <a:t>What is its Importance?:</a:t>
          </a:r>
        </a:p>
        <a:p>
          <a:pPr>
            <a:lnSpc>
              <a:spcPct val="100000"/>
            </a:lnSpc>
          </a:pPr>
          <a:r>
            <a:rPr lang="en-US" dirty="0"/>
            <a:t>Provides Financial Security</a:t>
          </a:r>
        </a:p>
        <a:p>
          <a:pPr>
            <a:lnSpc>
              <a:spcPct val="100000"/>
            </a:lnSpc>
          </a:pPr>
          <a:r>
            <a:rPr lang="en-US" dirty="0"/>
            <a:t>Mobilizes Long Term Savings to Support Economic Growth…..Think Infrastructure gap…roads power water.</a:t>
          </a:r>
        </a:p>
      </dgm:t>
    </dgm:pt>
    <dgm:pt modelId="{27F7D93E-4547-4C9F-8F86-648C36527B2E}" type="parTrans" cxnId="{573100FD-E1C3-40AC-81BE-91DC950BC252}">
      <dgm:prSet/>
      <dgm:spPr/>
      <dgm:t>
        <a:bodyPr/>
        <a:lstStyle/>
        <a:p>
          <a:endParaRPr lang="en-US"/>
        </a:p>
      </dgm:t>
    </dgm:pt>
    <dgm:pt modelId="{C1291DDD-3A60-4EDF-8ABE-9AE30FEB973E}" type="sibTrans" cxnId="{573100FD-E1C3-40AC-81BE-91DC950BC252}">
      <dgm:prSet/>
      <dgm:spPr/>
      <dgm:t>
        <a:bodyPr/>
        <a:lstStyle/>
        <a:p>
          <a:endParaRPr lang="en-US"/>
        </a:p>
      </dgm:t>
    </dgm:pt>
    <dgm:pt modelId="{E5C36B28-870D-4FAE-A9C6-63BCA079542C}">
      <dgm:prSet/>
      <dgm:spPr/>
      <dgm:t>
        <a:bodyPr/>
        <a:lstStyle/>
        <a:p>
          <a:pPr>
            <a:lnSpc>
              <a:spcPct val="100000"/>
            </a:lnSpc>
          </a:pPr>
          <a:r>
            <a:rPr lang="en-US" dirty="0"/>
            <a:t>What is its Value Chain?:</a:t>
          </a:r>
        </a:p>
        <a:p>
          <a:pPr>
            <a:lnSpc>
              <a:spcPct val="100000"/>
            </a:lnSpc>
          </a:pPr>
          <a:r>
            <a:rPr lang="en-US" dirty="0"/>
            <a:t>Product Development, Customer Acquisition &amp; Onboarding, Distribution, Underwriting, Customer Servicing, Investing, Claims Management.</a:t>
          </a:r>
        </a:p>
      </dgm:t>
    </dgm:pt>
    <dgm:pt modelId="{B05B5B8D-2DB6-4763-BAD6-48CB650934A6}" type="parTrans" cxnId="{540EBAAB-3774-4CF7-8967-86616354E640}">
      <dgm:prSet/>
      <dgm:spPr/>
      <dgm:t>
        <a:bodyPr/>
        <a:lstStyle/>
        <a:p>
          <a:endParaRPr lang="en-US"/>
        </a:p>
      </dgm:t>
    </dgm:pt>
    <dgm:pt modelId="{74FD6331-C335-46F0-BDE1-98B28511F1EC}" type="sibTrans" cxnId="{540EBAAB-3774-4CF7-8967-86616354E640}">
      <dgm:prSet/>
      <dgm:spPr/>
      <dgm:t>
        <a:bodyPr/>
        <a:lstStyle/>
        <a:p>
          <a:endParaRPr lang="en-US"/>
        </a:p>
      </dgm:t>
    </dgm:pt>
    <dgm:pt modelId="{55E21DED-89BA-4206-B902-57CE95E7B01C}" type="pres">
      <dgm:prSet presAssocID="{F068D41D-DB61-4984-82C9-DAD6686FEB17}" presName="root" presStyleCnt="0">
        <dgm:presLayoutVars>
          <dgm:dir/>
          <dgm:resizeHandles val="exact"/>
        </dgm:presLayoutVars>
      </dgm:prSet>
      <dgm:spPr/>
    </dgm:pt>
    <dgm:pt modelId="{4CF190DE-82E8-496B-AE26-9F1A3C861D74}" type="pres">
      <dgm:prSet presAssocID="{7CC0141A-59E3-4A48-AC2D-B1C3876FF00B}" presName="compNode" presStyleCnt="0"/>
      <dgm:spPr/>
    </dgm:pt>
    <dgm:pt modelId="{EA9A0FCB-C7A0-40B8-82DC-DC81CD2CF198}" type="pres">
      <dgm:prSet presAssocID="{7CC0141A-59E3-4A48-AC2D-B1C3876FF00B}" presName="bgRect" presStyleLbl="bgShp" presStyleIdx="0" presStyleCnt="3"/>
      <dgm:spPr/>
    </dgm:pt>
    <dgm:pt modelId="{0D9600EF-4F74-41EF-9F08-EF65E9510C41}" type="pres">
      <dgm:prSet presAssocID="{7CC0141A-59E3-4A48-AC2D-B1C3876FF00B}"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Robot"/>
        </a:ext>
      </dgm:extLst>
    </dgm:pt>
    <dgm:pt modelId="{A626B97A-DDBB-4735-B015-90488D059928}" type="pres">
      <dgm:prSet presAssocID="{7CC0141A-59E3-4A48-AC2D-B1C3876FF00B}" presName="spaceRect" presStyleCnt="0"/>
      <dgm:spPr/>
    </dgm:pt>
    <dgm:pt modelId="{FEB48A5E-43CA-4617-AD38-63BAC71DFEC5}" type="pres">
      <dgm:prSet presAssocID="{7CC0141A-59E3-4A48-AC2D-B1C3876FF00B}" presName="parTx" presStyleLbl="revTx" presStyleIdx="0" presStyleCnt="3">
        <dgm:presLayoutVars>
          <dgm:chMax val="0"/>
          <dgm:chPref val="0"/>
        </dgm:presLayoutVars>
      </dgm:prSet>
      <dgm:spPr/>
    </dgm:pt>
    <dgm:pt modelId="{3A4B7192-98FD-4D8F-8FCC-40E25B966DCF}" type="pres">
      <dgm:prSet presAssocID="{F699E095-31A8-49F2-A638-E18C8BB24090}" presName="sibTrans" presStyleCnt="0"/>
      <dgm:spPr/>
    </dgm:pt>
    <dgm:pt modelId="{2B15E3B5-1612-4478-A26C-114A95CD29C7}" type="pres">
      <dgm:prSet presAssocID="{04171E6F-ECF4-436F-A3CF-10B92D431725}" presName="compNode" presStyleCnt="0"/>
      <dgm:spPr/>
    </dgm:pt>
    <dgm:pt modelId="{B2E7015A-D727-4437-9409-8AFE9D1CA43A}" type="pres">
      <dgm:prSet presAssocID="{04171E6F-ECF4-436F-A3CF-10B92D431725}" presName="bgRect" presStyleLbl="bgShp" presStyleIdx="1" presStyleCnt="3"/>
      <dgm:spPr/>
    </dgm:pt>
    <dgm:pt modelId="{6213C622-893A-4E48-A6AF-91416F71E51A}" type="pres">
      <dgm:prSet presAssocID="{04171E6F-ECF4-436F-A3CF-10B92D431725}"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erson with Idea"/>
        </a:ext>
      </dgm:extLst>
    </dgm:pt>
    <dgm:pt modelId="{2D56F24E-D89D-4196-B0E3-636543681E37}" type="pres">
      <dgm:prSet presAssocID="{04171E6F-ECF4-436F-A3CF-10B92D431725}" presName="spaceRect" presStyleCnt="0"/>
      <dgm:spPr/>
    </dgm:pt>
    <dgm:pt modelId="{48F5A239-B056-44E2-B32D-F14A7A7595DF}" type="pres">
      <dgm:prSet presAssocID="{04171E6F-ECF4-436F-A3CF-10B92D431725}" presName="parTx" presStyleLbl="revTx" presStyleIdx="1" presStyleCnt="3">
        <dgm:presLayoutVars>
          <dgm:chMax val="0"/>
          <dgm:chPref val="0"/>
        </dgm:presLayoutVars>
      </dgm:prSet>
      <dgm:spPr/>
    </dgm:pt>
    <dgm:pt modelId="{841F6B8F-92C0-4259-A14F-0A35760BBDE1}" type="pres">
      <dgm:prSet presAssocID="{C1291DDD-3A60-4EDF-8ABE-9AE30FEB973E}" presName="sibTrans" presStyleCnt="0"/>
      <dgm:spPr/>
    </dgm:pt>
    <dgm:pt modelId="{33EAB960-0546-4055-85C2-AF383018FB90}" type="pres">
      <dgm:prSet presAssocID="{E5C36B28-870D-4FAE-A9C6-63BCA079542C}" presName="compNode" presStyleCnt="0"/>
      <dgm:spPr/>
    </dgm:pt>
    <dgm:pt modelId="{C3BF7043-20F4-443C-B5A5-765C7FF09E2F}" type="pres">
      <dgm:prSet presAssocID="{E5C36B28-870D-4FAE-A9C6-63BCA079542C}" presName="bgRect" presStyleLbl="bgShp" presStyleIdx="2" presStyleCnt="3"/>
      <dgm:spPr/>
    </dgm:pt>
    <dgm:pt modelId="{C54EE695-CE41-46B4-B358-0D70655F5E37}" type="pres">
      <dgm:prSet presAssocID="{E5C36B28-870D-4FAE-A9C6-63BCA079542C}"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Light Bulb and Gear"/>
        </a:ext>
      </dgm:extLst>
    </dgm:pt>
    <dgm:pt modelId="{CDD9306F-F059-4A90-A17F-7E8DE240EE57}" type="pres">
      <dgm:prSet presAssocID="{E5C36B28-870D-4FAE-A9C6-63BCA079542C}" presName="spaceRect" presStyleCnt="0"/>
      <dgm:spPr/>
    </dgm:pt>
    <dgm:pt modelId="{23359AB2-D817-466F-9D04-4327274C7DEA}" type="pres">
      <dgm:prSet presAssocID="{E5C36B28-870D-4FAE-A9C6-63BCA079542C}" presName="parTx" presStyleLbl="revTx" presStyleIdx="2" presStyleCnt="3">
        <dgm:presLayoutVars>
          <dgm:chMax val="0"/>
          <dgm:chPref val="0"/>
        </dgm:presLayoutVars>
      </dgm:prSet>
      <dgm:spPr/>
    </dgm:pt>
  </dgm:ptLst>
  <dgm:cxnLst>
    <dgm:cxn modelId="{09C9CC0B-32A7-4B8E-BC00-97EB0E1A83F1}" srcId="{F068D41D-DB61-4984-82C9-DAD6686FEB17}" destId="{7CC0141A-59E3-4A48-AC2D-B1C3876FF00B}" srcOrd="0" destOrd="0" parTransId="{BE57A89B-3526-4C6F-9D6A-7A9576B230E9}" sibTransId="{F699E095-31A8-49F2-A638-E18C8BB24090}"/>
    <dgm:cxn modelId="{DB7E5715-58AC-4E3E-9AA0-8BFA7D981625}" type="presOf" srcId="{7CC0141A-59E3-4A48-AC2D-B1C3876FF00B}" destId="{FEB48A5E-43CA-4617-AD38-63BAC71DFEC5}" srcOrd="0" destOrd="0" presId="urn:microsoft.com/office/officeart/2018/2/layout/IconVerticalSolidList"/>
    <dgm:cxn modelId="{2BA83348-BE3D-4D54-B4B5-3537CAAA95E4}" type="presOf" srcId="{E5C36B28-870D-4FAE-A9C6-63BCA079542C}" destId="{23359AB2-D817-466F-9D04-4327274C7DEA}" srcOrd="0" destOrd="0" presId="urn:microsoft.com/office/officeart/2018/2/layout/IconVerticalSolidList"/>
    <dgm:cxn modelId="{540EBAAB-3774-4CF7-8967-86616354E640}" srcId="{F068D41D-DB61-4984-82C9-DAD6686FEB17}" destId="{E5C36B28-870D-4FAE-A9C6-63BCA079542C}" srcOrd="2" destOrd="0" parTransId="{B05B5B8D-2DB6-4763-BAD6-48CB650934A6}" sibTransId="{74FD6331-C335-46F0-BDE1-98B28511F1EC}"/>
    <dgm:cxn modelId="{3B001ADE-0609-400B-AC4D-0105F5983777}" type="presOf" srcId="{04171E6F-ECF4-436F-A3CF-10B92D431725}" destId="{48F5A239-B056-44E2-B32D-F14A7A7595DF}" srcOrd="0" destOrd="0" presId="urn:microsoft.com/office/officeart/2018/2/layout/IconVerticalSolidList"/>
    <dgm:cxn modelId="{8EEBCEF7-7927-421C-9B34-BC5A417AB9D2}" type="presOf" srcId="{F068D41D-DB61-4984-82C9-DAD6686FEB17}" destId="{55E21DED-89BA-4206-B902-57CE95E7B01C}" srcOrd="0" destOrd="0" presId="urn:microsoft.com/office/officeart/2018/2/layout/IconVerticalSolidList"/>
    <dgm:cxn modelId="{573100FD-E1C3-40AC-81BE-91DC950BC252}" srcId="{F068D41D-DB61-4984-82C9-DAD6686FEB17}" destId="{04171E6F-ECF4-436F-A3CF-10B92D431725}" srcOrd="1" destOrd="0" parTransId="{27F7D93E-4547-4C9F-8F86-648C36527B2E}" sibTransId="{C1291DDD-3A60-4EDF-8ABE-9AE30FEB973E}"/>
    <dgm:cxn modelId="{FCD4DDFC-FD20-4206-A89D-E3C2D5CFD282}" type="presParOf" srcId="{55E21DED-89BA-4206-B902-57CE95E7B01C}" destId="{4CF190DE-82E8-496B-AE26-9F1A3C861D74}" srcOrd="0" destOrd="0" presId="urn:microsoft.com/office/officeart/2018/2/layout/IconVerticalSolidList"/>
    <dgm:cxn modelId="{B1B598B5-E714-4D6B-A907-69B03562F7F7}" type="presParOf" srcId="{4CF190DE-82E8-496B-AE26-9F1A3C861D74}" destId="{EA9A0FCB-C7A0-40B8-82DC-DC81CD2CF198}" srcOrd="0" destOrd="0" presId="urn:microsoft.com/office/officeart/2018/2/layout/IconVerticalSolidList"/>
    <dgm:cxn modelId="{51493B3C-6AFC-48BD-9910-4B25960A9522}" type="presParOf" srcId="{4CF190DE-82E8-496B-AE26-9F1A3C861D74}" destId="{0D9600EF-4F74-41EF-9F08-EF65E9510C41}" srcOrd="1" destOrd="0" presId="urn:microsoft.com/office/officeart/2018/2/layout/IconVerticalSolidList"/>
    <dgm:cxn modelId="{5512E6D4-4C63-432C-8F0E-F76BE7AFB312}" type="presParOf" srcId="{4CF190DE-82E8-496B-AE26-9F1A3C861D74}" destId="{A626B97A-DDBB-4735-B015-90488D059928}" srcOrd="2" destOrd="0" presId="urn:microsoft.com/office/officeart/2018/2/layout/IconVerticalSolidList"/>
    <dgm:cxn modelId="{06C6FDFA-E1D6-4677-8506-8BB5DA88312F}" type="presParOf" srcId="{4CF190DE-82E8-496B-AE26-9F1A3C861D74}" destId="{FEB48A5E-43CA-4617-AD38-63BAC71DFEC5}" srcOrd="3" destOrd="0" presId="urn:microsoft.com/office/officeart/2018/2/layout/IconVerticalSolidList"/>
    <dgm:cxn modelId="{5EF04A04-A2AE-4322-998B-E820EEB2B842}" type="presParOf" srcId="{55E21DED-89BA-4206-B902-57CE95E7B01C}" destId="{3A4B7192-98FD-4D8F-8FCC-40E25B966DCF}" srcOrd="1" destOrd="0" presId="urn:microsoft.com/office/officeart/2018/2/layout/IconVerticalSolidList"/>
    <dgm:cxn modelId="{EDF41D19-C27E-43B1-9921-5AACE09320DC}" type="presParOf" srcId="{55E21DED-89BA-4206-B902-57CE95E7B01C}" destId="{2B15E3B5-1612-4478-A26C-114A95CD29C7}" srcOrd="2" destOrd="0" presId="urn:microsoft.com/office/officeart/2018/2/layout/IconVerticalSolidList"/>
    <dgm:cxn modelId="{D110111C-8C43-480B-BDC4-1101C1540E3B}" type="presParOf" srcId="{2B15E3B5-1612-4478-A26C-114A95CD29C7}" destId="{B2E7015A-D727-4437-9409-8AFE9D1CA43A}" srcOrd="0" destOrd="0" presId="urn:microsoft.com/office/officeart/2018/2/layout/IconVerticalSolidList"/>
    <dgm:cxn modelId="{CE361870-46BD-4A89-B985-06383C044A08}" type="presParOf" srcId="{2B15E3B5-1612-4478-A26C-114A95CD29C7}" destId="{6213C622-893A-4E48-A6AF-91416F71E51A}" srcOrd="1" destOrd="0" presId="urn:microsoft.com/office/officeart/2018/2/layout/IconVerticalSolidList"/>
    <dgm:cxn modelId="{5BFE978E-905C-4D56-9966-32B7456B9FDE}" type="presParOf" srcId="{2B15E3B5-1612-4478-A26C-114A95CD29C7}" destId="{2D56F24E-D89D-4196-B0E3-636543681E37}" srcOrd="2" destOrd="0" presId="urn:microsoft.com/office/officeart/2018/2/layout/IconVerticalSolidList"/>
    <dgm:cxn modelId="{855EDA1A-8411-49DC-84E9-FB19B058FE2E}" type="presParOf" srcId="{2B15E3B5-1612-4478-A26C-114A95CD29C7}" destId="{48F5A239-B056-44E2-B32D-F14A7A7595DF}" srcOrd="3" destOrd="0" presId="urn:microsoft.com/office/officeart/2018/2/layout/IconVerticalSolidList"/>
    <dgm:cxn modelId="{C0FEA55E-3FC4-4468-BDD4-E1B0758B12DF}" type="presParOf" srcId="{55E21DED-89BA-4206-B902-57CE95E7B01C}" destId="{841F6B8F-92C0-4259-A14F-0A35760BBDE1}" srcOrd="3" destOrd="0" presId="urn:microsoft.com/office/officeart/2018/2/layout/IconVerticalSolidList"/>
    <dgm:cxn modelId="{3919455C-EBE6-4BE7-AF5C-CE60B759891C}" type="presParOf" srcId="{55E21DED-89BA-4206-B902-57CE95E7B01C}" destId="{33EAB960-0546-4055-85C2-AF383018FB90}" srcOrd="4" destOrd="0" presId="urn:microsoft.com/office/officeart/2018/2/layout/IconVerticalSolidList"/>
    <dgm:cxn modelId="{F0C02B48-BDC9-4B97-A614-FFFCB1A767AF}" type="presParOf" srcId="{33EAB960-0546-4055-85C2-AF383018FB90}" destId="{C3BF7043-20F4-443C-B5A5-765C7FF09E2F}" srcOrd="0" destOrd="0" presId="urn:microsoft.com/office/officeart/2018/2/layout/IconVerticalSolidList"/>
    <dgm:cxn modelId="{FA86ED98-D719-4043-82CC-E10622484601}" type="presParOf" srcId="{33EAB960-0546-4055-85C2-AF383018FB90}" destId="{C54EE695-CE41-46B4-B358-0D70655F5E37}" srcOrd="1" destOrd="0" presId="urn:microsoft.com/office/officeart/2018/2/layout/IconVerticalSolidList"/>
    <dgm:cxn modelId="{A99581C6-ECEE-4546-AB8B-13F6BCA61C65}" type="presParOf" srcId="{33EAB960-0546-4055-85C2-AF383018FB90}" destId="{CDD9306F-F059-4A90-A17F-7E8DE240EE57}" srcOrd="2" destOrd="0" presId="urn:microsoft.com/office/officeart/2018/2/layout/IconVerticalSolidList"/>
    <dgm:cxn modelId="{91C6A64F-BF4D-4117-9C31-650748EFEAE9}" type="presParOf" srcId="{33EAB960-0546-4055-85C2-AF383018FB90}" destId="{23359AB2-D817-466F-9D04-4327274C7DEA}"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4EBA771-F8E3-4FC5-B9D8-40FDCC8FE822}"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EA56CC36-2F7A-46C1-BDF0-58A865E4D1DA}">
      <dgm:prSet/>
      <dgm:spPr/>
      <dgm:t>
        <a:bodyPr/>
        <a:lstStyle/>
        <a:p>
          <a:r>
            <a:rPr lang="en-US" i="1" dirty="0"/>
            <a:t>Insurance Penetration Ratio (Prems. To GDP) around 2%..(mostly funeral insurance, investment, health) peaked at 5.7% in 2004…Global average 6%. </a:t>
          </a:r>
          <a:endParaRPr lang="en-US" dirty="0"/>
        </a:p>
      </dgm:t>
    </dgm:pt>
    <dgm:pt modelId="{EBACC999-6CDD-421B-A0E1-7ACBE77899E4}" type="parTrans" cxnId="{558366F0-B92E-4451-AAFB-D02CDA46AE49}">
      <dgm:prSet/>
      <dgm:spPr/>
      <dgm:t>
        <a:bodyPr/>
        <a:lstStyle/>
        <a:p>
          <a:endParaRPr lang="en-US"/>
        </a:p>
      </dgm:t>
    </dgm:pt>
    <dgm:pt modelId="{670EE394-1AD4-4109-8776-3B86AB70C29A}" type="sibTrans" cxnId="{558366F0-B92E-4451-AAFB-D02CDA46AE49}">
      <dgm:prSet/>
      <dgm:spPr/>
      <dgm:t>
        <a:bodyPr/>
        <a:lstStyle/>
        <a:p>
          <a:endParaRPr lang="en-US"/>
        </a:p>
      </dgm:t>
    </dgm:pt>
    <dgm:pt modelId="{2C3B0181-0A58-40B5-AFCB-D237DBFC7D9D}">
      <dgm:prSet/>
      <dgm:spPr/>
      <dgm:t>
        <a:bodyPr/>
        <a:lstStyle/>
        <a:p>
          <a:r>
            <a:rPr lang="en-US" i="1" dirty="0"/>
            <a:t>U.N estimates about 1.52 million Zimbabweans live abroad…….Quantum and amount of diaspora remittances debatable…..remittances going to insurance very little….not because there is no need but industry simply not configured to harness share of remittances.</a:t>
          </a:r>
          <a:endParaRPr lang="en-US" dirty="0"/>
        </a:p>
      </dgm:t>
    </dgm:pt>
    <dgm:pt modelId="{B3D54B58-8672-4029-A175-CEFFD97B3C48}" type="parTrans" cxnId="{00AE1BD4-A40A-460A-9197-0EA2EA5EDF14}">
      <dgm:prSet/>
      <dgm:spPr/>
      <dgm:t>
        <a:bodyPr/>
        <a:lstStyle/>
        <a:p>
          <a:endParaRPr lang="en-US"/>
        </a:p>
      </dgm:t>
    </dgm:pt>
    <dgm:pt modelId="{8AFE6CBF-D31F-4649-9D3F-E09B8A5303D3}" type="sibTrans" cxnId="{00AE1BD4-A40A-460A-9197-0EA2EA5EDF14}">
      <dgm:prSet/>
      <dgm:spPr/>
      <dgm:t>
        <a:bodyPr/>
        <a:lstStyle/>
        <a:p>
          <a:endParaRPr lang="en-US"/>
        </a:p>
      </dgm:t>
    </dgm:pt>
    <dgm:pt modelId="{F37BC5C4-527B-43F8-BD33-264818EDB350}">
      <dgm:prSet/>
      <dgm:spPr/>
      <dgm:t>
        <a:bodyPr/>
        <a:lstStyle/>
        <a:p>
          <a:r>
            <a:rPr lang="en-US" i="1" dirty="0"/>
            <a:t>In terms of employment: 85.5% are in “informal” employment and the sector accounts for 58.3% of all employed people.</a:t>
          </a:r>
        </a:p>
        <a:p>
          <a:r>
            <a:rPr lang="en-US" i="1" dirty="0"/>
            <a:t>Zim. Stats 2024 survey.</a:t>
          </a:r>
          <a:endParaRPr lang="en-US" dirty="0"/>
        </a:p>
      </dgm:t>
    </dgm:pt>
    <dgm:pt modelId="{C02F25FD-7F91-4AA6-8A81-C5101AEB7B4C}" type="sibTrans" cxnId="{8BF59AE1-4A9E-42D1-92C2-59984A59CC8F}">
      <dgm:prSet/>
      <dgm:spPr/>
      <dgm:t>
        <a:bodyPr/>
        <a:lstStyle/>
        <a:p>
          <a:endParaRPr lang="en-US"/>
        </a:p>
      </dgm:t>
    </dgm:pt>
    <dgm:pt modelId="{19B1E87E-A0E9-4F7F-83BA-69780CF645D8}" type="parTrans" cxnId="{8BF59AE1-4A9E-42D1-92C2-59984A59CC8F}">
      <dgm:prSet/>
      <dgm:spPr/>
      <dgm:t>
        <a:bodyPr/>
        <a:lstStyle/>
        <a:p>
          <a:endParaRPr lang="en-US"/>
        </a:p>
      </dgm:t>
    </dgm:pt>
    <dgm:pt modelId="{9028FFF7-8B82-45E1-B8B9-6991212405CB}" type="pres">
      <dgm:prSet presAssocID="{D4EBA771-F8E3-4FC5-B9D8-40FDCC8FE822}" presName="linear" presStyleCnt="0">
        <dgm:presLayoutVars>
          <dgm:animLvl val="lvl"/>
          <dgm:resizeHandles val="exact"/>
        </dgm:presLayoutVars>
      </dgm:prSet>
      <dgm:spPr/>
    </dgm:pt>
    <dgm:pt modelId="{2A5FD0F1-ED78-4BA7-8943-20963B8E7EE2}" type="pres">
      <dgm:prSet presAssocID="{EA56CC36-2F7A-46C1-BDF0-58A865E4D1DA}" presName="parentText" presStyleLbl="node1" presStyleIdx="0" presStyleCnt="3">
        <dgm:presLayoutVars>
          <dgm:chMax val="0"/>
          <dgm:bulletEnabled val="1"/>
        </dgm:presLayoutVars>
      </dgm:prSet>
      <dgm:spPr/>
    </dgm:pt>
    <dgm:pt modelId="{A975013D-2F59-4D14-86A6-BC4801907A79}" type="pres">
      <dgm:prSet presAssocID="{670EE394-1AD4-4109-8776-3B86AB70C29A}" presName="spacer" presStyleCnt="0"/>
      <dgm:spPr/>
    </dgm:pt>
    <dgm:pt modelId="{71888609-50F5-4134-8844-39C148934DC4}" type="pres">
      <dgm:prSet presAssocID="{F37BC5C4-527B-43F8-BD33-264818EDB350}" presName="parentText" presStyleLbl="node1" presStyleIdx="1" presStyleCnt="3">
        <dgm:presLayoutVars>
          <dgm:chMax val="0"/>
          <dgm:bulletEnabled val="1"/>
        </dgm:presLayoutVars>
      </dgm:prSet>
      <dgm:spPr/>
    </dgm:pt>
    <dgm:pt modelId="{214CD23C-8C84-4557-B8EA-BCE3CE3F588D}" type="pres">
      <dgm:prSet presAssocID="{C02F25FD-7F91-4AA6-8A81-C5101AEB7B4C}" presName="spacer" presStyleCnt="0"/>
      <dgm:spPr/>
    </dgm:pt>
    <dgm:pt modelId="{0BDA5D6E-868C-4B72-A702-7D82123B81B6}" type="pres">
      <dgm:prSet presAssocID="{2C3B0181-0A58-40B5-AFCB-D237DBFC7D9D}" presName="parentText" presStyleLbl="node1" presStyleIdx="2" presStyleCnt="3">
        <dgm:presLayoutVars>
          <dgm:chMax val="0"/>
          <dgm:bulletEnabled val="1"/>
        </dgm:presLayoutVars>
      </dgm:prSet>
      <dgm:spPr/>
    </dgm:pt>
  </dgm:ptLst>
  <dgm:cxnLst>
    <dgm:cxn modelId="{E57D9E0F-7491-4999-A4E1-2C6D331E35D6}" type="presOf" srcId="{F37BC5C4-527B-43F8-BD33-264818EDB350}" destId="{71888609-50F5-4134-8844-39C148934DC4}" srcOrd="0" destOrd="0" presId="urn:microsoft.com/office/officeart/2005/8/layout/vList2"/>
    <dgm:cxn modelId="{608E6A5C-0E34-4BFC-8AFB-6F076117A6C1}" type="presOf" srcId="{2C3B0181-0A58-40B5-AFCB-D237DBFC7D9D}" destId="{0BDA5D6E-868C-4B72-A702-7D82123B81B6}" srcOrd="0" destOrd="0" presId="urn:microsoft.com/office/officeart/2005/8/layout/vList2"/>
    <dgm:cxn modelId="{3912C2B9-1443-4FC2-A812-B720A690C679}" type="presOf" srcId="{EA56CC36-2F7A-46C1-BDF0-58A865E4D1DA}" destId="{2A5FD0F1-ED78-4BA7-8943-20963B8E7EE2}" srcOrd="0" destOrd="0" presId="urn:microsoft.com/office/officeart/2005/8/layout/vList2"/>
    <dgm:cxn modelId="{00AE1BD4-A40A-460A-9197-0EA2EA5EDF14}" srcId="{D4EBA771-F8E3-4FC5-B9D8-40FDCC8FE822}" destId="{2C3B0181-0A58-40B5-AFCB-D237DBFC7D9D}" srcOrd="2" destOrd="0" parTransId="{B3D54B58-8672-4029-A175-CEFFD97B3C48}" sibTransId="{8AFE6CBF-D31F-4649-9D3F-E09B8A5303D3}"/>
    <dgm:cxn modelId="{8BF59AE1-4A9E-42D1-92C2-59984A59CC8F}" srcId="{D4EBA771-F8E3-4FC5-B9D8-40FDCC8FE822}" destId="{F37BC5C4-527B-43F8-BD33-264818EDB350}" srcOrd="1" destOrd="0" parTransId="{19B1E87E-A0E9-4F7F-83BA-69780CF645D8}" sibTransId="{C02F25FD-7F91-4AA6-8A81-C5101AEB7B4C}"/>
    <dgm:cxn modelId="{558366F0-B92E-4451-AAFB-D02CDA46AE49}" srcId="{D4EBA771-F8E3-4FC5-B9D8-40FDCC8FE822}" destId="{EA56CC36-2F7A-46C1-BDF0-58A865E4D1DA}" srcOrd="0" destOrd="0" parTransId="{EBACC999-6CDD-421B-A0E1-7ACBE77899E4}" sibTransId="{670EE394-1AD4-4109-8776-3B86AB70C29A}"/>
    <dgm:cxn modelId="{DCB7B4F3-584E-48BE-958D-0C74A0B2912B}" type="presOf" srcId="{D4EBA771-F8E3-4FC5-B9D8-40FDCC8FE822}" destId="{9028FFF7-8B82-45E1-B8B9-6991212405CB}" srcOrd="0" destOrd="0" presId="urn:microsoft.com/office/officeart/2005/8/layout/vList2"/>
    <dgm:cxn modelId="{5992EF24-76F8-4BBF-8267-5D71556D82B6}" type="presParOf" srcId="{9028FFF7-8B82-45E1-B8B9-6991212405CB}" destId="{2A5FD0F1-ED78-4BA7-8943-20963B8E7EE2}" srcOrd="0" destOrd="0" presId="urn:microsoft.com/office/officeart/2005/8/layout/vList2"/>
    <dgm:cxn modelId="{7268EFA6-4926-469D-ABDC-768F6047576C}" type="presParOf" srcId="{9028FFF7-8B82-45E1-B8B9-6991212405CB}" destId="{A975013D-2F59-4D14-86A6-BC4801907A79}" srcOrd="1" destOrd="0" presId="urn:microsoft.com/office/officeart/2005/8/layout/vList2"/>
    <dgm:cxn modelId="{0D59F616-D80D-4C37-9302-ACA2016F08F3}" type="presParOf" srcId="{9028FFF7-8B82-45E1-B8B9-6991212405CB}" destId="{71888609-50F5-4134-8844-39C148934DC4}" srcOrd="2" destOrd="0" presId="urn:microsoft.com/office/officeart/2005/8/layout/vList2"/>
    <dgm:cxn modelId="{4FDA90EE-1FD0-422C-8F10-B7221C544BA9}" type="presParOf" srcId="{9028FFF7-8B82-45E1-B8B9-6991212405CB}" destId="{214CD23C-8C84-4557-B8EA-BCE3CE3F588D}" srcOrd="3" destOrd="0" presId="urn:microsoft.com/office/officeart/2005/8/layout/vList2"/>
    <dgm:cxn modelId="{3F72CB9D-5A8A-47ED-BAB9-158AF8DB9020}" type="presParOf" srcId="{9028FFF7-8B82-45E1-B8B9-6991212405CB}" destId="{0BDA5D6E-868C-4B72-A702-7D82123B81B6}"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4EBA771-F8E3-4FC5-B9D8-40FDCC8FE822}"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EA56CC36-2F7A-46C1-BDF0-58A865E4D1DA}">
      <dgm:prSet/>
      <dgm:spPr/>
      <dgm:t>
        <a:bodyPr/>
        <a:lstStyle/>
        <a:p>
          <a:r>
            <a:rPr lang="en-US" i="1" dirty="0"/>
            <a:t>15.7 million active mobile subscriptions</a:t>
          </a:r>
        </a:p>
        <a:p>
          <a:r>
            <a:rPr lang="en-US" i="1" dirty="0"/>
            <a:t>102.3% Mobile Penetration Rate</a:t>
          </a:r>
        </a:p>
        <a:p>
          <a:r>
            <a:rPr lang="en-US" i="1" dirty="0"/>
            <a:t>81.5% Internet Penetration Rate </a:t>
          </a:r>
        </a:p>
        <a:p>
          <a:endParaRPr lang="en-US" dirty="0"/>
        </a:p>
        <a:p>
          <a:r>
            <a:rPr lang="en-US" dirty="0" err="1"/>
            <a:t>Potraz</a:t>
          </a:r>
          <a:r>
            <a:rPr lang="en-US" dirty="0"/>
            <a:t>.</a:t>
          </a:r>
        </a:p>
      </dgm:t>
    </dgm:pt>
    <dgm:pt modelId="{EBACC999-6CDD-421B-A0E1-7ACBE77899E4}" type="parTrans" cxnId="{558366F0-B92E-4451-AAFB-D02CDA46AE49}">
      <dgm:prSet/>
      <dgm:spPr/>
      <dgm:t>
        <a:bodyPr/>
        <a:lstStyle/>
        <a:p>
          <a:endParaRPr lang="en-US"/>
        </a:p>
      </dgm:t>
    </dgm:pt>
    <dgm:pt modelId="{670EE394-1AD4-4109-8776-3B86AB70C29A}" type="sibTrans" cxnId="{558366F0-B92E-4451-AAFB-D02CDA46AE49}">
      <dgm:prSet/>
      <dgm:spPr/>
      <dgm:t>
        <a:bodyPr/>
        <a:lstStyle/>
        <a:p>
          <a:endParaRPr lang="en-US"/>
        </a:p>
      </dgm:t>
    </dgm:pt>
    <dgm:pt modelId="{2C3B0181-0A58-40B5-AFCB-D237DBFC7D9D}">
      <dgm:prSet custT="1"/>
      <dgm:spPr/>
      <dgm:t>
        <a:bodyPr/>
        <a:lstStyle/>
        <a:p>
          <a:r>
            <a:rPr lang="en-US" sz="2000" i="1" dirty="0"/>
            <a:t>Ranking by Size of Insurance Industries: South Africa, Kenya, Nigeria, Namibia, Ghana, Zimbabwe.</a:t>
          </a:r>
          <a:endParaRPr lang="en-US" sz="2000" dirty="0"/>
        </a:p>
      </dgm:t>
    </dgm:pt>
    <dgm:pt modelId="{B3D54B58-8672-4029-A175-CEFFD97B3C48}" type="parTrans" cxnId="{00AE1BD4-A40A-460A-9197-0EA2EA5EDF14}">
      <dgm:prSet/>
      <dgm:spPr/>
      <dgm:t>
        <a:bodyPr/>
        <a:lstStyle/>
        <a:p>
          <a:endParaRPr lang="en-US"/>
        </a:p>
      </dgm:t>
    </dgm:pt>
    <dgm:pt modelId="{8AFE6CBF-D31F-4649-9D3F-E09B8A5303D3}" type="sibTrans" cxnId="{00AE1BD4-A40A-460A-9197-0EA2EA5EDF14}">
      <dgm:prSet/>
      <dgm:spPr/>
      <dgm:t>
        <a:bodyPr/>
        <a:lstStyle/>
        <a:p>
          <a:endParaRPr lang="en-US"/>
        </a:p>
      </dgm:t>
    </dgm:pt>
    <dgm:pt modelId="{F37BC5C4-527B-43F8-BD33-264818EDB350}">
      <dgm:prSet/>
      <dgm:spPr/>
      <dgm:t>
        <a:bodyPr/>
        <a:lstStyle/>
        <a:p>
          <a:r>
            <a:rPr lang="en-US" i="1" dirty="0"/>
            <a:t>67% of Zimbabweans live in the rural areas.</a:t>
          </a:r>
        </a:p>
        <a:p>
          <a:r>
            <a:rPr lang="en-US" i="1" dirty="0"/>
            <a:t>Agriculture remains the major source of livelihoods (Seasonal earners in remote areas.)</a:t>
          </a:r>
        </a:p>
        <a:p>
          <a:r>
            <a:rPr lang="en-US" i="1" dirty="0"/>
            <a:t>0 – 14 years (40%) 15 – 64 years (56%) +65 years 4%.</a:t>
          </a:r>
        </a:p>
        <a:p>
          <a:r>
            <a:rPr lang="en-US" dirty="0"/>
            <a:t>Literacy Rate: 88% according to UNESCO Institute for Statistics.</a:t>
          </a:r>
        </a:p>
      </dgm:t>
    </dgm:pt>
    <dgm:pt modelId="{C02F25FD-7F91-4AA6-8A81-C5101AEB7B4C}" type="sibTrans" cxnId="{8BF59AE1-4A9E-42D1-92C2-59984A59CC8F}">
      <dgm:prSet/>
      <dgm:spPr/>
      <dgm:t>
        <a:bodyPr/>
        <a:lstStyle/>
        <a:p>
          <a:endParaRPr lang="en-US"/>
        </a:p>
      </dgm:t>
    </dgm:pt>
    <dgm:pt modelId="{19B1E87E-A0E9-4F7F-83BA-69780CF645D8}" type="parTrans" cxnId="{8BF59AE1-4A9E-42D1-92C2-59984A59CC8F}">
      <dgm:prSet/>
      <dgm:spPr/>
      <dgm:t>
        <a:bodyPr/>
        <a:lstStyle/>
        <a:p>
          <a:endParaRPr lang="en-US"/>
        </a:p>
      </dgm:t>
    </dgm:pt>
    <dgm:pt modelId="{9028FFF7-8B82-45E1-B8B9-6991212405CB}" type="pres">
      <dgm:prSet presAssocID="{D4EBA771-F8E3-4FC5-B9D8-40FDCC8FE822}" presName="linear" presStyleCnt="0">
        <dgm:presLayoutVars>
          <dgm:animLvl val="lvl"/>
          <dgm:resizeHandles val="exact"/>
        </dgm:presLayoutVars>
      </dgm:prSet>
      <dgm:spPr/>
    </dgm:pt>
    <dgm:pt modelId="{2A5FD0F1-ED78-4BA7-8943-20963B8E7EE2}" type="pres">
      <dgm:prSet presAssocID="{EA56CC36-2F7A-46C1-BDF0-58A865E4D1DA}" presName="parentText" presStyleLbl="node1" presStyleIdx="0" presStyleCnt="3">
        <dgm:presLayoutVars>
          <dgm:chMax val="0"/>
          <dgm:bulletEnabled val="1"/>
        </dgm:presLayoutVars>
      </dgm:prSet>
      <dgm:spPr/>
    </dgm:pt>
    <dgm:pt modelId="{A975013D-2F59-4D14-86A6-BC4801907A79}" type="pres">
      <dgm:prSet presAssocID="{670EE394-1AD4-4109-8776-3B86AB70C29A}" presName="spacer" presStyleCnt="0"/>
      <dgm:spPr/>
    </dgm:pt>
    <dgm:pt modelId="{71888609-50F5-4134-8844-39C148934DC4}" type="pres">
      <dgm:prSet presAssocID="{F37BC5C4-527B-43F8-BD33-264818EDB350}" presName="parentText" presStyleLbl="node1" presStyleIdx="1" presStyleCnt="3">
        <dgm:presLayoutVars>
          <dgm:chMax val="0"/>
          <dgm:bulletEnabled val="1"/>
        </dgm:presLayoutVars>
      </dgm:prSet>
      <dgm:spPr/>
    </dgm:pt>
    <dgm:pt modelId="{214CD23C-8C84-4557-B8EA-BCE3CE3F588D}" type="pres">
      <dgm:prSet presAssocID="{C02F25FD-7F91-4AA6-8A81-C5101AEB7B4C}" presName="spacer" presStyleCnt="0"/>
      <dgm:spPr/>
    </dgm:pt>
    <dgm:pt modelId="{0BDA5D6E-868C-4B72-A702-7D82123B81B6}" type="pres">
      <dgm:prSet presAssocID="{2C3B0181-0A58-40B5-AFCB-D237DBFC7D9D}" presName="parentText" presStyleLbl="node1" presStyleIdx="2" presStyleCnt="3">
        <dgm:presLayoutVars>
          <dgm:chMax val="0"/>
          <dgm:bulletEnabled val="1"/>
        </dgm:presLayoutVars>
      </dgm:prSet>
      <dgm:spPr/>
    </dgm:pt>
  </dgm:ptLst>
  <dgm:cxnLst>
    <dgm:cxn modelId="{E57D9E0F-7491-4999-A4E1-2C6D331E35D6}" type="presOf" srcId="{F37BC5C4-527B-43F8-BD33-264818EDB350}" destId="{71888609-50F5-4134-8844-39C148934DC4}" srcOrd="0" destOrd="0" presId="urn:microsoft.com/office/officeart/2005/8/layout/vList2"/>
    <dgm:cxn modelId="{608E6A5C-0E34-4BFC-8AFB-6F076117A6C1}" type="presOf" srcId="{2C3B0181-0A58-40B5-AFCB-D237DBFC7D9D}" destId="{0BDA5D6E-868C-4B72-A702-7D82123B81B6}" srcOrd="0" destOrd="0" presId="urn:microsoft.com/office/officeart/2005/8/layout/vList2"/>
    <dgm:cxn modelId="{3912C2B9-1443-4FC2-A812-B720A690C679}" type="presOf" srcId="{EA56CC36-2F7A-46C1-BDF0-58A865E4D1DA}" destId="{2A5FD0F1-ED78-4BA7-8943-20963B8E7EE2}" srcOrd="0" destOrd="0" presId="urn:microsoft.com/office/officeart/2005/8/layout/vList2"/>
    <dgm:cxn modelId="{00AE1BD4-A40A-460A-9197-0EA2EA5EDF14}" srcId="{D4EBA771-F8E3-4FC5-B9D8-40FDCC8FE822}" destId="{2C3B0181-0A58-40B5-AFCB-D237DBFC7D9D}" srcOrd="2" destOrd="0" parTransId="{B3D54B58-8672-4029-A175-CEFFD97B3C48}" sibTransId="{8AFE6CBF-D31F-4649-9D3F-E09B8A5303D3}"/>
    <dgm:cxn modelId="{8BF59AE1-4A9E-42D1-92C2-59984A59CC8F}" srcId="{D4EBA771-F8E3-4FC5-B9D8-40FDCC8FE822}" destId="{F37BC5C4-527B-43F8-BD33-264818EDB350}" srcOrd="1" destOrd="0" parTransId="{19B1E87E-A0E9-4F7F-83BA-69780CF645D8}" sibTransId="{C02F25FD-7F91-4AA6-8A81-C5101AEB7B4C}"/>
    <dgm:cxn modelId="{558366F0-B92E-4451-AAFB-D02CDA46AE49}" srcId="{D4EBA771-F8E3-4FC5-B9D8-40FDCC8FE822}" destId="{EA56CC36-2F7A-46C1-BDF0-58A865E4D1DA}" srcOrd="0" destOrd="0" parTransId="{EBACC999-6CDD-421B-A0E1-7ACBE77899E4}" sibTransId="{670EE394-1AD4-4109-8776-3B86AB70C29A}"/>
    <dgm:cxn modelId="{DCB7B4F3-584E-48BE-958D-0C74A0B2912B}" type="presOf" srcId="{D4EBA771-F8E3-4FC5-B9D8-40FDCC8FE822}" destId="{9028FFF7-8B82-45E1-B8B9-6991212405CB}" srcOrd="0" destOrd="0" presId="urn:microsoft.com/office/officeart/2005/8/layout/vList2"/>
    <dgm:cxn modelId="{5992EF24-76F8-4BBF-8267-5D71556D82B6}" type="presParOf" srcId="{9028FFF7-8B82-45E1-B8B9-6991212405CB}" destId="{2A5FD0F1-ED78-4BA7-8943-20963B8E7EE2}" srcOrd="0" destOrd="0" presId="urn:microsoft.com/office/officeart/2005/8/layout/vList2"/>
    <dgm:cxn modelId="{7268EFA6-4926-469D-ABDC-768F6047576C}" type="presParOf" srcId="{9028FFF7-8B82-45E1-B8B9-6991212405CB}" destId="{A975013D-2F59-4D14-86A6-BC4801907A79}" srcOrd="1" destOrd="0" presId="urn:microsoft.com/office/officeart/2005/8/layout/vList2"/>
    <dgm:cxn modelId="{0D59F616-D80D-4C37-9302-ACA2016F08F3}" type="presParOf" srcId="{9028FFF7-8B82-45E1-B8B9-6991212405CB}" destId="{71888609-50F5-4134-8844-39C148934DC4}" srcOrd="2" destOrd="0" presId="urn:microsoft.com/office/officeart/2005/8/layout/vList2"/>
    <dgm:cxn modelId="{4FDA90EE-1FD0-422C-8F10-B7221C544BA9}" type="presParOf" srcId="{9028FFF7-8B82-45E1-B8B9-6991212405CB}" destId="{214CD23C-8C84-4557-B8EA-BCE3CE3F588D}" srcOrd="3" destOrd="0" presId="urn:microsoft.com/office/officeart/2005/8/layout/vList2"/>
    <dgm:cxn modelId="{3F72CB9D-5A8A-47ED-BAB9-158AF8DB9020}" type="presParOf" srcId="{9028FFF7-8B82-45E1-B8B9-6991212405CB}" destId="{0BDA5D6E-868C-4B72-A702-7D82123B81B6}"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D7366B5-D0EA-4823-B443-4F9D5A5D9515}"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DF9E3347-49DC-4A83-8042-D5CFB81EA850}">
      <dgm:prSet custT="1"/>
      <dgm:spPr/>
      <dgm:t>
        <a:bodyPr/>
        <a:lstStyle/>
        <a:p>
          <a:pPr>
            <a:defRPr b="1"/>
          </a:pPr>
          <a:r>
            <a:rPr lang="en-US" sz="1600" dirty="0"/>
            <a:t>In The Value Chain</a:t>
          </a:r>
        </a:p>
        <a:p>
          <a:pPr>
            <a:defRPr b="1"/>
          </a:pPr>
          <a:r>
            <a:rPr lang="en-US" sz="1600" dirty="0"/>
            <a:t>- Market Segmentation (Churches)</a:t>
          </a:r>
        </a:p>
        <a:p>
          <a:pPr>
            <a:defRPr b="1"/>
          </a:pPr>
          <a:r>
            <a:rPr lang="en-US" sz="1600" dirty="0"/>
            <a:t>- Product Development 	             </a:t>
          </a:r>
        </a:p>
        <a:p>
          <a:pPr>
            <a:defRPr b="1"/>
          </a:pPr>
          <a:r>
            <a:rPr lang="en-US" sz="1600" dirty="0"/>
            <a:t> - Distribution </a:t>
          </a:r>
        </a:p>
        <a:p>
          <a:pPr>
            <a:defRPr b="1"/>
          </a:pPr>
          <a:r>
            <a:rPr lang="en-US" sz="1600" dirty="0"/>
            <a:t>Servicing</a:t>
          </a:r>
        </a:p>
        <a:p>
          <a:pPr>
            <a:defRPr b="1"/>
          </a:pPr>
          <a:r>
            <a:rPr lang="en-US" sz="1600" dirty="0"/>
            <a:t>Fraud Management</a:t>
          </a:r>
        </a:p>
      </dgm:t>
    </dgm:pt>
    <dgm:pt modelId="{5A715A5F-F0F4-4ED3-A864-33772147F7C6}" type="parTrans" cxnId="{BCB7C616-F834-4FD6-A401-854E163975E3}">
      <dgm:prSet/>
      <dgm:spPr/>
      <dgm:t>
        <a:bodyPr/>
        <a:lstStyle/>
        <a:p>
          <a:endParaRPr lang="en-US"/>
        </a:p>
      </dgm:t>
    </dgm:pt>
    <dgm:pt modelId="{94DB034F-27FA-495E-B61B-7A7BF29ED4B0}" type="sibTrans" cxnId="{BCB7C616-F834-4FD6-A401-854E163975E3}">
      <dgm:prSet/>
      <dgm:spPr/>
      <dgm:t>
        <a:bodyPr/>
        <a:lstStyle/>
        <a:p>
          <a:endParaRPr lang="en-US"/>
        </a:p>
      </dgm:t>
    </dgm:pt>
    <dgm:pt modelId="{9499A89F-5D3A-4396-9874-A23523CB5673}" type="pres">
      <dgm:prSet presAssocID="{0D7366B5-D0EA-4823-B443-4F9D5A5D9515}" presName="outerComposite" presStyleCnt="0">
        <dgm:presLayoutVars>
          <dgm:chMax val="5"/>
          <dgm:dir/>
          <dgm:resizeHandles val="exact"/>
        </dgm:presLayoutVars>
      </dgm:prSet>
      <dgm:spPr/>
    </dgm:pt>
    <dgm:pt modelId="{9FF71EA7-E0FF-4EB1-867D-DFFB591B2097}" type="pres">
      <dgm:prSet presAssocID="{0D7366B5-D0EA-4823-B443-4F9D5A5D9515}" presName="dummyMaxCanvas" presStyleCnt="0">
        <dgm:presLayoutVars/>
      </dgm:prSet>
      <dgm:spPr/>
    </dgm:pt>
    <dgm:pt modelId="{6F7B3CAB-98AB-4C4A-B893-9BAC7F244BEF}" type="pres">
      <dgm:prSet presAssocID="{0D7366B5-D0EA-4823-B443-4F9D5A5D9515}" presName="OneNode_1" presStyleLbl="node1" presStyleIdx="0" presStyleCnt="1">
        <dgm:presLayoutVars>
          <dgm:bulletEnabled val="1"/>
        </dgm:presLayoutVars>
      </dgm:prSet>
      <dgm:spPr/>
    </dgm:pt>
  </dgm:ptLst>
  <dgm:cxnLst>
    <dgm:cxn modelId="{BCB7C616-F834-4FD6-A401-854E163975E3}" srcId="{0D7366B5-D0EA-4823-B443-4F9D5A5D9515}" destId="{DF9E3347-49DC-4A83-8042-D5CFB81EA850}" srcOrd="0" destOrd="0" parTransId="{5A715A5F-F0F4-4ED3-A864-33772147F7C6}" sibTransId="{94DB034F-27FA-495E-B61B-7A7BF29ED4B0}"/>
    <dgm:cxn modelId="{859AF132-7119-4294-8A44-F313700A7810}" type="presOf" srcId="{0D7366B5-D0EA-4823-B443-4F9D5A5D9515}" destId="{9499A89F-5D3A-4396-9874-A23523CB5673}" srcOrd="0" destOrd="0" presId="urn:microsoft.com/office/officeart/2005/8/layout/vProcess5"/>
    <dgm:cxn modelId="{4A2F484C-354B-4134-B719-BE520D85BA1C}" type="presOf" srcId="{DF9E3347-49DC-4A83-8042-D5CFB81EA850}" destId="{6F7B3CAB-98AB-4C4A-B893-9BAC7F244BEF}" srcOrd="0" destOrd="0" presId="urn:microsoft.com/office/officeart/2005/8/layout/vProcess5"/>
    <dgm:cxn modelId="{F5A1BA9B-E391-4E7B-B4AE-245CAA47A0DE}" type="presParOf" srcId="{9499A89F-5D3A-4396-9874-A23523CB5673}" destId="{9FF71EA7-E0FF-4EB1-867D-DFFB591B2097}" srcOrd="0" destOrd="0" presId="urn:microsoft.com/office/officeart/2005/8/layout/vProcess5"/>
    <dgm:cxn modelId="{66F19564-9C19-46CC-A15E-CA6D30386562}" type="presParOf" srcId="{9499A89F-5D3A-4396-9874-A23523CB5673}" destId="{6F7B3CAB-98AB-4C4A-B893-9BAC7F244BEF}" srcOrd="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A24B55F-2CD7-4FF5-A178-D4FD41B06F2A}"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6AE1AF02-0AC5-471D-AAEA-4850540004F9}">
      <dgm:prSet/>
      <dgm:spPr/>
      <dgm:t>
        <a:bodyPr/>
        <a:lstStyle/>
        <a:p>
          <a:r>
            <a:rPr lang="en-US" dirty="0"/>
            <a:t>Agents and Agents’ Commissions, Armies of Clerical Staff, Actuaries Paid Equivalent of a King’s Ransom.</a:t>
          </a:r>
        </a:p>
      </dgm:t>
    </dgm:pt>
    <dgm:pt modelId="{63B1BD8D-08F5-4B44-9A67-F6EB2C8D9882}" type="parTrans" cxnId="{17EFD8DB-A3E4-402B-BF50-B2EDE52F605D}">
      <dgm:prSet/>
      <dgm:spPr/>
      <dgm:t>
        <a:bodyPr/>
        <a:lstStyle/>
        <a:p>
          <a:endParaRPr lang="en-US"/>
        </a:p>
      </dgm:t>
    </dgm:pt>
    <dgm:pt modelId="{F50F36CA-1D81-4A4D-81B2-336D55B2614B}" type="sibTrans" cxnId="{17EFD8DB-A3E4-402B-BF50-B2EDE52F605D}">
      <dgm:prSet/>
      <dgm:spPr/>
      <dgm:t>
        <a:bodyPr/>
        <a:lstStyle/>
        <a:p>
          <a:endParaRPr lang="en-US"/>
        </a:p>
      </dgm:t>
    </dgm:pt>
    <dgm:pt modelId="{9372DFCD-26AE-4086-959D-C6E4DAC776EA}">
      <dgm:prSet/>
      <dgm:spPr/>
      <dgm:t>
        <a:bodyPr/>
        <a:lstStyle/>
        <a:p>
          <a:r>
            <a:rPr lang="en-US" dirty="0"/>
            <a:t>Mountains of Paper, Manual Processes and Inevitable Bureaucracy. .</a:t>
          </a:r>
        </a:p>
      </dgm:t>
    </dgm:pt>
    <dgm:pt modelId="{72FDD06E-DD3F-4FF1-A848-8614CE65E6F3}" type="parTrans" cxnId="{295665A0-F44A-4525-BDDB-8CBB0BDA818A}">
      <dgm:prSet/>
      <dgm:spPr/>
      <dgm:t>
        <a:bodyPr/>
        <a:lstStyle/>
        <a:p>
          <a:endParaRPr lang="en-US"/>
        </a:p>
      </dgm:t>
    </dgm:pt>
    <dgm:pt modelId="{A17E2398-9D10-4D24-BC39-C89135420643}" type="sibTrans" cxnId="{295665A0-F44A-4525-BDDB-8CBB0BDA818A}">
      <dgm:prSet/>
      <dgm:spPr/>
      <dgm:t>
        <a:bodyPr/>
        <a:lstStyle/>
        <a:p>
          <a:endParaRPr lang="en-US"/>
        </a:p>
      </dgm:t>
    </dgm:pt>
    <dgm:pt modelId="{6CF07B49-6007-47E4-85E2-D4AC70E55980}">
      <dgm:prSet/>
      <dgm:spPr/>
      <dgm:t>
        <a:bodyPr/>
        <a:lstStyle/>
        <a:p>
          <a:r>
            <a:rPr lang="en-US" dirty="0"/>
            <a:t>Expensive Operating Systems, Licensing Fees, Not Always Scalable.</a:t>
          </a:r>
        </a:p>
      </dgm:t>
    </dgm:pt>
    <dgm:pt modelId="{C97EA7C5-26C3-495E-B5A6-5D921CDFF8F4}" type="parTrans" cxnId="{06ECAA38-6200-42EE-9DEF-642DD15A39F1}">
      <dgm:prSet/>
      <dgm:spPr/>
      <dgm:t>
        <a:bodyPr/>
        <a:lstStyle/>
        <a:p>
          <a:endParaRPr lang="en-US"/>
        </a:p>
      </dgm:t>
    </dgm:pt>
    <dgm:pt modelId="{E6A62CC7-66C8-4838-8C9A-0FA11719CDC4}" type="sibTrans" cxnId="{06ECAA38-6200-42EE-9DEF-642DD15A39F1}">
      <dgm:prSet/>
      <dgm:spPr/>
      <dgm:t>
        <a:bodyPr/>
        <a:lstStyle/>
        <a:p>
          <a:endParaRPr lang="en-US"/>
        </a:p>
      </dgm:t>
    </dgm:pt>
    <dgm:pt modelId="{8526AE88-F66A-4F44-9343-4FC66445319A}">
      <dgm:prSet/>
      <dgm:spPr/>
      <dgm:t>
        <a:bodyPr/>
        <a:lstStyle/>
        <a:p>
          <a:r>
            <a:rPr lang="en-US" dirty="0"/>
            <a:t>Ability to Glean Insights, Trends and Patterns.</a:t>
          </a:r>
        </a:p>
      </dgm:t>
    </dgm:pt>
    <dgm:pt modelId="{B735DA45-7139-4C37-BE17-65896893EAA3}" type="parTrans" cxnId="{49A8CA39-9269-4EAA-9942-C731B5FD0757}">
      <dgm:prSet/>
      <dgm:spPr/>
      <dgm:t>
        <a:bodyPr/>
        <a:lstStyle/>
        <a:p>
          <a:endParaRPr lang="en-US"/>
        </a:p>
      </dgm:t>
    </dgm:pt>
    <dgm:pt modelId="{33FDDB54-DC5B-43E3-A1F5-3AD4C2209ACA}" type="sibTrans" cxnId="{49A8CA39-9269-4EAA-9942-C731B5FD0757}">
      <dgm:prSet/>
      <dgm:spPr/>
      <dgm:t>
        <a:bodyPr/>
        <a:lstStyle/>
        <a:p>
          <a:endParaRPr lang="en-US"/>
        </a:p>
      </dgm:t>
    </dgm:pt>
    <dgm:pt modelId="{6B820821-2939-4E90-93DA-252C77D0C1B2}">
      <dgm:prSet phldrT="[Text]" phldr="0"/>
      <dgm:spPr/>
      <dgm:t>
        <a:bodyPr/>
        <a:lstStyle/>
        <a:p>
          <a:r>
            <a:rPr lang="en-US" dirty="0"/>
            <a:t>Efficient Use and Manipulation of </a:t>
          </a:r>
          <a:r>
            <a:rPr lang="en-US" dirty="0" err="1"/>
            <a:t>Larhe</a:t>
          </a:r>
          <a:r>
            <a:rPr lang="en-US" dirty="0"/>
            <a:t> Volumes of Data.</a:t>
          </a:r>
        </a:p>
      </dgm:t>
    </dgm:pt>
    <dgm:pt modelId="{61C4DD67-20CA-4D47-9EBA-9A9352BEBC63}" type="parTrans" cxnId="{4489294E-C751-47D7-ADB4-ACF07B3A98D3}">
      <dgm:prSet/>
      <dgm:spPr/>
    </dgm:pt>
    <dgm:pt modelId="{2D453046-5C3A-4D1B-A93F-9AA75AACD9D8}" type="sibTrans" cxnId="{4489294E-C751-47D7-ADB4-ACF07B3A98D3}">
      <dgm:prSet/>
      <dgm:spPr/>
    </dgm:pt>
    <dgm:pt modelId="{9CCA9909-15FB-4AB7-BEC5-7C0753E75629}" type="pres">
      <dgm:prSet presAssocID="{0A24B55F-2CD7-4FF5-A178-D4FD41B06F2A}" presName="linear" presStyleCnt="0">
        <dgm:presLayoutVars>
          <dgm:animLvl val="lvl"/>
          <dgm:resizeHandles val="exact"/>
        </dgm:presLayoutVars>
      </dgm:prSet>
      <dgm:spPr/>
    </dgm:pt>
    <dgm:pt modelId="{93B06979-2B0F-4BEC-A5CD-19D2710761C5}" type="pres">
      <dgm:prSet presAssocID="{6AE1AF02-0AC5-471D-AAEA-4850540004F9}" presName="parentText" presStyleLbl="node1" presStyleIdx="0" presStyleCnt="5">
        <dgm:presLayoutVars>
          <dgm:chMax val="0"/>
          <dgm:bulletEnabled val="1"/>
        </dgm:presLayoutVars>
      </dgm:prSet>
      <dgm:spPr/>
    </dgm:pt>
    <dgm:pt modelId="{107D1F24-2C15-41E5-8E52-699FCF25939C}" type="pres">
      <dgm:prSet presAssocID="{F50F36CA-1D81-4A4D-81B2-336D55B2614B}" presName="spacer" presStyleCnt="0"/>
      <dgm:spPr/>
    </dgm:pt>
    <dgm:pt modelId="{4EBFFB2F-A7ED-4EC0-AD39-DBA8BE96C168}" type="pres">
      <dgm:prSet presAssocID="{9372DFCD-26AE-4086-959D-C6E4DAC776EA}" presName="parentText" presStyleLbl="node1" presStyleIdx="1" presStyleCnt="5">
        <dgm:presLayoutVars>
          <dgm:chMax val="0"/>
          <dgm:bulletEnabled val="1"/>
        </dgm:presLayoutVars>
      </dgm:prSet>
      <dgm:spPr/>
    </dgm:pt>
    <dgm:pt modelId="{4C4970B3-2E3A-42F9-9F06-C81BF3F24DEF}" type="pres">
      <dgm:prSet presAssocID="{A17E2398-9D10-4D24-BC39-C89135420643}" presName="spacer" presStyleCnt="0"/>
      <dgm:spPr/>
    </dgm:pt>
    <dgm:pt modelId="{27215438-C503-4F56-934C-CF238C97E516}" type="pres">
      <dgm:prSet presAssocID="{6CF07B49-6007-47E4-85E2-D4AC70E55980}" presName="parentText" presStyleLbl="node1" presStyleIdx="2" presStyleCnt="5">
        <dgm:presLayoutVars>
          <dgm:chMax val="0"/>
          <dgm:bulletEnabled val="1"/>
        </dgm:presLayoutVars>
      </dgm:prSet>
      <dgm:spPr/>
    </dgm:pt>
    <dgm:pt modelId="{D726F339-CCF7-4589-9407-340351EF0D32}" type="pres">
      <dgm:prSet presAssocID="{E6A62CC7-66C8-4838-8C9A-0FA11719CDC4}" presName="spacer" presStyleCnt="0"/>
      <dgm:spPr/>
    </dgm:pt>
    <dgm:pt modelId="{CF238BD0-2EFA-457F-AF97-175778C339CF}" type="pres">
      <dgm:prSet presAssocID="{6B820821-2939-4E90-93DA-252C77D0C1B2}" presName="parentText" presStyleLbl="node1" presStyleIdx="3" presStyleCnt="5">
        <dgm:presLayoutVars>
          <dgm:chMax val="0"/>
          <dgm:bulletEnabled val="1"/>
        </dgm:presLayoutVars>
      </dgm:prSet>
      <dgm:spPr/>
    </dgm:pt>
    <dgm:pt modelId="{71790A71-AC89-4283-99FA-D700EBFAE4F6}" type="pres">
      <dgm:prSet presAssocID="{2D453046-5C3A-4D1B-A93F-9AA75AACD9D8}" presName="spacer" presStyleCnt="0"/>
      <dgm:spPr/>
    </dgm:pt>
    <dgm:pt modelId="{E8AA642E-4D2F-4366-92C3-2A29DB464530}" type="pres">
      <dgm:prSet presAssocID="{8526AE88-F66A-4F44-9343-4FC66445319A}" presName="parentText" presStyleLbl="node1" presStyleIdx="4" presStyleCnt="5">
        <dgm:presLayoutVars>
          <dgm:chMax val="0"/>
          <dgm:bulletEnabled val="1"/>
        </dgm:presLayoutVars>
      </dgm:prSet>
      <dgm:spPr/>
    </dgm:pt>
  </dgm:ptLst>
  <dgm:cxnLst>
    <dgm:cxn modelId="{3E009C05-1485-454B-B8B0-4A6EFF24A434}" type="presOf" srcId="{8526AE88-F66A-4F44-9343-4FC66445319A}" destId="{E8AA642E-4D2F-4366-92C3-2A29DB464530}" srcOrd="0" destOrd="0" presId="urn:microsoft.com/office/officeart/2005/8/layout/vList2"/>
    <dgm:cxn modelId="{5EB8C030-48BA-4E39-ABF3-706B48253752}" type="presOf" srcId="{0A24B55F-2CD7-4FF5-A178-D4FD41B06F2A}" destId="{9CCA9909-15FB-4AB7-BEC5-7C0753E75629}" srcOrd="0" destOrd="0" presId="urn:microsoft.com/office/officeart/2005/8/layout/vList2"/>
    <dgm:cxn modelId="{06ECAA38-6200-42EE-9DEF-642DD15A39F1}" srcId="{0A24B55F-2CD7-4FF5-A178-D4FD41B06F2A}" destId="{6CF07B49-6007-47E4-85E2-D4AC70E55980}" srcOrd="2" destOrd="0" parTransId="{C97EA7C5-26C3-495E-B5A6-5D921CDFF8F4}" sibTransId="{E6A62CC7-66C8-4838-8C9A-0FA11719CDC4}"/>
    <dgm:cxn modelId="{49A8CA39-9269-4EAA-9942-C731B5FD0757}" srcId="{0A24B55F-2CD7-4FF5-A178-D4FD41B06F2A}" destId="{8526AE88-F66A-4F44-9343-4FC66445319A}" srcOrd="4" destOrd="0" parTransId="{B735DA45-7139-4C37-BE17-65896893EAA3}" sibTransId="{33FDDB54-DC5B-43E3-A1F5-3AD4C2209ACA}"/>
    <dgm:cxn modelId="{4489294E-C751-47D7-ADB4-ACF07B3A98D3}" srcId="{0A24B55F-2CD7-4FF5-A178-D4FD41B06F2A}" destId="{6B820821-2939-4E90-93DA-252C77D0C1B2}" srcOrd="3" destOrd="0" parTransId="{61C4DD67-20CA-4D47-9EBA-9A9352BEBC63}" sibTransId="{2D453046-5C3A-4D1B-A93F-9AA75AACD9D8}"/>
    <dgm:cxn modelId="{E9F6B395-2223-4DA7-A29E-C44934B48042}" type="presOf" srcId="{6B820821-2939-4E90-93DA-252C77D0C1B2}" destId="{CF238BD0-2EFA-457F-AF97-175778C339CF}" srcOrd="0" destOrd="0" presId="urn:microsoft.com/office/officeart/2005/8/layout/vList2"/>
    <dgm:cxn modelId="{0162969C-9418-4B1B-8962-4CDFB4C85208}" type="presOf" srcId="{6AE1AF02-0AC5-471D-AAEA-4850540004F9}" destId="{93B06979-2B0F-4BEC-A5CD-19D2710761C5}" srcOrd="0" destOrd="0" presId="urn:microsoft.com/office/officeart/2005/8/layout/vList2"/>
    <dgm:cxn modelId="{295665A0-F44A-4525-BDDB-8CBB0BDA818A}" srcId="{0A24B55F-2CD7-4FF5-A178-D4FD41B06F2A}" destId="{9372DFCD-26AE-4086-959D-C6E4DAC776EA}" srcOrd="1" destOrd="0" parTransId="{72FDD06E-DD3F-4FF1-A848-8614CE65E6F3}" sibTransId="{A17E2398-9D10-4D24-BC39-C89135420643}"/>
    <dgm:cxn modelId="{D59A9DDB-A5CD-4BB8-8EE4-367487789386}" type="presOf" srcId="{9372DFCD-26AE-4086-959D-C6E4DAC776EA}" destId="{4EBFFB2F-A7ED-4EC0-AD39-DBA8BE96C168}" srcOrd="0" destOrd="0" presId="urn:microsoft.com/office/officeart/2005/8/layout/vList2"/>
    <dgm:cxn modelId="{17EFD8DB-A3E4-402B-BF50-B2EDE52F605D}" srcId="{0A24B55F-2CD7-4FF5-A178-D4FD41B06F2A}" destId="{6AE1AF02-0AC5-471D-AAEA-4850540004F9}" srcOrd="0" destOrd="0" parTransId="{63B1BD8D-08F5-4B44-9A67-F6EB2C8D9882}" sibTransId="{F50F36CA-1D81-4A4D-81B2-336D55B2614B}"/>
    <dgm:cxn modelId="{714B4AEC-C1F1-463F-A895-D5D045589BCF}" type="presOf" srcId="{6CF07B49-6007-47E4-85E2-D4AC70E55980}" destId="{27215438-C503-4F56-934C-CF238C97E516}" srcOrd="0" destOrd="0" presId="urn:microsoft.com/office/officeart/2005/8/layout/vList2"/>
    <dgm:cxn modelId="{9C8869F7-5D1F-4722-94AB-025DA9AA6AE4}" type="presParOf" srcId="{9CCA9909-15FB-4AB7-BEC5-7C0753E75629}" destId="{93B06979-2B0F-4BEC-A5CD-19D2710761C5}" srcOrd="0" destOrd="0" presId="urn:microsoft.com/office/officeart/2005/8/layout/vList2"/>
    <dgm:cxn modelId="{90C1F3F7-0074-4B6A-971A-C26581FAF706}" type="presParOf" srcId="{9CCA9909-15FB-4AB7-BEC5-7C0753E75629}" destId="{107D1F24-2C15-41E5-8E52-699FCF25939C}" srcOrd="1" destOrd="0" presId="urn:microsoft.com/office/officeart/2005/8/layout/vList2"/>
    <dgm:cxn modelId="{6505A396-6A04-405F-8B59-C1CE4A10AB73}" type="presParOf" srcId="{9CCA9909-15FB-4AB7-BEC5-7C0753E75629}" destId="{4EBFFB2F-A7ED-4EC0-AD39-DBA8BE96C168}" srcOrd="2" destOrd="0" presId="urn:microsoft.com/office/officeart/2005/8/layout/vList2"/>
    <dgm:cxn modelId="{F766D9C4-7CE5-4BC2-81CB-CB6B3DD10AAE}" type="presParOf" srcId="{9CCA9909-15FB-4AB7-BEC5-7C0753E75629}" destId="{4C4970B3-2E3A-42F9-9F06-C81BF3F24DEF}" srcOrd="3" destOrd="0" presId="urn:microsoft.com/office/officeart/2005/8/layout/vList2"/>
    <dgm:cxn modelId="{5436A13F-96D1-463C-AA8E-161C18247A99}" type="presParOf" srcId="{9CCA9909-15FB-4AB7-BEC5-7C0753E75629}" destId="{27215438-C503-4F56-934C-CF238C97E516}" srcOrd="4" destOrd="0" presId="urn:microsoft.com/office/officeart/2005/8/layout/vList2"/>
    <dgm:cxn modelId="{E743BEE0-043A-4B5B-8BFD-E0B095F3B9E1}" type="presParOf" srcId="{9CCA9909-15FB-4AB7-BEC5-7C0753E75629}" destId="{D726F339-CCF7-4589-9407-340351EF0D32}" srcOrd="5" destOrd="0" presId="urn:microsoft.com/office/officeart/2005/8/layout/vList2"/>
    <dgm:cxn modelId="{2C48DEA8-DED5-40AA-B334-4D8AF8896B98}" type="presParOf" srcId="{9CCA9909-15FB-4AB7-BEC5-7C0753E75629}" destId="{CF238BD0-2EFA-457F-AF97-175778C339CF}" srcOrd="6" destOrd="0" presId="urn:microsoft.com/office/officeart/2005/8/layout/vList2"/>
    <dgm:cxn modelId="{B0836FC3-3844-4DEB-9A66-1A17D9953EBA}" type="presParOf" srcId="{9CCA9909-15FB-4AB7-BEC5-7C0753E75629}" destId="{71790A71-AC89-4283-99FA-D700EBFAE4F6}" srcOrd="7" destOrd="0" presId="urn:microsoft.com/office/officeart/2005/8/layout/vList2"/>
    <dgm:cxn modelId="{F1B039C7-1521-4A5F-9F34-446042A8174B}" type="presParOf" srcId="{9CCA9909-15FB-4AB7-BEC5-7C0753E75629}" destId="{E8AA642E-4D2F-4366-92C3-2A29DB464530}"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A24B55F-2CD7-4FF5-A178-D4FD41B06F2A}"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6AE1AF02-0AC5-471D-AAEA-4850540004F9}">
      <dgm:prSet/>
      <dgm:spPr/>
      <dgm:t>
        <a:bodyPr/>
        <a:lstStyle/>
        <a:p>
          <a:r>
            <a:rPr lang="en-US" dirty="0"/>
            <a:t>Fraud detection, Risk Management, Financial Inclusion, Digital Content Creation and Customer Experience.</a:t>
          </a:r>
        </a:p>
      </dgm:t>
    </dgm:pt>
    <dgm:pt modelId="{63B1BD8D-08F5-4B44-9A67-F6EB2C8D9882}" type="parTrans" cxnId="{17EFD8DB-A3E4-402B-BF50-B2EDE52F605D}">
      <dgm:prSet/>
      <dgm:spPr/>
      <dgm:t>
        <a:bodyPr/>
        <a:lstStyle/>
        <a:p>
          <a:endParaRPr lang="en-US"/>
        </a:p>
      </dgm:t>
    </dgm:pt>
    <dgm:pt modelId="{F50F36CA-1D81-4A4D-81B2-336D55B2614B}" type="sibTrans" cxnId="{17EFD8DB-A3E4-402B-BF50-B2EDE52F605D}">
      <dgm:prSet/>
      <dgm:spPr/>
      <dgm:t>
        <a:bodyPr/>
        <a:lstStyle/>
        <a:p>
          <a:endParaRPr lang="en-US"/>
        </a:p>
      </dgm:t>
    </dgm:pt>
    <dgm:pt modelId="{9372DFCD-26AE-4086-959D-C6E4DAC776EA}">
      <dgm:prSet/>
      <dgm:spPr/>
      <dgm:t>
        <a:bodyPr/>
        <a:lstStyle/>
        <a:p>
          <a:r>
            <a:rPr lang="en-US" dirty="0"/>
            <a:t>New Business Models, Automation, Market Intelligence and Competitiveness.</a:t>
          </a:r>
        </a:p>
      </dgm:t>
    </dgm:pt>
    <dgm:pt modelId="{72FDD06E-DD3F-4FF1-A848-8614CE65E6F3}" type="parTrans" cxnId="{295665A0-F44A-4525-BDDB-8CBB0BDA818A}">
      <dgm:prSet/>
      <dgm:spPr/>
      <dgm:t>
        <a:bodyPr/>
        <a:lstStyle/>
        <a:p>
          <a:endParaRPr lang="en-US"/>
        </a:p>
      </dgm:t>
    </dgm:pt>
    <dgm:pt modelId="{A17E2398-9D10-4D24-BC39-C89135420643}" type="sibTrans" cxnId="{295665A0-F44A-4525-BDDB-8CBB0BDA818A}">
      <dgm:prSet/>
      <dgm:spPr/>
      <dgm:t>
        <a:bodyPr/>
        <a:lstStyle/>
        <a:p>
          <a:endParaRPr lang="en-US"/>
        </a:p>
      </dgm:t>
    </dgm:pt>
    <dgm:pt modelId="{6CF07B49-6007-47E4-85E2-D4AC70E55980}">
      <dgm:prSet/>
      <dgm:spPr/>
      <dgm:t>
        <a:bodyPr/>
        <a:lstStyle/>
        <a:p>
          <a:r>
            <a:rPr lang="en-US" dirty="0"/>
            <a:t>Diagnostics, Telemedicine, Predictive Analytics, and Healthcare Access.</a:t>
          </a:r>
        </a:p>
      </dgm:t>
    </dgm:pt>
    <dgm:pt modelId="{C97EA7C5-26C3-495E-B5A6-5D921CDFF8F4}" type="parTrans" cxnId="{06ECAA38-6200-42EE-9DEF-642DD15A39F1}">
      <dgm:prSet/>
      <dgm:spPr/>
      <dgm:t>
        <a:bodyPr/>
        <a:lstStyle/>
        <a:p>
          <a:endParaRPr lang="en-US"/>
        </a:p>
      </dgm:t>
    </dgm:pt>
    <dgm:pt modelId="{E6A62CC7-66C8-4838-8C9A-0FA11719CDC4}" type="sibTrans" cxnId="{06ECAA38-6200-42EE-9DEF-642DD15A39F1}">
      <dgm:prSet/>
      <dgm:spPr/>
      <dgm:t>
        <a:bodyPr/>
        <a:lstStyle/>
        <a:p>
          <a:endParaRPr lang="en-US"/>
        </a:p>
      </dgm:t>
    </dgm:pt>
    <dgm:pt modelId="{8526AE88-F66A-4F44-9343-4FC66445319A}">
      <dgm:prSet/>
      <dgm:spPr/>
      <dgm:t>
        <a:bodyPr/>
        <a:lstStyle/>
        <a:p>
          <a:r>
            <a:rPr lang="en-US"/>
            <a:t>FinTech, HealthTech</a:t>
          </a:r>
        </a:p>
      </dgm:t>
    </dgm:pt>
    <dgm:pt modelId="{B735DA45-7139-4C37-BE17-65896893EAA3}" type="parTrans" cxnId="{49A8CA39-9269-4EAA-9942-C731B5FD0757}">
      <dgm:prSet/>
      <dgm:spPr/>
      <dgm:t>
        <a:bodyPr/>
        <a:lstStyle/>
        <a:p>
          <a:endParaRPr lang="en-US"/>
        </a:p>
      </dgm:t>
    </dgm:pt>
    <dgm:pt modelId="{33FDDB54-DC5B-43E3-A1F5-3AD4C2209ACA}" type="sibTrans" cxnId="{49A8CA39-9269-4EAA-9942-C731B5FD0757}">
      <dgm:prSet/>
      <dgm:spPr/>
      <dgm:t>
        <a:bodyPr/>
        <a:lstStyle/>
        <a:p>
          <a:endParaRPr lang="en-US"/>
        </a:p>
      </dgm:t>
    </dgm:pt>
    <dgm:pt modelId="{9CCA9909-15FB-4AB7-BEC5-7C0753E75629}" type="pres">
      <dgm:prSet presAssocID="{0A24B55F-2CD7-4FF5-A178-D4FD41B06F2A}" presName="linear" presStyleCnt="0">
        <dgm:presLayoutVars>
          <dgm:animLvl val="lvl"/>
          <dgm:resizeHandles val="exact"/>
        </dgm:presLayoutVars>
      </dgm:prSet>
      <dgm:spPr/>
    </dgm:pt>
    <dgm:pt modelId="{93B06979-2B0F-4BEC-A5CD-19D2710761C5}" type="pres">
      <dgm:prSet presAssocID="{6AE1AF02-0AC5-471D-AAEA-4850540004F9}" presName="parentText" presStyleLbl="node1" presStyleIdx="0" presStyleCnt="4">
        <dgm:presLayoutVars>
          <dgm:chMax val="0"/>
          <dgm:bulletEnabled val="1"/>
        </dgm:presLayoutVars>
      </dgm:prSet>
      <dgm:spPr/>
    </dgm:pt>
    <dgm:pt modelId="{107D1F24-2C15-41E5-8E52-699FCF25939C}" type="pres">
      <dgm:prSet presAssocID="{F50F36CA-1D81-4A4D-81B2-336D55B2614B}" presName="spacer" presStyleCnt="0"/>
      <dgm:spPr/>
    </dgm:pt>
    <dgm:pt modelId="{4EBFFB2F-A7ED-4EC0-AD39-DBA8BE96C168}" type="pres">
      <dgm:prSet presAssocID="{9372DFCD-26AE-4086-959D-C6E4DAC776EA}" presName="parentText" presStyleLbl="node1" presStyleIdx="1" presStyleCnt="4">
        <dgm:presLayoutVars>
          <dgm:chMax val="0"/>
          <dgm:bulletEnabled val="1"/>
        </dgm:presLayoutVars>
      </dgm:prSet>
      <dgm:spPr/>
    </dgm:pt>
    <dgm:pt modelId="{4C4970B3-2E3A-42F9-9F06-C81BF3F24DEF}" type="pres">
      <dgm:prSet presAssocID="{A17E2398-9D10-4D24-BC39-C89135420643}" presName="spacer" presStyleCnt="0"/>
      <dgm:spPr/>
    </dgm:pt>
    <dgm:pt modelId="{27215438-C503-4F56-934C-CF238C97E516}" type="pres">
      <dgm:prSet presAssocID="{6CF07B49-6007-47E4-85E2-D4AC70E55980}" presName="parentText" presStyleLbl="node1" presStyleIdx="2" presStyleCnt="4">
        <dgm:presLayoutVars>
          <dgm:chMax val="0"/>
          <dgm:bulletEnabled val="1"/>
        </dgm:presLayoutVars>
      </dgm:prSet>
      <dgm:spPr/>
    </dgm:pt>
    <dgm:pt modelId="{D726F339-CCF7-4589-9407-340351EF0D32}" type="pres">
      <dgm:prSet presAssocID="{E6A62CC7-66C8-4838-8C9A-0FA11719CDC4}" presName="spacer" presStyleCnt="0"/>
      <dgm:spPr/>
    </dgm:pt>
    <dgm:pt modelId="{E8AA642E-4D2F-4366-92C3-2A29DB464530}" type="pres">
      <dgm:prSet presAssocID="{8526AE88-F66A-4F44-9343-4FC66445319A}" presName="parentText" presStyleLbl="node1" presStyleIdx="3" presStyleCnt="4">
        <dgm:presLayoutVars>
          <dgm:chMax val="0"/>
          <dgm:bulletEnabled val="1"/>
        </dgm:presLayoutVars>
      </dgm:prSet>
      <dgm:spPr/>
    </dgm:pt>
  </dgm:ptLst>
  <dgm:cxnLst>
    <dgm:cxn modelId="{3E009C05-1485-454B-B8B0-4A6EFF24A434}" type="presOf" srcId="{8526AE88-F66A-4F44-9343-4FC66445319A}" destId="{E8AA642E-4D2F-4366-92C3-2A29DB464530}" srcOrd="0" destOrd="0" presId="urn:microsoft.com/office/officeart/2005/8/layout/vList2"/>
    <dgm:cxn modelId="{5EB8C030-48BA-4E39-ABF3-706B48253752}" type="presOf" srcId="{0A24B55F-2CD7-4FF5-A178-D4FD41B06F2A}" destId="{9CCA9909-15FB-4AB7-BEC5-7C0753E75629}" srcOrd="0" destOrd="0" presId="urn:microsoft.com/office/officeart/2005/8/layout/vList2"/>
    <dgm:cxn modelId="{06ECAA38-6200-42EE-9DEF-642DD15A39F1}" srcId="{0A24B55F-2CD7-4FF5-A178-D4FD41B06F2A}" destId="{6CF07B49-6007-47E4-85E2-D4AC70E55980}" srcOrd="2" destOrd="0" parTransId="{C97EA7C5-26C3-495E-B5A6-5D921CDFF8F4}" sibTransId="{E6A62CC7-66C8-4838-8C9A-0FA11719CDC4}"/>
    <dgm:cxn modelId="{49A8CA39-9269-4EAA-9942-C731B5FD0757}" srcId="{0A24B55F-2CD7-4FF5-A178-D4FD41B06F2A}" destId="{8526AE88-F66A-4F44-9343-4FC66445319A}" srcOrd="3" destOrd="0" parTransId="{B735DA45-7139-4C37-BE17-65896893EAA3}" sibTransId="{33FDDB54-DC5B-43E3-A1F5-3AD4C2209ACA}"/>
    <dgm:cxn modelId="{0162969C-9418-4B1B-8962-4CDFB4C85208}" type="presOf" srcId="{6AE1AF02-0AC5-471D-AAEA-4850540004F9}" destId="{93B06979-2B0F-4BEC-A5CD-19D2710761C5}" srcOrd="0" destOrd="0" presId="urn:microsoft.com/office/officeart/2005/8/layout/vList2"/>
    <dgm:cxn modelId="{295665A0-F44A-4525-BDDB-8CBB0BDA818A}" srcId="{0A24B55F-2CD7-4FF5-A178-D4FD41B06F2A}" destId="{9372DFCD-26AE-4086-959D-C6E4DAC776EA}" srcOrd="1" destOrd="0" parTransId="{72FDD06E-DD3F-4FF1-A848-8614CE65E6F3}" sibTransId="{A17E2398-9D10-4D24-BC39-C89135420643}"/>
    <dgm:cxn modelId="{D59A9DDB-A5CD-4BB8-8EE4-367487789386}" type="presOf" srcId="{9372DFCD-26AE-4086-959D-C6E4DAC776EA}" destId="{4EBFFB2F-A7ED-4EC0-AD39-DBA8BE96C168}" srcOrd="0" destOrd="0" presId="urn:microsoft.com/office/officeart/2005/8/layout/vList2"/>
    <dgm:cxn modelId="{17EFD8DB-A3E4-402B-BF50-B2EDE52F605D}" srcId="{0A24B55F-2CD7-4FF5-A178-D4FD41B06F2A}" destId="{6AE1AF02-0AC5-471D-AAEA-4850540004F9}" srcOrd="0" destOrd="0" parTransId="{63B1BD8D-08F5-4B44-9A67-F6EB2C8D9882}" sibTransId="{F50F36CA-1D81-4A4D-81B2-336D55B2614B}"/>
    <dgm:cxn modelId="{714B4AEC-C1F1-463F-A895-D5D045589BCF}" type="presOf" srcId="{6CF07B49-6007-47E4-85E2-D4AC70E55980}" destId="{27215438-C503-4F56-934C-CF238C97E516}" srcOrd="0" destOrd="0" presId="urn:microsoft.com/office/officeart/2005/8/layout/vList2"/>
    <dgm:cxn modelId="{9C8869F7-5D1F-4722-94AB-025DA9AA6AE4}" type="presParOf" srcId="{9CCA9909-15FB-4AB7-BEC5-7C0753E75629}" destId="{93B06979-2B0F-4BEC-A5CD-19D2710761C5}" srcOrd="0" destOrd="0" presId="urn:microsoft.com/office/officeart/2005/8/layout/vList2"/>
    <dgm:cxn modelId="{90C1F3F7-0074-4B6A-971A-C26581FAF706}" type="presParOf" srcId="{9CCA9909-15FB-4AB7-BEC5-7C0753E75629}" destId="{107D1F24-2C15-41E5-8E52-699FCF25939C}" srcOrd="1" destOrd="0" presId="urn:microsoft.com/office/officeart/2005/8/layout/vList2"/>
    <dgm:cxn modelId="{6505A396-6A04-405F-8B59-C1CE4A10AB73}" type="presParOf" srcId="{9CCA9909-15FB-4AB7-BEC5-7C0753E75629}" destId="{4EBFFB2F-A7ED-4EC0-AD39-DBA8BE96C168}" srcOrd="2" destOrd="0" presId="urn:microsoft.com/office/officeart/2005/8/layout/vList2"/>
    <dgm:cxn modelId="{F766D9C4-7CE5-4BC2-81CB-CB6B3DD10AAE}" type="presParOf" srcId="{9CCA9909-15FB-4AB7-BEC5-7C0753E75629}" destId="{4C4970B3-2E3A-42F9-9F06-C81BF3F24DEF}" srcOrd="3" destOrd="0" presId="urn:microsoft.com/office/officeart/2005/8/layout/vList2"/>
    <dgm:cxn modelId="{5436A13F-96D1-463C-AA8E-161C18247A99}" type="presParOf" srcId="{9CCA9909-15FB-4AB7-BEC5-7C0753E75629}" destId="{27215438-C503-4F56-934C-CF238C97E516}" srcOrd="4" destOrd="0" presId="urn:microsoft.com/office/officeart/2005/8/layout/vList2"/>
    <dgm:cxn modelId="{E743BEE0-043A-4B5B-8BFD-E0B095F3B9E1}" type="presParOf" srcId="{9CCA9909-15FB-4AB7-BEC5-7C0753E75629}" destId="{D726F339-CCF7-4589-9407-340351EF0D32}" srcOrd="5" destOrd="0" presId="urn:microsoft.com/office/officeart/2005/8/layout/vList2"/>
    <dgm:cxn modelId="{F1B039C7-1521-4A5F-9F34-446042A8174B}" type="presParOf" srcId="{9CCA9909-15FB-4AB7-BEC5-7C0753E75629}" destId="{E8AA642E-4D2F-4366-92C3-2A29DB464530}"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A0978C-AB37-44CB-B638-90B640EE663A}">
      <dsp:nvSpPr>
        <dsp:cNvPr id="0" name=""/>
        <dsp:cNvSpPr/>
      </dsp:nvSpPr>
      <dsp:spPr>
        <a:xfrm>
          <a:off x="1055448" y="935970"/>
          <a:ext cx="1826368" cy="1826368"/>
        </a:xfrm>
        <a:prstGeom prst="downArrow">
          <a:avLst>
            <a:gd name="adj1" fmla="val 50000"/>
            <a:gd name="adj2" fmla="val 35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US" sz="1100" i="1" kern="1200" dirty="0"/>
            <a:t>The AI revolution is here.</a:t>
          </a:r>
          <a:endParaRPr lang="en-US" sz="1100" kern="1200" dirty="0"/>
        </a:p>
      </dsp:txBody>
      <dsp:txXfrm>
        <a:off x="1512040" y="935970"/>
        <a:ext cx="913184" cy="1506754"/>
      </dsp:txXfrm>
    </dsp:sp>
    <dsp:sp modelId="{E7C78573-186F-4F5E-A641-B37830111702}">
      <dsp:nvSpPr>
        <dsp:cNvPr id="0" name=""/>
        <dsp:cNvSpPr/>
      </dsp:nvSpPr>
      <dsp:spPr>
        <a:xfrm rot="7200000">
          <a:off x="2110743" y="2763795"/>
          <a:ext cx="1826368" cy="1826368"/>
        </a:xfrm>
        <a:prstGeom prst="downArrow">
          <a:avLst>
            <a:gd name="adj1" fmla="val 50000"/>
            <a:gd name="adj2" fmla="val 35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US" sz="1100" i="1" kern="1200" dirty="0"/>
            <a:t>We do not have to acknowledge, embrace or embed AI…..We HAVE TO BECOME A.I.</a:t>
          </a:r>
          <a:endParaRPr lang="en-US" sz="1100" kern="1200" dirty="0"/>
        </a:p>
      </dsp:txBody>
      <dsp:txXfrm rot="-5400000">
        <a:off x="2408947" y="3300291"/>
        <a:ext cx="1506754" cy="913184"/>
      </dsp:txXfrm>
    </dsp:sp>
    <dsp:sp modelId="{4C531FC0-A52C-4054-B87F-220C8A793254}">
      <dsp:nvSpPr>
        <dsp:cNvPr id="0" name=""/>
        <dsp:cNvSpPr/>
      </dsp:nvSpPr>
      <dsp:spPr>
        <a:xfrm rot="14400000">
          <a:off x="153" y="2763795"/>
          <a:ext cx="1826368" cy="1826368"/>
        </a:xfrm>
        <a:prstGeom prst="downArrow">
          <a:avLst>
            <a:gd name="adj1" fmla="val 50000"/>
            <a:gd name="adj2" fmla="val 35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US" sz="1100" i="1" kern="1200" dirty="0"/>
            <a:t>Need to invest heavily in AI infrastructure.</a:t>
          </a:r>
          <a:endParaRPr lang="en-US" sz="1100" kern="1200" dirty="0"/>
        </a:p>
      </dsp:txBody>
      <dsp:txXfrm rot="5400000">
        <a:off x="21563" y="3300291"/>
        <a:ext cx="1506754" cy="91318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9A0FCB-C7A0-40B8-82DC-DC81CD2CF198}">
      <dsp:nvSpPr>
        <dsp:cNvPr id="0" name=""/>
        <dsp:cNvSpPr/>
      </dsp:nvSpPr>
      <dsp:spPr>
        <a:xfrm>
          <a:off x="0" y="3038"/>
          <a:ext cx="4971603" cy="145237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D9600EF-4F74-41EF-9F08-EF65E9510C41}">
      <dsp:nvSpPr>
        <dsp:cNvPr id="0" name=""/>
        <dsp:cNvSpPr/>
      </dsp:nvSpPr>
      <dsp:spPr>
        <a:xfrm>
          <a:off x="439343" y="329822"/>
          <a:ext cx="799586" cy="79880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FEB48A5E-43CA-4617-AD38-63BAC71DFEC5}">
      <dsp:nvSpPr>
        <dsp:cNvPr id="0" name=""/>
        <dsp:cNvSpPr/>
      </dsp:nvSpPr>
      <dsp:spPr>
        <a:xfrm>
          <a:off x="1678272" y="3038"/>
          <a:ext cx="3115511" cy="14537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860" tIns="153860" rIns="153860" bIns="153860" numCol="1" spcCol="1270" anchor="ctr" anchorCtr="0">
          <a:noAutofit/>
        </a:bodyPr>
        <a:lstStyle/>
        <a:p>
          <a:pPr marL="0" lvl="0" indent="0" algn="l" defTabSz="622300">
            <a:lnSpc>
              <a:spcPct val="100000"/>
            </a:lnSpc>
            <a:spcBef>
              <a:spcPct val="0"/>
            </a:spcBef>
            <a:spcAft>
              <a:spcPct val="35000"/>
            </a:spcAft>
            <a:buNone/>
          </a:pPr>
          <a:r>
            <a:rPr lang="en-US" sz="1400" kern="1200" dirty="0"/>
            <a:t>What is the goal of Life Insurance? </a:t>
          </a:r>
        </a:p>
        <a:p>
          <a:pPr marL="0" lvl="0" indent="0" algn="l" defTabSz="622300">
            <a:lnSpc>
              <a:spcPct val="100000"/>
            </a:lnSpc>
            <a:spcBef>
              <a:spcPct val="0"/>
            </a:spcBef>
            <a:spcAft>
              <a:spcPct val="35000"/>
            </a:spcAft>
            <a:buNone/>
          </a:pPr>
          <a:r>
            <a:rPr lang="en-US" sz="1400" kern="1200" dirty="0"/>
            <a:t>To provide:</a:t>
          </a:r>
        </a:p>
        <a:p>
          <a:pPr marL="0" lvl="0" indent="0" algn="l" defTabSz="622300">
            <a:lnSpc>
              <a:spcPct val="100000"/>
            </a:lnSpc>
            <a:spcBef>
              <a:spcPct val="0"/>
            </a:spcBef>
            <a:spcAft>
              <a:spcPct val="35000"/>
            </a:spcAft>
            <a:buNone/>
          </a:pPr>
          <a:r>
            <a:rPr lang="en-US" sz="1400" kern="1200" dirty="0"/>
            <a:t>	Protection</a:t>
          </a:r>
        </a:p>
        <a:p>
          <a:pPr marL="0" lvl="0" indent="0" algn="l" defTabSz="622300">
            <a:lnSpc>
              <a:spcPct val="100000"/>
            </a:lnSpc>
            <a:spcBef>
              <a:spcPct val="0"/>
            </a:spcBef>
            <a:spcAft>
              <a:spcPct val="35000"/>
            </a:spcAft>
            <a:buNone/>
          </a:pPr>
          <a:r>
            <a:rPr lang="en-US" sz="1400" kern="1200" dirty="0"/>
            <a:t>	Security</a:t>
          </a:r>
        </a:p>
      </dsp:txBody>
      <dsp:txXfrm>
        <a:off x="1678272" y="3038"/>
        <a:ext cx="3115511" cy="1453793"/>
      </dsp:txXfrm>
    </dsp:sp>
    <dsp:sp modelId="{B2E7015A-D727-4437-9409-8AFE9D1CA43A}">
      <dsp:nvSpPr>
        <dsp:cNvPr id="0" name=""/>
        <dsp:cNvSpPr/>
      </dsp:nvSpPr>
      <dsp:spPr>
        <a:xfrm>
          <a:off x="0" y="1762893"/>
          <a:ext cx="4971603" cy="145237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213C622-893A-4E48-A6AF-91416F71E51A}">
      <dsp:nvSpPr>
        <dsp:cNvPr id="0" name=""/>
        <dsp:cNvSpPr/>
      </dsp:nvSpPr>
      <dsp:spPr>
        <a:xfrm>
          <a:off x="439343" y="2089677"/>
          <a:ext cx="799586" cy="79880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48F5A239-B056-44E2-B32D-F14A7A7595DF}">
      <dsp:nvSpPr>
        <dsp:cNvPr id="0" name=""/>
        <dsp:cNvSpPr/>
      </dsp:nvSpPr>
      <dsp:spPr>
        <a:xfrm>
          <a:off x="1678272" y="1762893"/>
          <a:ext cx="3115511" cy="14537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860" tIns="153860" rIns="153860" bIns="153860" numCol="1" spcCol="1270" anchor="ctr" anchorCtr="0">
          <a:noAutofit/>
        </a:bodyPr>
        <a:lstStyle/>
        <a:p>
          <a:pPr marL="0" lvl="0" indent="0" algn="l" defTabSz="622300">
            <a:lnSpc>
              <a:spcPct val="100000"/>
            </a:lnSpc>
            <a:spcBef>
              <a:spcPct val="0"/>
            </a:spcBef>
            <a:spcAft>
              <a:spcPct val="35000"/>
            </a:spcAft>
            <a:buNone/>
          </a:pPr>
          <a:r>
            <a:rPr lang="en-US" sz="1400" kern="1200" dirty="0"/>
            <a:t>What is its Importance?:</a:t>
          </a:r>
        </a:p>
        <a:p>
          <a:pPr marL="0" lvl="0" indent="0" algn="l" defTabSz="622300">
            <a:lnSpc>
              <a:spcPct val="100000"/>
            </a:lnSpc>
            <a:spcBef>
              <a:spcPct val="0"/>
            </a:spcBef>
            <a:spcAft>
              <a:spcPct val="35000"/>
            </a:spcAft>
            <a:buNone/>
          </a:pPr>
          <a:r>
            <a:rPr lang="en-US" sz="1400" kern="1200" dirty="0"/>
            <a:t>Provides Financial Security</a:t>
          </a:r>
        </a:p>
        <a:p>
          <a:pPr marL="0" lvl="0" indent="0" algn="l" defTabSz="622300">
            <a:lnSpc>
              <a:spcPct val="100000"/>
            </a:lnSpc>
            <a:spcBef>
              <a:spcPct val="0"/>
            </a:spcBef>
            <a:spcAft>
              <a:spcPct val="35000"/>
            </a:spcAft>
            <a:buNone/>
          </a:pPr>
          <a:r>
            <a:rPr lang="en-US" sz="1400" kern="1200" dirty="0"/>
            <a:t>Mobilizes Long Term Savings to Support Economic Growth…..Think Infrastructure gap…roads power water.</a:t>
          </a:r>
        </a:p>
      </dsp:txBody>
      <dsp:txXfrm>
        <a:off x="1678272" y="1762893"/>
        <a:ext cx="3115511" cy="1453793"/>
      </dsp:txXfrm>
    </dsp:sp>
    <dsp:sp modelId="{C3BF7043-20F4-443C-B5A5-765C7FF09E2F}">
      <dsp:nvSpPr>
        <dsp:cNvPr id="0" name=""/>
        <dsp:cNvSpPr/>
      </dsp:nvSpPr>
      <dsp:spPr>
        <a:xfrm>
          <a:off x="0" y="3522748"/>
          <a:ext cx="4971603" cy="145237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4EE695-CE41-46B4-B358-0D70655F5E37}">
      <dsp:nvSpPr>
        <dsp:cNvPr id="0" name=""/>
        <dsp:cNvSpPr/>
      </dsp:nvSpPr>
      <dsp:spPr>
        <a:xfrm>
          <a:off x="439343" y="3849533"/>
          <a:ext cx="799586" cy="79880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23359AB2-D817-466F-9D04-4327274C7DEA}">
      <dsp:nvSpPr>
        <dsp:cNvPr id="0" name=""/>
        <dsp:cNvSpPr/>
      </dsp:nvSpPr>
      <dsp:spPr>
        <a:xfrm>
          <a:off x="1678272" y="3522748"/>
          <a:ext cx="3115511" cy="14537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860" tIns="153860" rIns="153860" bIns="153860" numCol="1" spcCol="1270" anchor="ctr" anchorCtr="0">
          <a:noAutofit/>
        </a:bodyPr>
        <a:lstStyle/>
        <a:p>
          <a:pPr marL="0" lvl="0" indent="0" algn="l" defTabSz="622300">
            <a:lnSpc>
              <a:spcPct val="100000"/>
            </a:lnSpc>
            <a:spcBef>
              <a:spcPct val="0"/>
            </a:spcBef>
            <a:spcAft>
              <a:spcPct val="35000"/>
            </a:spcAft>
            <a:buNone/>
          </a:pPr>
          <a:r>
            <a:rPr lang="en-US" sz="1400" kern="1200" dirty="0"/>
            <a:t>What is its Value Chain?:</a:t>
          </a:r>
        </a:p>
        <a:p>
          <a:pPr marL="0" lvl="0" indent="0" algn="l" defTabSz="622300">
            <a:lnSpc>
              <a:spcPct val="100000"/>
            </a:lnSpc>
            <a:spcBef>
              <a:spcPct val="0"/>
            </a:spcBef>
            <a:spcAft>
              <a:spcPct val="35000"/>
            </a:spcAft>
            <a:buNone/>
          </a:pPr>
          <a:r>
            <a:rPr lang="en-US" sz="1400" kern="1200" dirty="0"/>
            <a:t>Product Development, Customer Acquisition &amp; Onboarding, Distribution, Underwriting, Customer Servicing, Investing, Claims Management.</a:t>
          </a:r>
        </a:p>
      </dsp:txBody>
      <dsp:txXfrm>
        <a:off x="1678272" y="3522748"/>
        <a:ext cx="3115511" cy="14537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5FD0F1-ED78-4BA7-8943-20963B8E7EE2}">
      <dsp:nvSpPr>
        <dsp:cNvPr id="0" name=""/>
        <dsp:cNvSpPr/>
      </dsp:nvSpPr>
      <dsp:spPr>
        <a:xfrm>
          <a:off x="0" y="111480"/>
          <a:ext cx="4971603" cy="1554820"/>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i="1" kern="1200" dirty="0"/>
            <a:t>Insurance Penetration Ratio (Prems. To GDP) around 2%..(mostly funeral insurance, investment, health) peaked at 5.7% in 2004…Global average 6%. </a:t>
          </a:r>
          <a:endParaRPr lang="en-US" sz="1600" kern="1200" dirty="0"/>
        </a:p>
      </dsp:txBody>
      <dsp:txXfrm>
        <a:off x="75900" y="187380"/>
        <a:ext cx="4819803" cy="1403020"/>
      </dsp:txXfrm>
    </dsp:sp>
    <dsp:sp modelId="{71888609-50F5-4134-8844-39C148934DC4}">
      <dsp:nvSpPr>
        <dsp:cNvPr id="0" name=""/>
        <dsp:cNvSpPr/>
      </dsp:nvSpPr>
      <dsp:spPr>
        <a:xfrm>
          <a:off x="0" y="1712380"/>
          <a:ext cx="4971603" cy="1554820"/>
        </a:xfrm>
        <a:prstGeom prst="roundRect">
          <a:avLst/>
        </a:prstGeom>
        <a:gradFill rotWithShape="0">
          <a:gsLst>
            <a:gs pos="0">
              <a:schemeClr val="accent2">
                <a:hueOff val="-1482143"/>
                <a:satOff val="7100"/>
                <a:lumOff val="6569"/>
                <a:alphaOff val="0"/>
                <a:tint val="96000"/>
                <a:lumMod val="100000"/>
              </a:schemeClr>
            </a:gs>
            <a:gs pos="78000">
              <a:schemeClr val="accent2">
                <a:hueOff val="-1482143"/>
                <a:satOff val="7100"/>
                <a:lumOff val="6569"/>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i="1" kern="1200" dirty="0"/>
            <a:t>In terms of employment: 85.5% are in “informal” employment and the sector accounts for 58.3% of all employed people.</a:t>
          </a:r>
        </a:p>
        <a:p>
          <a:pPr marL="0" lvl="0" indent="0" algn="l" defTabSz="711200">
            <a:lnSpc>
              <a:spcPct val="90000"/>
            </a:lnSpc>
            <a:spcBef>
              <a:spcPct val="0"/>
            </a:spcBef>
            <a:spcAft>
              <a:spcPct val="35000"/>
            </a:spcAft>
            <a:buNone/>
          </a:pPr>
          <a:r>
            <a:rPr lang="en-US" sz="1600" i="1" kern="1200" dirty="0"/>
            <a:t>Zim. Stats 2024 survey.</a:t>
          </a:r>
          <a:endParaRPr lang="en-US" sz="1600" kern="1200" dirty="0"/>
        </a:p>
      </dsp:txBody>
      <dsp:txXfrm>
        <a:off x="75900" y="1788280"/>
        <a:ext cx="4819803" cy="1403020"/>
      </dsp:txXfrm>
    </dsp:sp>
    <dsp:sp modelId="{0BDA5D6E-868C-4B72-A702-7D82123B81B6}">
      <dsp:nvSpPr>
        <dsp:cNvPr id="0" name=""/>
        <dsp:cNvSpPr/>
      </dsp:nvSpPr>
      <dsp:spPr>
        <a:xfrm>
          <a:off x="0" y="3313280"/>
          <a:ext cx="4971603" cy="1554820"/>
        </a:xfrm>
        <a:prstGeom prst="roundRect">
          <a:avLst/>
        </a:prstGeom>
        <a:gradFill rotWithShape="0">
          <a:gsLst>
            <a:gs pos="0">
              <a:schemeClr val="accent2">
                <a:hueOff val="-2964286"/>
                <a:satOff val="14200"/>
                <a:lumOff val="13137"/>
                <a:alphaOff val="0"/>
                <a:tint val="96000"/>
                <a:lumMod val="100000"/>
              </a:schemeClr>
            </a:gs>
            <a:gs pos="78000">
              <a:schemeClr val="accent2">
                <a:hueOff val="-2964286"/>
                <a:satOff val="14200"/>
                <a:lumOff val="1313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i="1" kern="1200" dirty="0"/>
            <a:t>U.N estimates about 1.52 million Zimbabweans live abroad…….Quantum and amount of diaspora remittances debatable…..remittances going to insurance very little….not because there is no need but industry simply not configured to harness share of remittances.</a:t>
          </a:r>
          <a:endParaRPr lang="en-US" sz="1600" kern="1200" dirty="0"/>
        </a:p>
      </dsp:txBody>
      <dsp:txXfrm>
        <a:off x="75900" y="3389180"/>
        <a:ext cx="4819803" cy="14030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5FD0F1-ED78-4BA7-8943-20963B8E7EE2}">
      <dsp:nvSpPr>
        <dsp:cNvPr id="0" name=""/>
        <dsp:cNvSpPr/>
      </dsp:nvSpPr>
      <dsp:spPr>
        <a:xfrm>
          <a:off x="0" y="30861"/>
          <a:ext cx="4971603" cy="1612406"/>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i="1" kern="1200" dirty="0"/>
            <a:t>15.7 million active mobile subscriptions</a:t>
          </a:r>
        </a:p>
        <a:p>
          <a:pPr marL="0" lvl="0" indent="0" algn="l" defTabSz="622300">
            <a:lnSpc>
              <a:spcPct val="90000"/>
            </a:lnSpc>
            <a:spcBef>
              <a:spcPct val="0"/>
            </a:spcBef>
            <a:spcAft>
              <a:spcPct val="35000"/>
            </a:spcAft>
            <a:buNone/>
          </a:pPr>
          <a:r>
            <a:rPr lang="en-US" sz="1400" i="1" kern="1200" dirty="0"/>
            <a:t>102.3% Mobile Penetration Rate</a:t>
          </a:r>
        </a:p>
        <a:p>
          <a:pPr marL="0" lvl="0" indent="0" algn="l" defTabSz="622300">
            <a:lnSpc>
              <a:spcPct val="90000"/>
            </a:lnSpc>
            <a:spcBef>
              <a:spcPct val="0"/>
            </a:spcBef>
            <a:spcAft>
              <a:spcPct val="35000"/>
            </a:spcAft>
            <a:buNone/>
          </a:pPr>
          <a:r>
            <a:rPr lang="en-US" sz="1400" i="1" kern="1200" dirty="0"/>
            <a:t>81.5% Internet Penetration Rate </a:t>
          </a:r>
        </a:p>
        <a:p>
          <a:pPr marL="0" lvl="0" indent="0" algn="l" defTabSz="622300">
            <a:lnSpc>
              <a:spcPct val="90000"/>
            </a:lnSpc>
            <a:spcBef>
              <a:spcPct val="0"/>
            </a:spcBef>
            <a:spcAft>
              <a:spcPct val="35000"/>
            </a:spcAft>
            <a:buNone/>
          </a:pPr>
          <a:endParaRPr lang="en-US" sz="1400" kern="1200" dirty="0"/>
        </a:p>
        <a:p>
          <a:pPr marL="0" lvl="0" indent="0" algn="l" defTabSz="622300">
            <a:lnSpc>
              <a:spcPct val="90000"/>
            </a:lnSpc>
            <a:spcBef>
              <a:spcPct val="0"/>
            </a:spcBef>
            <a:spcAft>
              <a:spcPct val="35000"/>
            </a:spcAft>
            <a:buNone/>
          </a:pPr>
          <a:r>
            <a:rPr lang="en-US" sz="1400" kern="1200" dirty="0" err="1"/>
            <a:t>Potraz</a:t>
          </a:r>
          <a:r>
            <a:rPr lang="en-US" sz="1400" kern="1200" dirty="0"/>
            <a:t>.</a:t>
          </a:r>
        </a:p>
      </dsp:txBody>
      <dsp:txXfrm>
        <a:off x="78711" y="109572"/>
        <a:ext cx="4814181" cy="1454984"/>
      </dsp:txXfrm>
    </dsp:sp>
    <dsp:sp modelId="{71888609-50F5-4134-8844-39C148934DC4}">
      <dsp:nvSpPr>
        <dsp:cNvPr id="0" name=""/>
        <dsp:cNvSpPr/>
      </dsp:nvSpPr>
      <dsp:spPr>
        <a:xfrm>
          <a:off x="0" y="1683587"/>
          <a:ext cx="4971603" cy="1612406"/>
        </a:xfrm>
        <a:prstGeom prst="roundRect">
          <a:avLst/>
        </a:prstGeom>
        <a:gradFill rotWithShape="0">
          <a:gsLst>
            <a:gs pos="0">
              <a:schemeClr val="accent2">
                <a:hueOff val="-1482143"/>
                <a:satOff val="7100"/>
                <a:lumOff val="6569"/>
                <a:alphaOff val="0"/>
                <a:tint val="96000"/>
                <a:lumMod val="100000"/>
              </a:schemeClr>
            </a:gs>
            <a:gs pos="78000">
              <a:schemeClr val="accent2">
                <a:hueOff val="-1482143"/>
                <a:satOff val="7100"/>
                <a:lumOff val="6569"/>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i="1" kern="1200" dirty="0"/>
            <a:t>67% of Zimbabweans live in the rural areas.</a:t>
          </a:r>
        </a:p>
        <a:p>
          <a:pPr marL="0" lvl="0" indent="0" algn="l" defTabSz="622300">
            <a:lnSpc>
              <a:spcPct val="90000"/>
            </a:lnSpc>
            <a:spcBef>
              <a:spcPct val="0"/>
            </a:spcBef>
            <a:spcAft>
              <a:spcPct val="35000"/>
            </a:spcAft>
            <a:buNone/>
          </a:pPr>
          <a:r>
            <a:rPr lang="en-US" sz="1400" i="1" kern="1200" dirty="0"/>
            <a:t>Agriculture remains the major source of livelihoods (Seasonal earners in remote areas.)</a:t>
          </a:r>
        </a:p>
        <a:p>
          <a:pPr marL="0" lvl="0" indent="0" algn="l" defTabSz="622300">
            <a:lnSpc>
              <a:spcPct val="90000"/>
            </a:lnSpc>
            <a:spcBef>
              <a:spcPct val="0"/>
            </a:spcBef>
            <a:spcAft>
              <a:spcPct val="35000"/>
            </a:spcAft>
            <a:buNone/>
          </a:pPr>
          <a:r>
            <a:rPr lang="en-US" sz="1400" i="1" kern="1200" dirty="0"/>
            <a:t>0 – 14 years (40%) 15 – 64 years (56%) +65 years 4%.</a:t>
          </a:r>
        </a:p>
        <a:p>
          <a:pPr marL="0" lvl="0" indent="0" algn="l" defTabSz="622300">
            <a:lnSpc>
              <a:spcPct val="90000"/>
            </a:lnSpc>
            <a:spcBef>
              <a:spcPct val="0"/>
            </a:spcBef>
            <a:spcAft>
              <a:spcPct val="35000"/>
            </a:spcAft>
            <a:buNone/>
          </a:pPr>
          <a:r>
            <a:rPr lang="en-US" sz="1400" kern="1200" dirty="0"/>
            <a:t>Literacy Rate: 88% according to UNESCO Institute for Statistics.</a:t>
          </a:r>
        </a:p>
      </dsp:txBody>
      <dsp:txXfrm>
        <a:off x="78711" y="1762298"/>
        <a:ext cx="4814181" cy="1454984"/>
      </dsp:txXfrm>
    </dsp:sp>
    <dsp:sp modelId="{0BDA5D6E-868C-4B72-A702-7D82123B81B6}">
      <dsp:nvSpPr>
        <dsp:cNvPr id="0" name=""/>
        <dsp:cNvSpPr/>
      </dsp:nvSpPr>
      <dsp:spPr>
        <a:xfrm>
          <a:off x="0" y="3336313"/>
          <a:ext cx="4971603" cy="1612406"/>
        </a:xfrm>
        <a:prstGeom prst="roundRect">
          <a:avLst/>
        </a:prstGeom>
        <a:gradFill rotWithShape="0">
          <a:gsLst>
            <a:gs pos="0">
              <a:schemeClr val="accent2">
                <a:hueOff val="-2964286"/>
                <a:satOff val="14200"/>
                <a:lumOff val="13137"/>
                <a:alphaOff val="0"/>
                <a:tint val="96000"/>
                <a:lumMod val="100000"/>
              </a:schemeClr>
            </a:gs>
            <a:gs pos="78000">
              <a:schemeClr val="accent2">
                <a:hueOff val="-2964286"/>
                <a:satOff val="14200"/>
                <a:lumOff val="1313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i="1" kern="1200" dirty="0"/>
            <a:t>Ranking by Size of Insurance Industries: South Africa, Kenya, Nigeria, Namibia, Ghana, Zimbabwe.</a:t>
          </a:r>
          <a:endParaRPr lang="en-US" sz="2000" kern="1200" dirty="0"/>
        </a:p>
      </dsp:txBody>
      <dsp:txXfrm>
        <a:off x="78711" y="3415024"/>
        <a:ext cx="4814181" cy="145498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7B3CAB-98AB-4C4A-B893-9BAC7F244BEF}">
      <dsp:nvSpPr>
        <dsp:cNvPr id="0" name=""/>
        <dsp:cNvSpPr/>
      </dsp:nvSpPr>
      <dsp:spPr>
        <a:xfrm>
          <a:off x="0" y="1154087"/>
          <a:ext cx="6447631" cy="2308174"/>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defRPr b="1"/>
          </a:pPr>
          <a:r>
            <a:rPr lang="en-US" sz="1600" kern="1200" dirty="0"/>
            <a:t>In The Value Chain</a:t>
          </a:r>
        </a:p>
        <a:p>
          <a:pPr marL="0" lvl="0" indent="0" algn="ctr" defTabSz="711200">
            <a:lnSpc>
              <a:spcPct val="90000"/>
            </a:lnSpc>
            <a:spcBef>
              <a:spcPct val="0"/>
            </a:spcBef>
            <a:spcAft>
              <a:spcPct val="35000"/>
            </a:spcAft>
            <a:buNone/>
            <a:defRPr b="1"/>
          </a:pPr>
          <a:r>
            <a:rPr lang="en-US" sz="1600" kern="1200" dirty="0"/>
            <a:t>- Market Segmentation (Churches)</a:t>
          </a:r>
        </a:p>
        <a:p>
          <a:pPr marL="0" lvl="0" indent="0" algn="ctr" defTabSz="711200">
            <a:lnSpc>
              <a:spcPct val="90000"/>
            </a:lnSpc>
            <a:spcBef>
              <a:spcPct val="0"/>
            </a:spcBef>
            <a:spcAft>
              <a:spcPct val="35000"/>
            </a:spcAft>
            <a:buNone/>
            <a:defRPr b="1"/>
          </a:pPr>
          <a:r>
            <a:rPr lang="en-US" sz="1600" kern="1200" dirty="0"/>
            <a:t>- Product Development 	             </a:t>
          </a:r>
        </a:p>
        <a:p>
          <a:pPr marL="0" lvl="0" indent="0" algn="ctr" defTabSz="711200">
            <a:lnSpc>
              <a:spcPct val="90000"/>
            </a:lnSpc>
            <a:spcBef>
              <a:spcPct val="0"/>
            </a:spcBef>
            <a:spcAft>
              <a:spcPct val="35000"/>
            </a:spcAft>
            <a:buNone/>
            <a:defRPr b="1"/>
          </a:pPr>
          <a:r>
            <a:rPr lang="en-US" sz="1600" kern="1200" dirty="0"/>
            <a:t> - Distribution </a:t>
          </a:r>
        </a:p>
        <a:p>
          <a:pPr marL="0" lvl="0" indent="0" algn="ctr" defTabSz="711200">
            <a:lnSpc>
              <a:spcPct val="90000"/>
            </a:lnSpc>
            <a:spcBef>
              <a:spcPct val="0"/>
            </a:spcBef>
            <a:spcAft>
              <a:spcPct val="35000"/>
            </a:spcAft>
            <a:buNone/>
            <a:defRPr b="1"/>
          </a:pPr>
          <a:r>
            <a:rPr lang="en-US" sz="1600" kern="1200" dirty="0"/>
            <a:t>Servicing</a:t>
          </a:r>
        </a:p>
        <a:p>
          <a:pPr marL="0" lvl="0" indent="0" algn="ctr" defTabSz="711200">
            <a:lnSpc>
              <a:spcPct val="90000"/>
            </a:lnSpc>
            <a:spcBef>
              <a:spcPct val="0"/>
            </a:spcBef>
            <a:spcAft>
              <a:spcPct val="35000"/>
            </a:spcAft>
            <a:buNone/>
            <a:defRPr b="1"/>
          </a:pPr>
          <a:r>
            <a:rPr lang="en-US" sz="1600" kern="1200" dirty="0"/>
            <a:t>Fraud Management</a:t>
          </a:r>
        </a:p>
      </dsp:txBody>
      <dsp:txXfrm>
        <a:off x="67604" y="1221691"/>
        <a:ext cx="6312423" cy="217296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B06979-2B0F-4BEC-A5CD-19D2710761C5}">
      <dsp:nvSpPr>
        <dsp:cNvPr id="0" name=""/>
        <dsp:cNvSpPr/>
      </dsp:nvSpPr>
      <dsp:spPr>
        <a:xfrm>
          <a:off x="0" y="16860"/>
          <a:ext cx="4971603" cy="947699"/>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Agents and Agents’ Commissions, Armies of Clerical Staff, Actuaries Paid Equivalent of a King’s Ransom.</a:t>
          </a:r>
        </a:p>
      </dsp:txBody>
      <dsp:txXfrm>
        <a:off x="46263" y="63123"/>
        <a:ext cx="4879077" cy="855173"/>
      </dsp:txXfrm>
    </dsp:sp>
    <dsp:sp modelId="{4EBFFB2F-A7ED-4EC0-AD39-DBA8BE96C168}">
      <dsp:nvSpPr>
        <dsp:cNvPr id="0" name=""/>
        <dsp:cNvSpPr/>
      </dsp:nvSpPr>
      <dsp:spPr>
        <a:xfrm>
          <a:off x="0" y="1016400"/>
          <a:ext cx="4971603" cy="947699"/>
        </a:xfrm>
        <a:prstGeom prst="roundRect">
          <a:avLst/>
        </a:prstGeom>
        <a:gradFill rotWithShape="0">
          <a:gsLst>
            <a:gs pos="0">
              <a:schemeClr val="accent2">
                <a:hueOff val="-741071"/>
                <a:satOff val="3550"/>
                <a:lumOff val="3284"/>
                <a:alphaOff val="0"/>
                <a:tint val="96000"/>
                <a:lumMod val="100000"/>
              </a:schemeClr>
            </a:gs>
            <a:gs pos="78000">
              <a:schemeClr val="accent2">
                <a:hueOff val="-741071"/>
                <a:satOff val="3550"/>
                <a:lumOff val="3284"/>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Mountains of Paper, Manual Processes and Inevitable Bureaucracy. .</a:t>
          </a:r>
        </a:p>
      </dsp:txBody>
      <dsp:txXfrm>
        <a:off x="46263" y="1062663"/>
        <a:ext cx="4879077" cy="855173"/>
      </dsp:txXfrm>
    </dsp:sp>
    <dsp:sp modelId="{27215438-C503-4F56-934C-CF238C97E516}">
      <dsp:nvSpPr>
        <dsp:cNvPr id="0" name=""/>
        <dsp:cNvSpPr/>
      </dsp:nvSpPr>
      <dsp:spPr>
        <a:xfrm>
          <a:off x="0" y="2015940"/>
          <a:ext cx="4971603" cy="947699"/>
        </a:xfrm>
        <a:prstGeom prst="roundRect">
          <a:avLst/>
        </a:prstGeom>
        <a:gradFill rotWithShape="0">
          <a:gsLst>
            <a:gs pos="0">
              <a:schemeClr val="accent2">
                <a:hueOff val="-1482143"/>
                <a:satOff val="7100"/>
                <a:lumOff val="6569"/>
                <a:alphaOff val="0"/>
                <a:tint val="96000"/>
                <a:lumMod val="100000"/>
              </a:schemeClr>
            </a:gs>
            <a:gs pos="78000">
              <a:schemeClr val="accent2">
                <a:hueOff val="-1482143"/>
                <a:satOff val="7100"/>
                <a:lumOff val="6569"/>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Expensive Operating Systems, Licensing Fees, Not Always Scalable.</a:t>
          </a:r>
        </a:p>
      </dsp:txBody>
      <dsp:txXfrm>
        <a:off x="46263" y="2062203"/>
        <a:ext cx="4879077" cy="855173"/>
      </dsp:txXfrm>
    </dsp:sp>
    <dsp:sp modelId="{CF238BD0-2EFA-457F-AF97-175778C339CF}">
      <dsp:nvSpPr>
        <dsp:cNvPr id="0" name=""/>
        <dsp:cNvSpPr/>
      </dsp:nvSpPr>
      <dsp:spPr>
        <a:xfrm>
          <a:off x="0" y="3015480"/>
          <a:ext cx="4971603" cy="947699"/>
        </a:xfrm>
        <a:prstGeom prst="roundRect">
          <a:avLst/>
        </a:prstGeom>
        <a:gradFill rotWithShape="0">
          <a:gsLst>
            <a:gs pos="0">
              <a:schemeClr val="accent2">
                <a:hueOff val="-2223214"/>
                <a:satOff val="10650"/>
                <a:lumOff val="9853"/>
                <a:alphaOff val="0"/>
                <a:tint val="96000"/>
                <a:lumMod val="100000"/>
              </a:schemeClr>
            </a:gs>
            <a:gs pos="78000">
              <a:schemeClr val="accent2">
                <a:hueOff val="-2223214"/>
                <a:satOff val="10650"/>
                <a:lumOff val="9853"/>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Efficient Use and Manipulation of </a:t>
          </a:r>
          <a:r>
            <a:rPr lang="en-US" sz="1800" kern="1200" dirty="0" err="1"/>
            <a:t>Larhe</a:t>
          </a:r>
          <a:r>
            <a:rPr lang="en-US" sz="1800" kern="1200" dirty="0"/>
            <a:t> Volumes of Data.</a:t>
          </a:r>
        </a:p>
      </dsp:txBody>
      <dsp:txXfrm>
        <a:off x="46263" y="3061743"/>
        <a:ext cx="4879077" cy="855173"/>
      </dsp:txXfrm>
    </dsp:sp>
    <dsp:sp modelId="{E8AA642E-4D2F-4366-92C3-2A29DB464530}">
      <dsp:nvSpPr>
        <dsp:cNvPr id="0" name=""/>
        <dsp:cNvSpPr/>
      </dsp:nvSpPr>
      <dsp:spPr>
        <a:xfrm>
          <a:off x="0" y="4015020"/>
          <a:ext cx="4971603" cy="947699"/>
        </a:xfrm>
        <a:prstGeom prst="roundRect">
          <a:avLst/>
        </a:prstGeom>
        <a:gradFill rotWithShape="0">
          <a:gsLst>
            <a:gs pos="0">
              <a:schemeClr val="accent2">
                <a:hueOff val="-2964286"/>
                <a:satOff val="14200"/>
                <a:lumOff val="13137"/>
                <a:alphaOff val="0"/>
                <a:tint val="96000"/>
                <a:lumMod val="100000"/>
              </a:schemeClr>
            </a:gs>
            <a:gs pos="78000">
              <a:schemeClr val="accent2">
                <a:hueOff val="-2964286"/>
                <a:satOff val="14200"/>
                <a:lumOff val="1313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Ability to Glean Insights, Trends and Patterns.</a:t>
          </a:r>
        </a:p>
      </dsp:txBody>
      <dsp:txXfrm>
        <a:off x="46263" y="4061283"/>
        <a:ext cx="4879077" cy="85517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B06979-2B0F-4BEC-A5CD-19D2710761C5}">
      <dsp:nvSpPr>
        <dsp:cNvPr id="0" name=""/>
        <dsp:cNvSpPr/>
      </dsp:nvSpPr>
      <dsp:spPr>
        <a:xfrm>
          <a:off x="0" y="78150"/>
          <a:ext cx="4971603" cy="1158300"/>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Fraud detection, Risk Management, Financial Inclusion, Digital Content Creation and Customer Experience.</a:t>
          </a:r>
        </a:p>
      </dsp:txBody>
      <dsp:txXfrm>
        <a:off x="56544" y="134694"/>
        <a:ext cx="4858515" cy="1045212"/>
      </dsp:txXfrm>
    </dsp:sp>
    <dsp:sp modelId="{4EBFFB2F-A7ED-4EC0-AD39-DBA8BE96C168}">
      <dsp:nvSpPr>
        <dsp:cNvPr id="0" name=""/>
        <dsp:cNvSpPr/>
      </dsp:nvSpPr>
      <dsp:spPr>
        <a:xfrm>
          <a:off x="0" y="1299810"/>
          <a:ext cx="4971603" cy="1158300"/>
        </a:xfrm>
        <a:prstGeom prst="roundRect">
          <a:avLst/>
        </a:prstGeom>
        <a:gradFill rotWithShape="0">
          <a:gsLst>
            <a:gs pos="0">
              <a:schemeClr val="accent2">
                <a:hueOff val="-988095"/>
                <a:satOff val="4733"/>
                <a:lumOff val="4379"/>
                <a:alphaOff val="0"/>
                <a:tint val="96000"/>
                <a:lumMod val="100000"/>
              </a:schemeClr>
            </a:gs>
            <a:gs pos="78000">
              <a:schemeClr val="accent2">
                <a:hueOff val="-988095"/>
                <a:satOff val="4733"/>
                <a:lumOff val="4379"/>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New Business Models, Automation, Market Intelligence and Competitiveness.</a:t>
          </a:r>
        </a:p>
      </dsp:txBody>
      <dsp:txXfrm>
        <a:off x="56544" y="1356354"/>
        <a:ext cx="4858515" cy="1045212"/>
      </dsp:txXfrm>
    </dsp:sp>
    <dsp:sp modelId="{27215438-C503-4F56-934C-CF238C97E516}">
      <dsp:nvSpPr>
        <dsp:cNvPr id="0" name=""/>
        <dsp:cNvSpPr/>
      </dsp:nvSpPr>
      <dsp:spPr>
        <a:xfrm>
          <a:off x="0" y="2521470"/>
          <a:ext cx="4971603" cy="1158300"/>
        </a:xfrm>
        <a:prstGeom prst="roundRect">
          <a:avLst/>
        </a:prstGeom>
        <a:gradFill rotWithShape="0">
          <a:gsLst>
            <a:gs pos="0">
              <a:schemeClr val="accent2">
                <a:hueOff val="-1976191"/>
                <a:satOff val="9467"/>
                <a:lumOff val="8758"/>
                <a:alphaOff val="0"/>
                <a:tint val="96000"/>
                <a:lumMod val="100000"/>
              </a:schemeClr>
            </a:gs>
            <a:gs pos="78000">
              <a:schemeClr val="accent2">
                <a:hueOff val="-1976191"/>
                <a:satOff val="9467"/>
                <a:lumOff val="8758"/>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Diagnostics, Telemedicine, Predictive Analytics, and Healthcare Access.</a:t>
          </a:r>
        </a:p>
      </dsp:txBody>
      <dsp:txXfrm>
        <a:off x="56544" y="2578014"/>
        <a:ext cx="4858515" cy="1045212"/>
      </dsp:txXfrm>
    </dsp:sp>
    <dsp:sp modelId="{E8AA642E-4D2F-4366-92C3-2A29DB464530}">
      <dsp:nvSpPr>
        <dsp:cNvPr id="0" name=""/>
        <dsp:cNvSpPr/>
      </dsp:nvSpPr>
      <dsp:spPr>
        <a:xfrm>
          <a:off x="0" y="3743130"/>
          <a:ext cx="4971603" cy="1158300"/>
        </a:xfrm>
        <a:prstGeom prst="roundRect">
          <a:avLst/>
        </a:prstGeom>
        <a:gradFill rotWithShape="0">
          <a:gsLst>
            <a:gs pos="0">
              <a:schemeClr val="accent2">
                <a:hueOff val="-2964286"/>
                <a:satOff val="14200"/>
                <a:lumOff val="13137"/>
                <a:alphaOff val="0"/>
                <a:tint val="96000"/>
                <a:lumMod val="100000"/>
              </a:schemeClr>
            </a:gs>
            <a:gs pos="78000">
              <a:schemeClr val="accent2">
                <a:hueOff val="-2964286"/>
                <a:satOff val="14200"/>
                <a:lumOff val="1313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FinTech, HealthTech</a:t>
          </a:r>
        </a:p>
      </dsp:txBody>
      <dsp:txXfrm>
        <a:off x="56544" y="3799674"/>
        <a:ext cx="4858515" cy="1045212"/>
      </dsp:txXfrm>
    </dsp:sp>
  </dsp:spTree>
</dsp:drawing>
</file>

<file path=ppt/diagrams/layout1.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3809308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6386630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7861440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8413520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595754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530852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9831990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447971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2210684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020466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6/18/2026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34196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6/18/2026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1732673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6/18/2026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35719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6/18/2026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386282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6/18/2026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8444623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6/18/2026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2638832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BCAD085-E8A6-8845-BD4E-CB4CCA059FC4}" type="datetimeFigureOut">
              <a:rPr lang="en-US" smtClean="0"/>
              <a:t>6/18/2026</a:t>
            </a:fld>
            <a:endParaRPr 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1882012405"/>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svg"/><Relationship Id="rId1" Type="http://schemas.openxmlformats.org/officeDocument/2006/relationships/slideLayout" Target="../slideLayouts/slideLayout7.xml"/><Relationship Id="rId4" Type="http://schemas.openxmlformats.org/officeDocument/2006/relationships/hyperlink" Target="https://pixnio.com/fauna-animals/birds/eagle-birds-images/bald-eagle-pictures/bald-eagle-with-fish-in-its-talon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6"/>
          <p:cNvSpPr/>
          <p:nvPr/>
        </p:nvSpPr>
        <p:spPr>
          <a:xfrm rot="-5400000">
            <a:off x="5367984" y="2224733"/>
            <a:ext cx="5143501" cy="2408534"/>
          </a:xfrm>
          <a:custGeom>
            <a:avLst/>
            <a:gdLst/>
            <a:ahLst/>
            <a:cxnLst/>
            <a:rect l="l" t="t" r="r" b="b"/>
            <a:pathLst>
              <a:path w="14682409" h="5453630">
                <a:moveTo>
                  <a:pt x="0" y="0"/>
                </a:moveTo>
                <a:lnTo>
                  <a:pt x="14682409" y="0"/>
                </a:lnTo>
                <a:lnTo>
                  <a:pt x="14682409" y="5453630"/>
                </a:lnTo>
                <a:lnTo>
                  <a:pt x="0" y="5453630"/>
                </a:lnTo>
                <a:lnTo>
                  <a:pt x="0" y="0"/>
                </a:lnTo>
                <a:close/>
              </a:path>
            </a:pathLst>
          </a:custGeom>
          <a:blipFill>
            <a:blip>
              <a:extLst>
                <a:ext uri="{96DAC541-7B7A-43D3-8B79-37D633B846F1}">
                  <asvg:svgBlip xmlns:asvg="http://schemas.microsoft.com/office/drawing/2016/SVG/main" r:embed="rId2"/>
                </a:ext>
              </a:extLst>
            </a:blip>
            <a:stretch>
              <a:fillRect l="-16390" t="-55602" r="-26338" b="-58518"/>
            </a:stretch>
          </a:blipFill>
        </p:spPr>
        <p:txBody>
          <a:bodyPr/>
          <a:lstStyle/>
          <a:p>
            <a:endParaRPr lang="en-ZW" sz="900"/>
          </a:p>
        </p:txBody>
      </p:sp>
      <p:pic>
        <p:nvPicPr>
          <p:cNvPr id="9" name="Picture 8" descr="Text&#10;&#10;Description automatically generated with low confidence">
            <a:extLst>
              <a:ext uri="{FF2B5EF4-FFF2-40B4-BE49-F238E27FC236}">
                <a16:creationId xmlns:a16="http://schemas.microsoft.com/office/drawing/2014/main" id="{33CD9412-165E-E68A-14B2-AFA1E917BF8F}"/>
              </a:ext>
            </a:extLst>
          </p:cNvPr>
          <p:cNvPicPr>
            <a:picLocks noChangeAspect="1"/>
          </p:cNvPicPr>
          <p:nvPr/>
        </p:nvPicPr>
        <p:blipFill>
          <a:blip r:embed="rId3"/>
          <a:stretch>
            <a:fillRect/>
          </a:stretch>
        </p:blipFill>
        <p:spPr>
          <a:xfrm>
            <a:off x="3058945" y="1477541"/>
            <a:ext cx="1258529" cy="884867"/>
          </a:xfrm>
          <a:prstGeom prst="rect">
            <a:avLst/>
          </a:prstGeom>
        </p:spPr>
      </p:pic>
      <p:sp>
        <p:nvSpPr>
          <p:cNvPr id="11" name="TextBox 10">
            <a:extLst>
              <a:ext uri="{FF2B5EF4-FFF2-40B4-BE49-F238E27FC236}">
                <a16:creationId xmlns:a16="http://schemas.microsoft.com/office/drawing/2014/main" id="{DC721C0F-8F6B-A093-D74E-BD777B75590B}"/>
              </a:ext>
            </a:extLst>
          </p:cNvPr>
          <p:cNvSpPr txBox="1"/>
          <p:nvPr/>
        </p:nvSpPr>
        <p:spPr>
          <a:xfrm>
            <a:off x="2952427" y="4689484"/>
            <a:ext cx="1782305" cy="369332"/>
          </a:xfrm>
          <a:prstGeom prst="rect">
            <a:avLst/>
          </a:prstGeom>
          <a:noFill/>
        </p:spPr>
        <p:txBody>
          <a:bodyPr wrap="square" rtlCol="0">
            <a:spAutoFit/>
          </a:bodyPr>
          <a:lstStyle/>
          <a:p>
            <a:r>
              <a:rPr lang="en-GB" dirty="0">
                <a:solidFill>
                  <a:srgbClr val="2D2F92"/>
                </a:solidFill>
              </a:rPr>
              <a:t>    </a:t>
            </a:r>
            <a:r>
              <a:rPr lang="en-GB" sz="1400" dirty="0">
                <a:solidFill>
                  <a:srgbClr val="C00000"/>
                </a:solidFill>
                <a:latin typeface="Algerian" panose="04020705040A02060702" pitchFamily="82" charset="0"/>
              </a:rPr>
              <a:t>17 June 2026</a:t>
            </a:r>
          </a:p>
        </p:txBody>
      </p:sp>
      <p:sp>
        <p:nvSpPr>
          <p:cNvPr id="12" name="TextBox 11">
            <a:extLst>
              <a:ext uri="{FF2B5EF4-FFF2-40B4-BE49-F238E27FC236}">
                <a16:creationId xmlns:a16="http://schemas.microsoft.com/office/drawing/2014/main" id="{63834522-FE6D-0F68-7A17-545CB4D0141C}"/>
              </a:ext>
            </a:extLst>
          </p:cNvPr>
          <p:cNvSpPr txBox="1"/>
          <p:nvPr/>
        </p:nvSpPr>
        <p:spPr>
          <a:xfrm>
            <a:off x="2503731" y="5520081"/>
            <a:ext cx="3378595" cy="461665"/>
          </a:xfrm>
          <a:prstGeom prst="rect">
            <a:avLst/>
          </a:prstGeom>
          <a:noFill/>
        </p:spPr>
        <p:txBody>
          <a:bodyPr wrap="square" rtlCol="0">
            <a:spAutoFit/>
          </a:bodyPr>
          <a:lstStyle/>
          <a:p>
            <a:r>
              <a:rPr lang="en-GB" sz="2100" dirty="0">
                <a:solidFill>
                  <a:srgbClr val="FF0000"/>
                </a:solidFill>
              </a:rPr>
              <a:t>      </a:t>
            </a:r>
            <a:r>
              <a:rPr lang="en-GB" sz="2400" b="1" dirty="0">
                <a:solidFill>
                  <a:schemeClr val="accent5">
                    <a:lumMod val="75000"/>
                  </a:schemeClr>
                </a:solidFill>
              </a:rPr>
              <a:t>Reginald Chihota</a:t>
            </a:r>
          </a:p>
        </p:txBody>
      </p:sp>
      <p:sp>
        <p:nvSpPr>
          <p:cNvPr id="4" name="TextBox 3">
            <a:extLst>
              <a:ext uri="{FF2B5EF4-FFF2-40B4-BE49-F238E27FC236}">
                <a16:creationId xmlns:a16="http://schemas.microsoft.com/office/drawing/2014/main" id="{A48F0047-073D-46FC-5AB9-895BA8BF1FEA}"/>
              </a:ext>
            </a:extLst>
          </p:cNvPr>
          <p:cNvSpPr txBox="1"/>
          <p:nvPr/>
        </p:nvSpPr>
        <p:spPr>
          <a:xfrm>
            <a:off x="65988" y="738660"/>
            <a:ext cx="8371002" cy="646331"/>
          </a:xfrm>
          <a:prstGeom prst="rect">
            <a:avLst/>
          </a:prstGeom>
          <a:noFill/>
        </p:spPr>
        <p:txBody>
          <a:bodyPr wrap="square">
            <a:spAutoFit/>
          </a:bodyPr>
          <a:lstStyle/>
          <a:p>
            <a:r>
              <a:rPr lang="en-US" sz="3600" b="1" dirty="0">
                <a:solidFill>
                  <a:schemeClr val="accent5">
                    <a:lumMod val="75000"/>
                  </a:schemeClr>
                </a:solidFill>
              </a:rPr>
              <a:t>The AI Tech Forum Zimbabwe Summit </a:t>
            </a:r>
          </a:p>
        </p:txBody>
      </p:sp>
      <p:sp>
        <p:nvSpPr>
          <p:cNvPr id="5" name="Title 1">
            <a:extLst>
              <a:ext uri="{FF2B5EF4-FFF2-40B4-BE49-F238E27FC236}">
                <a16:creationId xmlns:a16="http://schemas.microsoft.com/office/drawing/2014/main" id="{BE182CA4-33EE-912E-DB25-8A7C036D48C9}"/>
              </a:ext>
            </a:extLst>
          </p:cNvPr>
          <p:cNvSpPr txBox="1">
            <a:spLocks/>
          </p:cNvSpPr>
          <p:nvPr/>
        </p:nvSpPr>
        <p:spPr>
          <a:xfrm>
            <a:off x="1" y="2716668"/>
            <a:ext cx="9078012" cy="1778925"/>
          </a:xfrm>
          <a:prstGeom prst="rect">
            <a:avLst/>
          </a:prstGeom>
        </p:spPr>
        <p:txBody>
          <a:bodyP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200" b="1" i="1" dirty="0"/>
              <a:t>THEME:</a:t>
            </a:r>
            <a:r>
              <a:rPr lang="en-US" sz="3200" i="1" dirty="0"/>
              <a:t> "Harnessing AI for inclusive national development" and driving the newly launched Zimbabwe National Artificial Intelligence Strategy 2026–2030.</a:t>
            </a:r>
            <a:endParaRPr lang="en-US" sz="3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BDDE9CD4-0E0A-4129-8689-A89C4E9A6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Aerial view of a city skyline">
            <a:extLst>
              <a:ext uri="{FF2B5EF4-FFF2-40B4-BE49-F238E27FC236}">
                <a16:creationId xmlns:a16="http://schemas.microsoft.com/office/drawing/2014/main" id="{3693F60E-478B-EC9E-28DB-D6B6736A164C}"/>
              </a:ext>
            </a:extLst>
          </p:cNvPr>
          <p:cNvPicPr>
            <a:picLocks noChangeAspect="1"/>
          </p:cNvPicPr>
          <p:nvPr/>
        </p:nvPicPr>
        <p:blipFill>
          <a:blip r:embed="rId2">
            <a:duotone>
              <a:schemeClr val="bg2">
                <a:shade val="45000"/>
                <a:satMod val="135000"/>
              </a:schemeClr>
              <a:prstClr val="white"/>
            </a:duotone>
            <a:alphaModFix amt="25000"/>
          </a:blip>
          <a:srcRect l="4892" r="6107" b="-1"/>
          <a:stretch>
            <a:fillRect/>
          </a:stretch>
        </p:blipFill>
        <p:spPr>
          <a:xfrm>
            <a:off x="20" y="10"/>
            <a:ext cx="9143980" cy="6857990"/>
          </a:xfrm>
          <a:prstGeom prst="rect">
            <a:avLst/>
          </a:prstGeom>
        </p:spPr>
      </p:pic>
      <p:grpSp>
        <p:nvGrpSpPr>
          <p:cNvPr id="29" name="Group 28">
            <a:extLst>
              <a:ext uri="{FF2B5EF4-FFF2-40B4-BE49-F238E27FC236}">
                <a16:creationId xmlns:a16="http://schemas.microsoft.com/office/drawing/2014/main" id="{85DB3CA2-FA66-42B9-90EF-394894352D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9144001" cy="6866467"/>
            <a:chOff x="0" y="-8467"/>
            <a:chExt cx="12192000" cy="6866467"/>
          </a:xfrm>
        </p:grpSpPr>
        <p:cxnSp>
          <p:nvCxnSpPr>
            <p:cNvPr id="12" name="Straight Connector 11">
              <a:extLst>
                <a:ext uri="{FF2B5EF4-FFF2-40B4-BE49-F238E27FC236}">
                  <a16:creationId xmlns:a16="http://schemas.microsoft.com/office/drawing/2014/main" id="{2C8D0718-07C6-45A2-A743-BC64673C965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FAE7BCCE-817C-4933-A587-F1EF87D4B4A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0E96C1E8-3E07-4AF1-BA61-7FB948F90A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Rectangle 25">
              <a:extLst>
                <a:ext uri="{FF2B5EF4-FFF2-40B4-BE49-F238E27FC236}">
                  <a16:creationId xmlns:a16="http://schemas.microsoft.com/office/drawing/2014/main" id="{B3B592D1-4031-4144-A2DB-B2D8F8C738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Isosceles Triangle 15">
              <a:extLst>
                <a:ext uri="{FF2B5EF4-FFF2-40B4-BE49-F238E27FC236}">
                  <a16:creationId xmlns:a16="http://schemas.microsoft.com/office/drawing/2014/main" id="{55CB28D4-D6D1-4DB7-B557-D5FF65237B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2" name="Rectangle 27">
              <a:extLst>
                <a:ext uri="{FF2B5EF4-FFF2-40B4-BE49-F238E27FC236}">
                  <a16:creationId xmlns:a16="http://schemas.microsoft.com/office/drawing/2014/main" id="{F69D97D4-6031-4064-9BBA-2E96839A3C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Rectangle 28">
              <a:extLst>
                <a:ext uri="{FF2B5EF4-FFF2-40B4-BE49-F238E27FC236}">
                  <a16:creationId xmlns:a16="http://schemas.microsoft.com/office/drawing/2014/main" id="{BAF978AE-97B1-4224-A562-EBCE373A12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3" name="Rectangle 29">
              <a:extLst>
                <a:ext uri="{FF2B5EF4-FFF2-40B4-BE49-F238E27FC236}">
                  <a16:creationId xmlns:a16="http://schemas.microsoft.com/office/drawing/2014/main" id="{3A18250B-41A2-4BA7-9E5C-679CF3AEFB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Isosceles Triangle 19">
              <a:extLst>
                <a:ext uri="{FF2B5EF4-FFF2-40B4-BE49-F238E27FC236}">
                  <a16:creationId xmlns:a16="http://schemas.microsoft.com/office/drawing/2014/main" id="{C8751ECC-5286-4332-9942-2D01B71359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4" name="Isosceles Triangle 33">
              <a:extLst>
                <a:ext uri="{FF2B5EF4-FFF2-40B4-BE49-F238E27FC236}">
                  <a16:creationId xmlns:a16="http://schemas.microsoft.com/office/drawing/2014/main" id="{5952A4A6-F619-458C-A026-6E5D6AF15D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p:cNvSpPr>
            <a:spLocks noGrp="1"/>
          </p:cNvSpPr>
          <p:nvPr>
            <p:ph type="title"/>
          </p:nvPr>
        </p:nvSpPr>
        <p:spPr>
          <a:xfrm>
            <a:off x="381223" y="82287"/>
            <a:ext cx="6447501" cy="734351"/>
          </a:xfrm>
        </p:spPr>
        <p:txBody>
          <a:bodyPr>
            <a:normAutofit/>
          </a:bodyPr>
          <a:lstStyle/>
          <a:p>
            <a:r>
              <a:rPr lang="en-US" sz="2800" b="1" dirty="0"/>
              <a:t>AI POTENTIAL POINTS OF INNOVATION</a:t>
            </a:r>
          </a:p>
        </p:txBody>
      </p:sp>
      <p:sp>
        <p:nvSpPr>
          <p:cNvPr id="3" name="Content Placeholder 2"/>
          <p:cNvSpPr>
            <a:spLocks noGrp="1"/>
          </p:cNvSpPr>
          <p:nvPr>
            <p:ph idx="1"/>
          </p:nvPr>
        </p:nvSpPr>
        <p:spPr>
          <a:xfrm>
            <a:off x="265291" y="898915"/>
            <a:ext cx="7069574" cy="5876798"/>
          </a:xfrm>
        </p:spPr>
        <p:txBody>
          <a:bodyPr>
            <a:normAutofit/>
          </a:bodyPr>
          <a:lstStyle/>
          <a:p>
            <a:pPr marL="0" indent="0">
              <a:lnSpc>
                <a:spcPct val="90000"/>
              </a:lnSpc>
              <a:buNone/>
            </a:pPr>
            <a:r>
              <a:rPr lang="en-US" sz="1600" b="1" dirty="0"/>
              <a:t>1. Market Segmentation Churches</a:t>
            </a:r>
          </a:p>
          <a:p>
            <a:pPr lvl="1">
              <a:lnSpc>
                <a:spcPct val="90000"/>
              </a:lnSpc>
              <a:buFont typeface="Wingdings" panose="05000000000000000000" pitchFamily="2" charset="2"/>
              <a:buChar char="v"/>
            </a:pPr>
            <a:r>
              <a:rPr lang="en-US" dirty="0"/>
              <a:t>Profiling. Number and Time Spent</a:t>
            </a:r>
          </a:p>
          <a:p>
            <a:pPr lvl="1">
              <a:lnSpc>
                <a:spcPct val="90000"/>
              </a:lnSpc>
              <a:buFont typeface="Wingdings" panose="05000000000000000000" pitchFamily="2" charset="2"/>
              <a:buChar char="v"/>
            </a:pPr>
            <a:r>
              <a:rPr lang="en-US" dirty="0"/>
              <a:t>Data Analytics.</a:t>
            </a:r>
          </a:p>
          <a:p>
            <a:pPr marL="0" indent="0">
              <a:lnSpc>
                <a:spcPct val="90000"/>
              </a:lnSpc>
              <a:buNone/>
            </a:pPr>
            <a:r>
              <a:rPr lang="en-US" sz="1600" b="1" i="1" dirty="0"/>
              <a:t>2. Product Development</a:t>
            </a:r>
            <a:endParaRPr lang="en-US" sz="1600" b="1" dirty="0"/>
          </a:p>
          <a:p>
            <a:pPr lvl="1">
              <a:lnSpc>
                <a:spcPct val="90000"/>
              </a:lnSpc>
              <a:buFont typeface="Wingdings" panose="05000000000000000000" pitchFamily="2" charset="2"/>
              <a:buChar char="v"/>
            </a:pPr>
            <a:r>
              <a:rPr lang="en-US" i="1" dirty="0"/>
              <a:t>Identification of Unmet Customer Needs.</a:t>
            </a:r>
          </a:p>
          <a:p>
            <a:pPr lvl="1">
              <a:lnSpc>
                <a:spcPct val="90000"/>
              </a:lnSpc>
              <a:buFont typeface="Wingdings" panose="05000000000000000000" pitchFamily="2" charset="2"/>
              <a:buChar char="v"/>
            </a:pPr>
            <a:r>
              <a:rPr lang="en-US" i="1" dirty="0"/>
              <a:t>Creation of Customer Specific Products.</a:t>
            </a:r>
          </a:p>
          <a:p>
            <a:pPr marL="457200" lvl="1" indent="0">
              <a:lnSpc>
                <a:spcPct val="90000"/>
              </a:lnSpc>
              <a:buNone/>
            </a:pPr>
            <a:endParaRPr lang="en-US" dirty="0"/>
          </a:p>
          <a:p>
            <a:pPr marL="0" indent="0">
              <a:lnSpc>
                <a:spcPct val="90000"/>
              </a:lnSpc>
              <a:buNone/>
            </a:pPr>
            <a:r>
              <a:rPr lang="en-US" sz="1600" i="1" dirty="0"/>
              <a:t> </a:t>
            </a:r>
            <a:r>
              <a:rPr lang="en-US" sz="1600" b="1" dirty="0"/>
              <a:t>3. Sales and Distribution</a:t>
            </a:r>
          </a:p>
          <a:p>
            <a:pPr lvl="1">
              <a:lnSpc>
                <a:spcPct val="90000"/>
              </a:lnSpc>
              <a:buFont typeface="Wingdings" panose="05000000000000000000" pitchFamily="2" charset="2"/>
              <a:buChar char="v"/>
            </a:pPr>
            <a:r>
              <a:rPr lang="en-US" i="1" dirty="0"/>
              <a:t> Cut out Insurance Agents.</a:t>
            </a:r>
            <a:endParaRPr lang="en-US" dirty="0"/>
          </a:p>
          <a:p>
            <a:pPr lvl="1">
              <a:lnSpc>
                <a:spcPct val="90000"/>
              </a:lnSpc>
              <a:buFont typeface="Wingdings" panose="05000000000000000000" pitchFamily="2" charset="2"/>
              <a:buChar char="v"/>
            </a:pPr>
            <a:r>
              <a:rPr lang="en-US" i="1" dirty="0"/>
              <a:t>Virtual Branches in lieu of Brick and Mortar.</a:t>
            </a:r>
            <a:endParaRPr lang="en-US" dirty="0"/>
          </a:p>
          <a:p>
            <a:pPr lvl="1">
              <a:lnSpc>
                <a:spcPct val="90000"/>
              </a:lnSpc>
              <a:buFont typeface="Wingdings" panose="05000000000000000000" pitchFamily="2" charset="2"/>
              <a:buChar char="v"/>
            </a:pPr>
            <a:endParaRPr lang="en-US" i="1" dirty="0"/>
          </a:p>
          <a:p>
            <a:pPr marL="0" indent="0">
              <a:lnSpc>
                <a:spcPct val="90000"/>
              </a:lnSpc>
              <a:buNone/>
            </a:pPr>
            <a:r>
              <a:rPr lang="en-US" sz="1600" b="1" i="1" dirty="0"/>
              <a:t>4. Underwriting </a:t>
            </a:r>
            <a:endParaRPr lang="en-US" sz="1600" b="1" dirty="0"/>
          </a:p>
          <a:p>
            <a:pPr lvl="1">
              <a:lnSpc>
                <a:spcPct val="90000"/>
              </a:lnSpc>
              <a:buFont typeface="Wingdings" panose="05000000000000000000" pitchFamily="2" charset="2"/>
              <a:buChar char="v"/>
            </a:pPr>
            <a:r>
              <a:rPr lang="en-US" i="1" dirty="0"/>
              <a:t>Automated Underwriting.</a:t>
            </a:r>
          </a:p>
          <a:p>
            <a:pPr lvl="1">
              <a:lnSpc>
                <a:spcPct val="90000"/>
              </a:lnSpc>
              <a:buFont typeface="Wingdings" panose="05000000000000000000" pitchFamily="2" charset="2"/>
              <a:buChar char="v"/>
            </a:pPr>
            <a:r>
              <a:rPr lang="en-US" i="1" dirty="0"/>
              <a:t>Faster Underwriting Decisions.</a:t>
            </a:r>
          </a:p>
          <a:p>
            <a:pPr lvl="1">
              <a:lnSpc>
                <a:spcPct val="90000"/>
              </a:lnSpc>
              <a:buFont typeface="Wingdings" panose="05000000000000000000" pitchFamily="2" charset="2"/>
              <a:buChar char="v"/>
            </a:pPr>
            <a:r>
              <a:rPr lang="en-US" i="1" dirty="0"/>
              <a:t>Continuous Underwriting</a:t>
            </a:r>
            <a:endParaRPr lang="en-US" dirty="0"/>
          </a:p>
          <a:p>
            <a:pPr marL="0" indent="0">
              <a:lnSpc>
                <a:spcPct val="90000"/>
              </a:lnSpc>
              <a:buNone/>
            </a:pPr>
            <a:endParaRPr lang="en-U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98FABF2-2E38-BED4-0E2A-99ECAA4F1F6B}"/>
            </a:ext>
          </a:extLst>
        </p:cNvPr>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5097C2C7-9EAD-4A4C-9C81-60BE4F1A0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Aerial view of a city skyline">
            <a:extLst>
              <a:ext uri="{FF2B5EF4-FFF2-40B4-BE49-F238E27FC236}">
                <a16:creationId xmlns:a16="http://schemas.microsoft.com/office/drawing/2014/main" id="{3A9E5E7E-9903-2BBB-A99C-7CA6DE21CA9E}"/>
              </a:ext>
            </a:extLst>
          </p:cNvPr>
          <p:cNvPicPr>
            <a:picLocks noChangeAspect="1"/>
          </p:cNvPicPr>
          <p:nvPr/>
        </p:nvPicPr>
        <p:blipFill>
          <a:blip r:embed="rId2">
            <a:duotone>
              <a:schemeClr val="bg2">
                <a:shade val="45000"/>
                <a:satMod val="135000"/>
              </a:schemeClr>
              <a:prstClr val="white"/>
            </a:duotone>
            <a:alphaModFix amt="25000"/>
          </a:blip>
          <a:srcRect l="4892" r="6107" b="-1"/>
          <a:stretch>
            <a:fillRect/>
          </a:stretch>
        </p:blipFill>
        <p:spPr>
          <a:xfrm>
            <a:off x="20" y="10"/>
            <a:ext cx="9143980" cy="6857990"/>
          </a:xfrm>
          <a:prstGeom prst="rect">
            <a:avLst/>
          </a:prstGeom>
        </p:spPr>
      </p:pic>
      <p:grpSp>
        <p:nvGrpSpPr>
          <p:cNvPr id="29" name="Group 28">
            <a:extLst>
              <a:ext uri="{FF2B5EF4-FFF2-40B4-BE49-F238E27FC236}">
                <a16:creationId xmlns:a16="http://schemas.microsoft.com/office/drawing/2014/main" id="{348BA5AA-6AC4-6DAC-F22D-3733ACE0C72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9144001" cy="6866467"/>
            <a:chOff x="0" y="-8467"/>
            <a:chExt cx="12192000" cy="6866467"/>
          </a:xfrm>
        </p:grpSpPr>
        <p:cxnSp>
          <p:nvCxnSpPr>
            <p:cNvPr id="12" name="Straight Connector 11">
              <a:extLst>
                <a:ext uri="{FF2B5EF4-FFF2-40B4-BE49-F238E27FC236}">
                  <a16:creationId xmlns:a16="http://schemas.microsoft.com/office/drawing/2014/main" id="{E3AEA259-671D-15A1-8396-58ED8B54DE1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C7F0031E-B461-F352-AD1F-422A9A65178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8ECBC229-390C-150E-9252-6BC4BA9108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Rectangle 25">
              <a:extLst>
                <a:ext uri="{FF2B5EF4-FFF2-40B4-BE49-F238E27FC236}">
                  <a16:creationId xmlns:a16="http://schemas.microsoft.com/office/drawing/2014/main" id="{30B29C0F-B9B6-9ADF-872B-0B25881D37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Isosceles Triangle 15">
              <a:extLst>
                <a:ext uri="{FF2B5EF4-FFF2-40B4-BE49-F238E27FC236}">
                  <a16:creationId xmlns:a16="http://schemas.microsoft.com/office/drawing/2014/main" id="{53D262C7-68E9-06C2-181D-6B58802F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2" name="Rectangle 27">
              <a:extLst>
                <a:ext uri="{FF2B5EF4-FFF2-40B4-BE49-F238E27FC236}">
                  <a16:creationId xmlns:a16="http://schemas.microsoft.com/office/drawing/2014/main" id="{DAB835C9-9E0A-C442-3AB4-2757A06A5D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Rectangle 28">
              <a:extLst>
                <a:ext uri="{FF2B5EF4-FFF2-40B4-BE49-F238E27FC236}">
                  <a16:creationId xmlns:a16="http://schemas.microsoft.com/office/drawing/2014/main" id="{1C7EF1CD-F9A1-D2FF-B6AE-D0ECE19001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3" name="Rectangle 29">
              <a:extLst>
                <a:ext uri="{FF2B5EF4-FFF2-40B4-BE49-F238E27FC236}">
                  <a16:creationId xmlns:a16="http://schemas.microsoft.com/office/drawing/2014/main" id="{B16D59EB-0706-7DF8-C990-C747218767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Isosceles Triangle 19">
              <a:extLst>
                <a:ext uri="{FF2B5EF4-FFF2-40B4-BE49-F238E27FC236}">
                  <a16:creationId xmlns:a16="http://schemas.microsoft.com/office/drawing/2014/main" id="{F90737EC-6C2F-AD68-EC05-F8FEB4B33A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4" name="Isosceles Triangle 33">
              <a:extLst>
                <a:ext uri="{FF2B5EF4-FFF2-40B4-BE49-F238E27FC236}">
                  <a16:creationId xmlns:a16="http://schemas.microsoft.com/office/drawing/2014/main" id="{CC14EE1B-1CDA-54AE-3786-0396E0BE2D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a:extLst>
              <a:ext uri="{FF2B5EF4-FFF2-40B4-BE49-F238E27FC236}">
                <a16:creationId xmlns:a16="http://schemas.microsoft.com/office/drawing/2014/main" id="{EB20582C-A74F-688C-39A4-7A7DE6C469DE}"/>
              </a:ext>
            </a:extLst>
          </p:cNvPr>
          <p:cNvSpPr>
            <a:spLocks noGrp="1"/>
          </p:cNvSpPr>
          <p:nvPr>
            <p:ph type="title"/>
          </p:nvPr>
        </p:nvSpPr>
        <p:spPr>
          <a:xfrm>
            <a:off x="381223" y="82287"/>
            <a:ext cx="6447501" cy="734351"/>
          </a:xfrm>
        </p:spPr>
        <p:txBody>
          <a:bodyPr>
            <a:normAutofit/>
          </a:bodyPr>
          <a:lstStyle/>
          <a:p>
            <a:r>
              <a:rPr lang="en-US" sz="2800" b="1" dirty="0"/>
              <a:t>AI POTENTIAL POINTS OF INNOVATION</a:t>
            </a:r>
          </a:p>
        </p:txBody>
      </p:sp>
      <p:sp>
        <p:nvSpPr>
          <p:cNvPr id="3" name="Content Placeholder 2">
            <a:extLst>
              <a:ext uri="{FF2B5EF4-FFF2-40B4-BE49-F238E27FC236}">
                <a16:creationId xmlns:a16="http://schemas.microsoft.com/office/drawing/2014/main" id="{2BC5C16D-E5B5-0C84-8036-1156474419B5}"/>
              </a:ext>
            </a:extLst>
          </p:cNvPr>
          <p:cNvSpPr>
            <a:spLocks noGrp="1"/>
          </p:cNvSpPr>
          <p:nvPr>
            <p:ph idx="1"/>
          </p:nvPr>
        </p:nvSpPr>
        <p:spPr>
          <a:xfrm>
            <a:off x="265291" y="898915"/>
            <a:ext cx="7069574" cy="5876798"/>
          </a:xfrm>
        </p:spPr>
        <p:txBody>
          <a:bodyPr>
            <a:normAutofit fontScale="92500" lnSpcReduction="10000"/>
          </a:bodyPr>
          <a:lstStyle/>
          <a:p>
            <a:pPr marL="0" indent="0">
              <a:lnSpc>
                <a:spcPct val="90000"/>
              </a:lnSpc>
              <a:buNone/>
            </a:pPr>
            <a:r>
              <a:rPr lang="en-US" sz="1600" b="1" dirty="0"/>
              <a:t>5. Client Onboarding</a:t>
            </a:r>
          </a:p>
          <a:p>
            <a:pPr lvl="1">
              <a:lnSpc>
                <a:spcPct val="90000"/>
              </a:lnSpc>
              <a:buFont typeface="Wingdings" panose="05000000000000000000" pitchFamily="2" charset="2"/>
              <a:buChar char="v"/>
            </a:pPr>
            <a:r>
              <a:rPr lang="en-US" dirty="0"/>
              <a:t>Multi-Lingual Chatbots.</a:t>
            </a:r>
          </a:p>
          <a:p>
            <a:pPr lvl="1">
              <a:lnSpc>
                <a:spcPct val="90000"/>
              </a:lnSpc>
              <a:buFont typeface="Wingdings" panose="05000000000000000000" pitchFamily="2" charset="2"/>
              <a:buChar char="v"/>
            </a:pPr>
            <a:r>
              <a:rPr lang="en-US" dirty="0"/>
              <a:t>Virtual Assistants.</a:t>
            </a:r>
          </a:p>
          <a:p>
            <a:pPr lvl="1">
              <a:lnSpc>
                <a:spcPct val="90000"/>
              </a:lnSpc>
              <a:buFont typeface="Wingdings" panose="05000000000000000000" pitchFamily="2" charset="2"/>
              <a:buChar char="v"/>
            </a:pPr>
            <a:r>
              <a:rPr lang="en-US" dirty="0"/>
              <a:t>Automated Document Processing.</a:t>
            </a:r>
          </a:p>
          <a:p>
            <a:pPr marL="0" indent="0">
              <a:lnSpc>
                <a:spcPct val="90000"/>
              </a:lnSpc>
              <a:buNone/>
            </a:pPr>
            <a:r>
              <a:rPr lang="en-US" sz="1600" b="1" i="1" dirty="0"/>
              <a:t>6. Investing </a:t>
            </a:r>
            <a:endParaRPr lang="en-US" sz="1600" b="1" dirty="0"/>
          </a:p>
          <a:p>
            <a:pPr lvl="1">
              <a:lnSpc>
                <a:spcPct val="90000"/>
              </a:lnSpc>
              <a:buFont typeface="Wingdings" panose="05000000000000000000" pitchFamily="2" charset="2"/>
              <a:buChar char="v"/>
            </a:pPr>
            <a:r>
              <a:rPr lang="en-US" i="1" dirty="0"/>
              <a:t>Market Analytics.</a:t>
            </a:r>
          </a:p>
          <a:p>
            <a:pPr lvl="1">
              <a:lnSpc>
                <a:spcPct val="90000"/>
              </a:lnSpc>
              <a:buFont typeface="Wingdings" panose="05000000000000000000" pitchFamily="2" charset="2"/>
              <a:buChar char="v"/>
            </a:pPr>
            <a:r>
              <a:rPr lang="en-US" i="1" dirty="0"/>
              <a:t>Portfolio Optimization.</a:t>
            </a:r>
          </a:p>
          <a:p>
            <a:pPr lvl="1">
              <a:lnSpc>
                <a:spcPct val="90000"/>
              </a:lnSpc>
              <a:buFont typeface="Wingdings" panose="05000000000000000000" pitchFamily="2" charset="2"/>
              <a:buChar char="v"/>
            </a:pPr>
            <a:r>
              <a:rPr lang="en-US" i="1" dirty="0"/>
              <a:t>Asset – Liability Management.</a:t>
            </a:r>
          </a:p>
          <a:p>
            <a:pPr lvl="1">
              <a:lnSpc>
                <a:spcPct val="90000"/>
              </a:lnSpc>
              <a:buFont typeface="Wingdings" panose="05000000000000000000" pitchFamily="2" charset="2"/>
              <a:buChar char="v"/>
            </a:pPr>
            <a:r>
              <a:rPr lang="en-US" i="1" dirty="0"/>
              <a:t>Customer Investment Personalization.</a:t>
            </a:r>
            <a:endParaRPr lang="en-US" dirty="0"/>
          </a:p>
          <a:p>
            <a:pPr marL="0" indent="0">
              <a:lnSpc>
                <a:spcPct val="90000"/>
              </a:lnSpc>
              <a:buNone/>
            </a:pPr>
            <a:r>
              <a:rPr lang="en-US" sz="1600" i="1" dirty="0"/>
              <a:t> </a:t>
            </a:r>
            <a:r>
              <a:rPr lang="en-US" sz="1600" b="1" i="1" dirty="0"/>
              <a:t>7</a:t>
            </a:r>
            <a:r>
              <a:rPr lang="en-US" sz="1600" b="1" dirty="0"/>
              <a:t>. Client Servicing</a:t>
            </a:r>
          </a:p>
          <a:p>
            <a:pPr lvl="1">
              <a:lnSpc>
                <a:spcPct val="90000"/>
              </a:lnSpc>
              <a:buFont typeface="Wingdings" panose="05000000000000000000" pitchFamily="2" charset="2"/>
              <a:buChar char="v"/>
            </a:pPr>
            <a:r>
              <a:rPr lang="en-US" i="1" dirty="0"/>
              <a:t> Voice AI for Call </a:t>
            </a:r>
            <a:r>
              <a:rPr lang="en-US" i="1" dirty="0" err="1"/>
              <a:t>Centres</a:t>
            </a:r>
            <a:endParaRPr lang="en-US" i="1" dirty="0"/>
          </a:p>
          <a:p>
            <a:pPr lvl="1">
              <a:lnSpc>
                <a:spcPct val="90000"/>
              </a:lnSpc>
              <a:buFont typeface="Wingdings" panose="05000000000000000000" pitchFamily="2" charset="2"/>
              <a:buChar char="v"/>
            </a:pPr>
            <a:r>
              <a:rPr lang="en-US" i="1" dirty="0"/>
              <a:t>Sentiment Analysis: Complaints, Satisfactions…Multilingual Service.</a:t>
            </a:r>
          </a:p>
          <a:p>
            <a:pPr lvl="1">
              <a:lnSpc>
                <a:spcPct val="90000"/>
              </a:lnSpc>
              <a:buFont typeface="Wingdings" panose="05000000000000000000" pitchFamily="2" charset="2"/>
              <a:buChar char="v"/>
            </a:pPr>
            <a:r>
              <a:rPr lang="en-US" i="1" dirty="0"/>
              <a:t>Self-Service Platforms.</a:t>
            </a:r>
          </a:p>
          <a:p>
            <a:pPr marL="0" indent="0">
              <a:lnSpc>
                <a:spcPct val="90000"/>
              </a:lnSpc>
              <a:buNone/>
            </a:pPr>
            <a:r>
              <a:rPr lang="en-US" sz="1600" b="1" i="1" dirty="0"/>
              <a:t>8. Fraud Management</a:t>
            </a:r>
            <a:endParaRPr lang="en-US" sz="1600" b="1" dirty="0"/>
          </a:p>
          <a:p>
            <a:pPr lvl="1">
              <a:lnSpc>
                <a:spcPct val="90000"/>
              </a:lnSpc>
              <a:buFont typeface="Wingdings" panose="05000000000000000000" pitchFamily="2" charset="2"/>
              <a:buChar char="v"/>
            </a:pPr>
            <a:r>
              <a:rPr lang="en-US" i="1" dirty="0"/>
              <a:t>Identification of suspicious behavior during policy application.</a:t>
            </a:r>
          </a:p>
          <a:p>
            <a:pPr lvl="1">
              <a:lnSpc>
                <a:spcPct val="90000"/>
              </a:lnSpc>
              <a:buFont typeface="Wingdings" panose="05000000000000000000" pitchFamily="2" charset="2"/>
              <a:buChar char="v"/>
            </a:pPr>
            <a:r>
              <a:rPr lang="en-US" i="1" dirty="0"/>
              <a:t>Undisclosed Medical Conditions.</a:t>
            </a:r>
          </a:p>
          <a:p>
            <a:pPr lvl="1">
              <a:lnSpc>
                <a:spcPct val="90000"/>
              </a:lnSpc>
              <a:buFont typeface="Wingdings" panose="05000000000000000000" pitchFamily="2" charset="2"/>
              <a:buChar char="v"/>
            </a:pPr>
            <a:r>
              <a:rPr lang="en-US" i="1" dirty="0"/>
              <a:t>Various Misrepresentations.</a:t>
            </a:r>
          </a:p>
          <a:p>
            <a:pPr lvl="1">
              <a:lnSpc>
                <a:spcPct val="90000"/>
              </a:lnSpc>
              <a:buFont typeface="Wingdings" panose="05000000000000000000" pitchFamily="2" charset="2"/>
              <a:buChar char="v"/>
            </a:pPr>
            <a:r>
              <a:rPr lang="en-US" i="1" dirty="0"/>
              <a:t>Duplicate Claims.</a:t>
            </a:r>
          </a:p>
          <a:p>
            <a:pPr lvl="1">
              <a:lnSpc>
                <a:spcPct val="90000"/>
              </a:lnSpc>
              <a:buFont typeface="Wingdings" panose="05000000000000000000" pitchFamily="2" charset="2"/>
              <a:buChar char="v"/>
            </a:pPr>
            <a:r>
              <a:rPr lang="en-US" i="1" dirty="0"/>
              <a:t>Altered Documents.</a:t>
            </a:r>
            <a:endParaRPr lang="en-US" dirty="0"/>
          </a:p>
          <a:p>
            <a:pPr marL="0" indent="0">
              <a:lnSpc>
                <a:spcPct val="90000"/>
              </a:lnSpc>
              <a:buNone/>
            </a:pPr>
            <a:endParaRPr lang="en-US" sz="1600" dirty="0"/>
          </a:p>
        </p:txBody>
      </p:sp>
    </p:spTree>
    <p:extLst>
      <p:ext uri="{BB962C8B-B14F-4D97-AF65-F5344CB8AC3E}">
        <p14:creationId xmlns:p14="http://schemas.microsoft.com/office/powerpoint/2010/main" val="5875930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47291" y="1378252"/>
            <a:ext cx="2902755" cy="4093028"/>
          </a:xfrm>
        </p:spPr>
        <p:txBody>
          <a:bodyPr anchor="ctr">
            <a:normAutofit fontScale="90000"/>
          </a:bodyPr>
          <a:lstStyle/>
          <a:p>
            <a:r>
              <a:rPr lang="en-US" sz="2700" dirty="0"/>
              <a:t>Summary of Potential Benefits</a:t>
            </a:r>
            <a:br>
              <a:rPr lang="en-US" sz="2700" dirty="0"/>
            </a:br>
            <a:r>
              <a:rPr lang="en-US" sz="2700" dirty="0"/>
              <a:t>From Innovative Use of AI The Insurance Industry. (Cost and Efficiency: Customer Experience.) </a:t>
            </a:r>
            <a:r>
              <a:rPr lang="en-US" sz="3800" dirty="0"/>
              <a:t> </a:t>
            </a:r>
          </a:p>
        </p:txBody>
      </p:sp>
      <p:grpSp>
        <p:nvGrpSpPr>
          <p:cNvPr id="11" name="Group 10">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96950" y="-8467"/>
            <a:ext cx="3575050" cy="6866467"/>
            <a:chOff x="7425267" y="-8467"/>
            <a:chExt cx="4766733" cy="6866467"/>
          </a:xfrm>
        </p:grpSpPr>
        <p:cxnSp>
          <p:nvCxnSpPr>
            <p:cNvPr id="12" name="Straight Connector 11">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Isosceles Triangle 15">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Isosceles Triangle 19">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2" name="Rectangle 21">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3289" y="0"/>
            <a:ext cx="466071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AF152DDD-0586-2AF9-5117-43B61180C1CF}"/>
              </a:ext>
            </a:extLst>
          </p:cNvPr>
          <p:cNvGraphicFramePr>
            <a:graphicFrameLocks noGrp="1"/>
          </p:cNvGraphicFramePr>
          <p:nvPr>
            <p:ph idx="1"/>
            <p:extLst>
              <p:ext uri="{D42A27DB-BD31-4B8C-83A1-F6EECF244321}">
                <p14:modId xmlns:p14="http://schemas.microsoft.com/office/powerpoint/2010/main" val="1537310028"/>
              </p:ext>
            </p:extLst>
          </p:nvPr>
        </p:nvGraphicFramePr>
        <p:xfrm>
          <a:off x="3687414" y="944563"/>
          <a:ext cx="4971603"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46E8DE-6921-9DF4-0542-9862129FD10B}"/>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C5911E3-E515-81D3-EF4F-03D188645C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531E3B1-EE12-09BE-E956-11609AA88683}"/>
              </a:ext>
            </a:extLst>
          </p:cNvPr>
          <p:cNvSpPr>
            <a:spLocks noGrp="1"/>
          </p:cNvSpPr>
          <p:nvPr>
            <p:ph type="title"/>
          </p:nvPr>
        </p:nvSpPr>
        <p:spPr>
          <a:xfrm>
            <a:off x="489360" y="1382486"/>
            <a:ext cx="2660686" cy="4093028"/>
          </a:xfrm>
        </p:spPr>
        <p:txBody>
          <a:bodyPr anchor="ctr">
            <a:normAutofit fontScale="90000"/>
          </a:bodyPr>
          <a:lstStyle/>
          <a:p>
            <a:r>
              <a:rPr lang="en-US" sz="3800" dirty="0"/>
              <a:t>Summary of Potential Innovative Uses In The Insurance Industry. </a:t>
            </a:r>
          </a:p>
        </p:txBody>
      </p:sp>
      <p:grpSp>
        <p:nvGrpSpPr>
          <p:cNvPr id="11" name="Group 10">
            <a:extLst>
              <a:ext uri="{FF2B5EF4-FFF2-40B4-BE49-F238E27FC236}">
                <a16:creationId xmlns:a16="http://schemas.microsoft.com/office/drawing/2014/main" id="{3E8069A9-7133-F6B5-472E-E1C05014173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96950" y="-8467"/>
            <a:ext cx="3575050" cy="6866467"/>
            <a:chOff x="7425267" y="-8467"/>
            <a:chExt cx="4766733" cy="6866467"/>
          </a:xfrm>
        </p:grpSpPr>
        <p:cxnSp>
          <p:nvCxnSpPr>
            <p:cNvPr id="12" name="Straight Connector 11">
              <a:extLst>
                <a:ext uri="{FF2B5EF4-FFF2-40B4-BE49-F238E27FC236}">
                  <a16:creationId xmlns:a16="http://schemas.microsoft.com/office/drawing/2014/main" id="{DD3CD076-36ED-9C50-C510-1D0A3A9846E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72578B12-3BDB-8582-8DF2-E38665375AC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77D89DAC-44B9-B2D4-5F99-83D66E5922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Rectangle 25">
              <a:extLst>
                <a:ext uri="{FF2B5EF4-FFF2-40B4-BE49-F238E27FC236}">
                  <a16:creationId xmlns:a16="http://schemas.microsoft.com/office/drawing/2014/main" id="{322C21A3-E113-A6D9-0EC4-8A5F2A9C84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Isosceles Triangle 15">
              <a:extLst>
                <a:ext uri="{FF2B5EF4-FFF2-40B4-BE49-F238E27FC236}">
                  <a16:creationId xmlns:a16="http://schemas.microsoft.com/office/drawing/2014/main" id="{DEC3108E-007A-0CAC-2FBD-42D37E5E89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27">
              <a:extLst>
                <a:ext uri="{FF2B5EF4-FFF2-40B4-BE49-F238E27FC236}">
                  <a16:creationId xmlns:a16="http://schemas.microsoft.com/office/drawing/2014/main" id="{2CEA04D2-ACAD-8D88-E38F-6A9CFA32F4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Rectangle 28">
              <a:extLst>
                <a:ext uri="{FF2B5EF4-FFF2-40B4-BE49-F238E27FC236}">
                  <a16:creationId xmlns:a16="http://schemas.microsoft.com/office/drawing/2014/main" id="{7C9591FD-EE47-8376-24FC-998524B135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Rectangle 29">
              <a:extLst>
                <a:ext uri="{FF2B5EF4-FFF2-40B4-BE49-F238E27FC236}">
                  <a16:creationId xmlns:a16="http://schemas.microsoft.com/office/drawing/2014/main" id="{58C17930-DFFF-BA0F-2983-C7C1B056E3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Isosceles Triangle 19">
              <a:extLst>
                <a:ext uri="{FF2B5EF4-FFF2-40B4-BE49-F238E27FC236}">
                  <a16:creationId xmlns:a16="http://schemas.microsoft.com/office/drawing/2014/main" id="{49EDBA76-17A2-E8CA-BFB1-18DA956B3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2" name="Rectangle 21">
            <a:extLst>
              <a:ext uri="{FF2B5EF4-FFF2-40B4-BE49-F238E27FC236}">
                <a16:creationId xmlns:a16="http://schemas.microsoft.com/office/drawing/2014/main" id="{0353712A-CEB2-828C-F3D9-58B7E9FDE5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3289" y="0"/>
            <a:ext cx="466071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4856EEC7-4762-02E9-D4FB-A1CCE899BF68}"/>
              </a:ext>
            </a:extLst>
          </p:cNvPr>
          <p:cNvGraphicFramePr>
            <a:graphicFrameLocks noGrp="1"/>
          </p:cNvGraphicFramePr>
          <p:nvPr>
            <p:ph idx="1"/>
            <p:extLst>
              <p:ext uri="{D42A27DB-BD31-4B8C-83A1-F6EECF244321}">
                <p14:modId xmlns:p14="http://schemas.microsoft.com/office/powerpoint/2010/main" val="175785366"/>
              </p:ext>
            </p:extLst>
          </p:nvPr>
        </p:nvGraphicFramePr>
        <p:xfrm>
          <a:off x="3687414" y="944563"/>
          <a:ext cx="4971603"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150659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4D5FC-7C13-B6F3-2B34-0251EE7CAC4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04E33B6-4323-4F65-E271-18D01B29162E}"/>
              </a:ext>
            </a:extLst>
          </p:cNvPr>
          <p:cNvSpPr txBox="1"/>
          <p:nvPr/>
        </p:nvSpPr>
        <p:spPr>
          <a:xfrm>
            <a:off x="1093644" y="2033163"/>
            <a:ext cx="5533159" cy="1200329"/>
          </a:xfrm>
          <a:prstGeom prst="rect">
            <a:avLst/>
          </a:prstGeom>
          <a:noFill/>
        </p:spPr>
        <p:txBody>
          <a:bodyPr wrap="square" rtlCol="0">
            <a:spAutoFit/>
          </a:bodyPr>
          <a:lstStyle/>
          <a:p>
            <a:r>
              <a:rPr lang="en-US" sz="7200" b="1" dirty="0">
                <a:solidFill>
                  <a:srgbClr val="C00000"/>
                </a:solidFill>
                <a:latin typeface="Algerian" panose="04020705040A02060702" pitchFamily="82" charset="0"/>
              </a:rPr>
              <a:t>THANK  YOU</a:t>
            </a:r>
          </a:p>
        </p:txBody>
      </p:sp>
      <p:sp>
        <p:nvSpPr>
          <p:cNvPr id="2" name="Freeform 2">
            <a:extLst>
              <a:ext uri="{FF2B5EF4-FFF2-40B4-BE49-F238E27FC236}">
                <a16:creationId xmlns:a16="http://schemas.microsoft.com/office/drawing/2014/main" id="{798D9F85-A23F-739F-F5F1-02557CD433F0}"/>
              </a:ext>
            </a:extLst>
          </p:cNvPr>
          <p:cNvSpPr/>
          <p:nvPr/>
        </p:nvSpPr>
        <p:spPr>
          <a:xfrm flipV="1">
            <a:off x="1" y="857250"/>
            <a:ext cx="3432884" cy="2968447"/>
          </a:xfrm>
          <a:custGeom>
            <a:avLst/>
            <a:gdLst/>
            <a:ahLst/>
            <a:cxnLst/>
            <a:rect l="l" t="t" r="r" b="b"/>
            <a:pathLst>
              <a:path w="7630504" h="8226958">
                <a:moveTo>
                  <a:pt x="0" y="8226958"/>
                </a:moveTo>
                <a:lnTo>
                  <a:pt x="7630504" y="8226958"/>
                </a:lnTo>
                <a:lnTo>
                  <a:pt x="7630504" y="0"/>
                </a:lnTo>
                <a:lnTo>
                  <a:pt x="0" y="0"/>
                </a:lnTo>
                <a:lnTo>
                  <a:pt x="0" y="8226958"/>
                </a:lnTo>
                <a:close/>
              </a:path>
            </a:pathLst>
          </a:custGeom>
          <a:blipFill>
            <a:blip>
              <a:alphaModFix amt="52000"/>
              <a:extLst>
                <a:ext uri="{96DAC541-7B7A-43D3-8B79-37D633B846F1}">
                  <asvg:svgBlip xmlns:asvg="http://schemas.microsoft.com/office/drawing/2016/SVG/main" r:embed="rId2"/>
                </a:ext>
              </a:extLst>
            </a:blip>
            <a:stretch>
              <a:fillRect l="-11138" t="1" b="-38574"/>
            </a:stretch>
          </a:blipFill>
        </p:spPr>
        <p:txBody>
          <a:bodyPr/>
          <a:lstStyle/>
          <a:p>
            <a:endParaRPr lang="en-ZW" sz="900"/>
          </a:p>
        </p:txBody>
      </p:sp>
      <p:pic>
        <p:nvPicPr>
          <p:cNvPr id="4" name="Picture 3">
            <a:extLst>
              <a:ext uri="{FF2B5EF4-FFF2-40B4-BE49-F238E27FC236}">
                <a16:creationId xmlns:a16="http://schemas.microsoft.com/office/drawing/2014/main" id="{4A03D232-6047-D3F1-AF06-07DFAB3AB40A}"/>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838223" y="3743649"/>
            <a:ext cx="3071612" cy="2412053"/>
          </a:xfrm>
          <a:prstGeom prst="rect">
            <a:avLst/>
          </a:prstGeom>
        </p:spPr>
      </p:pic>
    </p:spTree>
    <p:extLst>
      <p:ext uri="{BB962C8B-B14F-4D97-AF65-F5344CB8AC3E}">
        <p14:creationId xmlns:p14="http://schemas.microsoft.com/office/powerpoint/2010/main" val="6102154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D86653-2EFA-83C7-8663-7ACBB5BD0631}"/>
            </a:ext>
          </a:extLst>
        </p:cNvPr>
        <p:cNvGrpSpPr/>
        <p:nvPr/>
      </p:nvGrpSpPr>
      <p:grpSpPr>
        <a:xfrm>
          <a:off x="0" y="0"/>
          <a:ext cx="0" cy="0"/>
          <a:chOff x="0" y="0"/>
          <a:chExt cx="0" cy="0"/>
        </a:xfrm>
      </p:grpSpPr>
      <p:sp>
        <p:nvSpPr>
          <p:cNvPr id="6" name="Freeform 6">
            <a:extLst>
              <a:ext uri="{FF2B5EF4-FFF2-40B4-BE49-F238E27FC236}">
                <a16:creationId xmlns:a16="http://schemas.microsoft.com/office/drawing/2014/main" id="{434DD725-6869-F84D-F145-D26F35FF0061}"/>
              </a:ext>
            </a:extLst>
          </p:cNvPr>
          <p:cNvSpPr/>
          <p:nvPr/>
        </p:nvSpPr>
        <p:spPr>
          <a:xfrm rot="-5400000">
            <a:off x="5367984" y="2224733"/>
            <a:ext cx="5143501" cy="2408534"/>
          </a:xfrm>
          <a:custGeom>
            <a:avLst/>
            <a:gdLst/>
            <a:ahLst/>
            <a:cxnLst/>
            <a:rect l="l" t="t" r="r" b="b"/>
            <a:pathLst>
              <a:path w="14682409" h="5453630">
                <a:moveTo>
                  <a:pt x="0" y="0"/>
                </a:moveTo>
                <a:lnTo>
                  <a:pt x="14682409" y="0"/>
                </a:lnTo>
                <a:lnTo>
                  <a:pt x="14682409" y="5453630"/>
                </a:lnTo>
                <a:lnTo>
                  <a:pt x="0" y="5453630"/>
                </a:lnTo>
                <a:lnTo>
                  <a:pt x="0" y="0"/>
                </a:lnTo>
                <a:close/>
              </a:path>
            </a:pathLst>
          </a:custGeom>
          <a:blipFill>
            <a:blip>
              <a:extLst>
                <a:ext uri="{96DAC541-7B7A-43D3-8B79-37D633B846F1}">
                  <asvg:svgBlip xmlns:asvg="http://schemas.microsoft.com/office/drawing/2016/SVG/main" r:embed="rId2"/>
                </a:ext>
              </a:extLst>
            </a:blip>
            <a:stretch>
              <a:fillRect l="-16390" t="-55602" r="-26338" b="-58518"/>
            </a:stretch>
          </a:blipFill>
        </p:spPr>
        <p:txBody>
          <a:bodyPr/>
          <a:lstStyle/>
          <a:p>
            <a:endParaRPr lang="en-ZW" sz="900"/>
          </a:p>
        </p:txBody>
      </p:sp>
      <p:pic>
        <p:nvPicPr>
          <p:cNvPr id="9" name="Picture 8" descr="Text&#10;&#10;Description automatically generated with low confidence">
            <a:extLst>
              <a:ext uri="{FF2B5EF4-FFF2-40B4-BE49-F238E27FC236}">
                <a16:creationId xmlns:a16="http://schemas.microsoft.com/office/drawing/2014/main" id="{48FD2C94-7574-B794-0852-666007F65C76}"/>
              </a:ext>
            </a:extLst>
          </p:cNvPr>
          <p:cNvPicPr>
            <a:picLocks noChangeAspect="1"/>
          </p:cNvPicPr>
          <p:nvPr/>
        </p:nvPicPr>
        <p:blipFill>
          <a:blip r:embed="rId3"/>
          <a:stretch>
            <a:fillRect/>
          </a:stretch>
        </p:blipFill>
        <p:spPr>
          <a:xfrm>
            <a:off x="3058945" y="1477541"/>
            <a:ext cx="1258529" cy="884867"/>
          </a:xfrm>
          <a:prstGeom prst="rect">
            <a:avLst/>
          </a:prstGeom>
        </p:spPr>
      </p:pic>
      <p:sp>
        <p:nvSpPr>
          <p:cNvPr id="11" name="TextBox 10">
            <a:extLst>
              <a:ext uri="{FF2B5EF4-FFF2-40B4-BE49-F238E27FC236}">
                <a16:creationId xmlns:a16="http://schemas.microsoft.com/office/drawing/2014/main" id="{A074D577-9B42-1DB4-4478-4E0847809FC7}"/>
              </a:ext>
            </a:extLst>
          </p:cNvPr>
          <p:cNvSpPr txBox="1"/>
          <p:nvPr/>
        </p:nvSpPr>
        <p:spPr>
          <a:xfrm>
            <a:off x="2952427" y="4689484"/>
            <a:ext cx="1782305" cy="369332"/>
          </a:xfrm>
          <a:prstGeom prst="rect">
            <a:avLst/>
          </a:prstGeom>
          <a:noFill/>
        </p:spPr>
        <p:txBody>
          <a:bodyPr wrap="square" rtlCol="0">
            <a:spAutoFit/>
          </a:bodyPr>
          <a:lstStyle/>
          <a:p>
            <a:r>
              <a:rPr lang="en-GB" dirty="0">
                <a:solidFill>
                  <a:srgbClr val="2D2F92"/>
                </a:solidFill>
              </a:rPr>
              <a:t>    </a:t>
            </a:r>
            <a:r>
              <a:rPr lang="en-GB" sz="1600" b="1" dirty="0">
                <a:solidFill>
                  <a:srgbClr val="C00000"/>
                </a:solidFill>
                <a:latin typeface="Algerian" panose="04020705040A02060702" pitchFamily="82" charset="0"/>
              </a:rPr>
              <a:t>18 June 2026</a:t>
            </a:r>
          </a:p>
        </p:txBody>
      </p:sp>
      <p:sp>
        <p:nvSpPr>
          <p:cNvPr id="12" name="TextBox 11">
            <a:extLst>
              <a:ext uri="{FF2B5EF4-FFF2-40B4-BE49-F238E27FC236}">
                <a16:creationId xmlns:a16="http://schemas.microsoft.com/office/drawing/2014/main" id="{0E398C5F-76A7-CE51-2EC7-28E9D6ED87E5}"/>
              </a:ext>
            </a:extLst>
          </p:cNvPr>
          <p:cNvSpPr txBox="1"/>
          <p:nvPr/>
        </p:nvSpPr>
        <p:spPr>
          <a:xfrm>
            <a:off x="1719533" y="5520081"/>
            <a:ext cx="4416724" cy="584775"/>
          </a:xfrm>
          <a:prstGeom prst="rect">
            <a:avLst/>
          </a:prstGeom>
          <a:noFill/>
        </p:spPr>
        <p:txBody>
          <a:bodyPr wrap="square" rtlCol="0">
            <a:spAutoFit/>
          </a:bodyPr>
          <a:lstStyle/>
          <a:p>
            <a:r>
              <a:rPr lang="en-GB" sz="2100" dirty="0">
                <a:solidFill>
                  <a:srgbClr val="FF0000"/>
                </a:solidFill>
              </a:rPr>
              <a:t>      </a:t>
            </a:r>
            <a:r>
              <a:rPr lang="en-GB" sz="3200" b="1" dirty="0">
                <a:solidFill>
                  <a:schemeClr val="accent5">
                    <a:lumMod val="75000"/>
                  </a:schemeClr>
                </a:solidFill>
              </a:rPr>
              <a:t>Reginald S. Chihota</a:t>
            </a:r>
          </a:p>
        </p:txBody>
      </p:sp>
      <p:sp>
        <p:nvSpPr>
          <p:cNvPr id="4" name="TextBox 3">
            <a:extLst>
              <a:ext uri="{FF2B5EF4-FFF2-40B4-BE49-F238E27FC236}">
                <a16:creationId xmlns:a16="http://schemas.microsoft.com/office/drawing/2014/main" id="{AE6217B1-EB94-26FE-ADDA-2F6BFF24F392}"/>
              </a:ext>
            </a:extLst>
          </p:cNvPr>
          <p:cNvSpPr txBox="1"/>
          <p:nvPr/>
        </p:nvSpPr>
        <p:spPr>
          <a:xfrm>
            <a:off x="65988" y="738660"/>
            <a:ext cx="8371002" cy="646331"/>
          </a:xfrm>
          <a:prstGeom prst="rect">
            <a:avLst/>
          </a:prstGeom>
          <a:noFill/>
        </p:spPr>
        <p:txBody>
          <a:bodyPr wrap="square">
            <a:spAutoFit/>
          </a:bodyPr>
          <a:lstStyle/>
          <a:p>
            <a:r>
              <a:rPr lang="en-US" sz="3600" b="1" dirty="0">
                <a:solidFill>
                  <a:schemeClr val="accent5">
                    <a:lumMod val="75000"/>
                  </a:schemeClr>
                </a:solidFill>
              </a:rPr>
              <a:t>The AI Tech Forum Zimbabwe Summit </a:t>
            </a:r>
          </a:p>
        </p:txBody>
      </p:sp>
      <p:sp>
        <p:nvSpPr>
          <p:cNvPr id="5" name="Title 1">
            <a:extLst>
              <a:ext uri="{FF2B5EF4-FFF2-40B4-BE49-F238E27FC236}">
                <a16:creationId xmlns:a16="http://schemas.microsoft.com/office/drawing/2014/main" id="{97F8DD45-532D-8C98-666F-9B22C20472CA}"/>
              </a:ext>
            </a:extLst>
          </p:cNvPr>
          <p:cNvSpPr txBox="1">
            <a:spLocks/>
          </p:cNvSpPr>
          <p:nvPr/>
        </p:nvSpPr>
        <p:spPr>
          <a:xfrm>
            <a:off x="1" y="2716668"/>
            <a:ext cx="9078012" cy="1778925"/>
          </a:xfrm>
          <a:prstGeom prst="rect">
            <a:avLst/>
          </a:prstGeom>
        </p:spPr>
        <p:txBody>
          <a:bodyP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400" b="1" i="1" dirty="0"/>
              <a:t>TOPIC:</a:t>
            </a:r>
            <a:r>
              <a:rPr lang="en-US" sz="3200" b="1" dirty="0"/>
              <a:t> " A.I to Enhance Innovation in</a:t>
            </a:r>
          </a:p>
          <a:p>
            <a:r>
              <a:rPr lang="en-US" sz="3200" b="1" dirty="0"/>
              <a:t> Life Insurance Business’ </a:t>
            </a:r>
            <a:r>
              <a:rPr lang="en-US" sz="3200" b="1" dirty="0">
                <a:solidFill>
                  <a:srgbClr val="FF0000"/>
                </a:solidFill>
              </a:rPr>
              <a:t>An Industry That Has A Lot To Unlearn and Learn FAST!!</a:t>
            </a:r>
          </a:p>
          <a:p>
            <a:pPr algn="l"/>
            <a:r>
              <a:rPr lang="en-US" sz="1400" b="1" i="1" dirty="0"/>
              <a:t>Spoiler Alert….…Insurance Is Generally Considered a Boring Subject….At Least A.I isn’t .</a:t>
            </a:r>
          </a:p>
          <a:p>
            <a:endParaRPr lang="en-US" sz="3200" b="1" dirty="0"/>
          </a:p>
        </p:txBody>
      </p:sp>
    </p:spTree>
    <p:extLst>
      <p:ext uri="{BB962C8B-B14F-4D97-AF65-F5344CB8AC3E}">
        <p14:creationId xmlns:p14="http://schemas.microsoft.com/office/powerpoint/2010/main" val="33804728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45DF6D-6D9B-1B7C-2EE2-3D71C51230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F182D5-4472-04AD-6A12-659D7A3D40AC}"/>
              </a:ext>
            </a:extLst>
          </p:cNvPr>
          <p:cNvSpPr>
            <a:spLocks noGrp="1"/>
          </p:cNvSpPr>
          <p:nvPr>
            <p:ph type="title"/>
          </p:nvPr>
        </p:nvSpPr>
        <p:spPr>
          <a:xfrm>
            <a:off x="615256" y="2625213"/>
            <a:ext cx="2513257" cy="964654"/>
          </a:xfrm>
        </p:spPr>
        <p:txBody>
          <a:bodyPr vert="horz" lIns="91440" tIns="45720" rIns="91440" bIns="45720" rtlCol="0" anchor="ctr">
            <a:noAutofit/>
          </a:bodyPr>
          <a:lstStyle/>
          <a:p>
            <a:r>
              <a:rPr lang="en-US" sz="4000" dirty="0"/>
              <a:t>Caveats:</a:t>
            </a:r>
          </a:p>
        </p:txBody>
      </p:sp>
      <p:sp>
        <p:nvSpPr>
          <p:cNvPr id="3" name="Content Placeholder 2">
            <a:extLst>
              <a:ext uri="{FF2B5EF4-FFF2-40B4-BE49-F238E27FC236}">
                <a16:creationId xmlns:a16="http://schemas.microsoft.com/office/drawing/2014/main" id="{AE40F21E-705E-DCBA-E10B-61493FE739E2}"/>
              </a:ext>
            </a:extLst>
          </p:cNvPr>
          <p:cNvSpPr>
            <a:spLocks noGrp="1"/>
          </p:cNvSpPr>
          <p:nvPr>
            <p:ph idx="1"/>
          </p:nvPr>
        </p:nvSpPr>
        <p:spPr>
          <a:xfrm>
            <a:off x="3128514" y="999460"/>
            <a:ext cx="5118180" cy="4479852"/>
          </a:xfrm>
        </p:spPr>
        <p:txBody>
          <a:bodyPr vert="horz" lIns="91440" tIns="45720" rIns="91440" bIns="45720" rtlCol="0" anchor="ctr">
            <a:normAutofit/>
          </a:bodyPr>
          <a:lstStyle/>
          <a:p>
            <a:pPr marL="0" indent="0">
              <a:buNone/>
            </a:pPr>
            <a:endParaRPr lang="en-US" sz="2400" b="1" dirty="0">
              <a:solidFill>
                <a:schemeClr val="tx1">
                  <a:lumMod val="50000"/>
                  <a:lumOff val="50000"/>
                </a:schemeClr>
              </a:solidFill>
            </a:endParaRPr>
          </a:p>
          <a:p>
            <a:pPr marL="0" indent="0">
              <a:buNone/>
            </a:pPr>
            <a:r>
              <a:rPr lang="en-US" sz="2400" b="1" dirty="0">
                <a:solidFill>
                  <a:schemeClr val="tx1">
                    <a:lumMod val="50000"/>
                    <a:lumOff val="50000"/>
                  </a:schemeClr>
                </a:solidFill>
              </a:rPr>
              <a:t>I Joined Summit Late</a:t>
            </a:r>
          </a:p>
          <a:p>
            <a:pPr marL="0" indent="0">
              <a:buNone/>
            </a:pPr>
            <a:r>
              <a:rPr lang="en-US" sz="2400" b="1" dirty="0">
                <a:solidFill>
                  <a:schemeClr val="tx1">
                    <a:lumMod val="50000"/>
                    <a:lumOff val="50000"/>
                  </a:schemeClr>
                </a:solidFill>
              </a:rPr>
              <a:t>I Know a Bit About Life Insurance</a:t>
            </a:r>
          </a:p>
          <a:p>
            <a:pPr marL="0" indent="0">
              <a:buNone/>
            </a:pPr>
            <a:r>
              <a:rPr lang="en-US" sz="2400" b="1" dirty="0">
                <a:solidFill>
                  <a:schemeClr val="tx1">
                    <a:lumMod val="50000"/>
                    <a:lumOff val="50000"/>
                  </a:schemeClr>
                </a:solidFill>
              </a:rPr>
              <a:t>I know Next to Nothing About A.I.</a:t>
            </a:r>
          </a:p>
          <a:p>
            <a:pPr marL="0" indent="0">
              <a:buNone/>
            </a:pPr>
            <a:r>
              <a:rPr lang="en-US" sz="2400" b="1" dirty="0">
                <a:solidFill>
                  <a:schemeClr val="tx1">
                    <a:lumMod val="50000"/>
                    <a:lumOff val="50000"/>
                  </a:schemeClr>
                </a:solidFill>
              </a:rPr>
              <a:t>Real Danger I Might Hallucinate</a:t>
            </a:r>
          </a:p>
          <a:p>
            <a:pPr marL="0" indent="0">
              <a:buNone/>
            </a:pPr>
            <a:r>
              <a:rPr lang="en-US" sz="2400" b="1" dirty="0">
                <a:solidFill>
                  <a:schemeClr val="tx1">
                    <a:lumMod val="50000"/>
                    <a:lumOff val="50000"/>
                  </a:schemeClr>
                </a:solidFill>
              </a:rPr>
              <a:t>WP</a:t>
            </a:r>
          </a:p>
        </p:txBody>
      </p:sp>
    </p:spTree>
    <p:extLst>
      <p:ext uri="{BB962C8B-B14F-4D97-AF65-F5344CB8AC3E}">
        <p14:creationId xmlns:p14="http://schemas.microsoft.com/office/powerpoint/2010/main" val="20639752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45B7AC-37B8-F742-CBC3-643B537048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FDFBC9-1BA3-C50A-09C1-B67C3FA8FBCB}"/>
              </a:ext>
            </a:extLst>
          </p:cNvPr>
          <p:cNvSpPr>
            <a:spLocks noGrp="1"/>
          </p:cNvSpPr>
          <p:nvPr>
            <p:ph type="title"/>
          </p:nvPr>
        </p:nvSpPr>
        <p:spPr>
          <a:xfrm>
            <a:off x="457200" y="274638"/>
            <a:ext cx="3634033" cy="649189"/>
          </a:xfrm>
        </p:spPr>
        <p:txBody>
          <a:bodyPr>
            <a:normAutofit fontScale="90000"/>
          </a:bodyPr>
          <a:lstStyle/>
          <a:p>
            <a:r>
              <a:rPr lang="en-US" b="1" dirty="0">
                <a:solidFill>
                  <a:srgbClr val="C00000"/>
                </a:solidFill>
              </a:rPr>
              <a:t>The AI Revolution</a:t>
            </a:r>
            <a:endParaRPr b="1" dirty="0">
              <a:solidFill>
                <a:srgbClr val="C00000"/>
              </a:solidFill>
            </a:endParaRPr>
          </a:p>
        </p:txBody>
      </p:sp>
      <p:graphicFrame>
        <p:nvGraphicFramePr>
          <p:cNvPr id="7" name="Content Placeholder 2">
            <a:extLst>
              <a:ext uri="{FF2B5EF4-FFF2-40B4-BE49-F238E27FC236}">
                <a16:creationId xmlns:a16="http://schemas.microsoft.com/office/drawing/2014/main" id="{8A4C2AC7-6C32-02EA-548D-CE569ED95A26}"/>
              </a:ext>
            </a:extLst>
          </p:cNvPr>
          <p:cNvGraphicFramePr>
            <a:graphicFrameLocks noGrp="1"/>
          </p:cNvGraphicFramePr>
          <p:nvPr>
            <p:ph idx="1"/>
            <p:extLst>
              <p:ext uri="{D42A27DB-BD31-4B8C-83A1-F6EECF244321}">
                <p14:modId xmlns:p14="http://schemas.microsoft.com/office/powerpoint/2010/main" val="3575910921"/>
              </p:ext>
            </p:extLst>
          </p:nvPr>
        </p:nvGraphicFramePr>
        <p:xfrm>
          <a:off x="153968" y="923827"/>
          <a:ext cx="3937265" cy="55261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Summit">
            <a:extLst>
              <a:ext uri="{FF2B5EF4-FFF2-40B4-BE49-F238E27FC236}">
                <a16:creationId xmlns:a16="http://schemas.microsoft.com/office/drawing/2014/main" id="{93F0B986-2A86-92F2-3FB3-6353D1C27757}"/>
              </a:ext>
            </a:extLst>
          </p:cNvPr>
          <p:cNvPicPr>
            <a:picLocks noChangeAspect="1"/>
          </p:cNvPicPr>
          <p:nvPr/>
        </p:nvPicPr>
        <p:blipFill>
          <a:blip r:embed="rId7"/>
          <a:stretch>
            <a:fillRect/>
          </a:stretch>
        </p:blipFill>
        <p:spPr>
          <a:xfrm>
            <a:off x="4176074" y="0"/>
            <a:ext cx="4813958" cy="6800000"/>
          </a:xfrm>
          <a:prstGeom prst="rect">
            <a:avLst/>
          </a:prstGeom>
        </p:spPr>
      </p:pic>
    </p:spTree>
    <p:extLst>
      <p:ext uri="{BB962C8B-B14F-4D97-AF65-F5344CB8AC3E}">
        <p14:creationId xmlns:p14="http://schemas.microsoft.com/office/powerpoint/2010/main" val="37269442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89360" y="1382486"/>
            <a:ext cx="2660686" cy="4093028"/>
          </a:xfrm>
        </p:spPr>
        <p:txBody>
          <a:bodyPr anchor="ctr">
            <a:normAutofit/>
          </a:bodyPr>
          <a:lstStyle/>
          <a:p>
            <a:r>
              <a:rPr lang="en-US" sz="3800" dirty="0"/>
              <a:t>Executive Overview</a:t>
            </a:r>
          </a:p>
        </p:txBody>
      </p:sp>
      <p:grpSp>
        <p:nvGrpSpPr>
          <p:cNvPr id="11" name="Group 10">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96950" y="-8467"/>
            <a:ext cx="3575050" cy="6866467"/>
            <a:chOff x="7425267" y="-8467"/>
            <a:chExt cx="4766733" cy="6866467"/>
          </a:xfrm>
        </p:grpSpPr>
        <p:cxnSp>
          <p:nvCxnSpPr>
            <p:cNvPr id="12" name="Straight Connector 11">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Isosceles Triangle 15">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Isosceles Triangle 19">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2" name="Rectangle 21">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3289" y="0"/>
            <a:ext cx="466071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A8767900-C315-5FF4-EE26-4837CDD98D77}"/>
              </a:ext>
            </a:extLst>
          </p:cNvPr>
          <p:cNvGraphicFramePr>
            <a:graphicFrameLocks noGrp="1"/>
          </p:cNvGraphicFramePr>
          <p:nvPr>
            <p:ph idx="1"/>
            <p:extLst>
              <p:ext uri="{D42A27DB-BD31-4B8C-83A1-F6EECF244321}">
                <p14:modId xmlns:p14="http://schemas.microsoft.com/office/powerpoint/2010/main" val="1305201602"/>
              </p:ext>
            </p:extLst>
          </p:nvPr>
        </p:nvGraphicFramePr>
        <p:xfrm>
          <a:off x="3687414" y="944563"/>
          <a:ext cx="4971603"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1EED6-F8DF-93BC-F38C-BF13EDF1D3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7516A1-4772-C5BC-3EEC-F6E659BA274C}"/>
              </a:ext>
            </a:extLst>
          </p:cNvPr>
          <p:cNvSpPr>
            <a:spLocks noGrp="1"/>
          </p:cNvSpPr>
          <p:nvPr>
            <p:ph type="title"/>
          </p:nvPr>
        </p:nvSpPr>
        <p:spPr>
          <a:xfrm>
            <a:off x="615256" y="2625213"/>
            <a:ext cx="3565680" cy="964654"/>
          </a:xfrm>
        </p:spPr>
        <p:txBody>
          <a:bodyPr vert="horz" lIns="91440" tIns="45720" rIns="91440" bIns="45720" rtlCol="0" anchor="ctr">
            <a:noAutofit/>
          </a:bodyPr>
          <a:lstStyle/>
          <a:p>
            <a:r>
              <a:rPr lang="en-US" sz="2400" b="1" dirty="0"/>
              <a:t>Random Stats…..</a:t>
            </a:r>
            <a:br>
              <a:rPr lang="en-US" sz="2400" b="1" dirty="0"/>
            </a:br>
            <a:r>
              <a:rPr lang="en-US" sz="2400" b="1" dirty="0"/>
              <a:t>To Support Case For Speedy AI Adoption:</a:t>
            </a:r>
          </a:p>
        </p:txBody>
      </p:sp>
      <p:sp>
        <p:nvSpPr>
          <p:cNvPr id="3" name="Content Placeholder 2">
            <a:extLst>
              <a:ext uri="{FF2B5EF4-FFF2-40B4-BE49-F238E27FC236}">
                <a16:creationId xmlns:a16="http://schemas.microsoft.com/office/drawing/2014/main" id="{1F127C08-C05E-2274-EF62-6AABC8177F30}"/>
              </a:ext>
            </a:extLst>
          </p:cNvPr>
          <p:cNvSpPr>
            <a:spLocks noGrp="1"/>
          </p:cNvSpPr>
          <p:nvPr>
            <p:ph idx="1"/>
          </p:nvPr>
        </p:nvSpPr>
        <p:spPr>
          <a:xfrm>
            <a:off x="4037162" y="999460"/>
            <a:ext cx="4209531" cy="4479852"/>
          </a:xfrm>
        </p:spPr>
        <p:txBody>
          <a:bodyPr vert="horz" lIns="91440" tIns="45720" rIns="91440" bIns="45720" rtlCol="0" anchor="ctr">
            <a:normAutofit/>
          </a:bodyPr>
          <a:lstStyle/>
          <a:p>
            <a:pPr marL="0" indent="0">
              <a:buNone/>
            </a:pPr>
            <a:r>
              <a:rPr lang="en-US" sz="2400" dirty="0">
                <a:solidFill>
                  <a:schemeClr val="tx1">
                    <a:lumMod val="50000"/>
                    <a:lumOff val="50000"/>
                  </a:schemeClr>
                </a:solidFill>
              </a:rPr>
              <a:t>(Disclaimers)</a:t>
            </a:r>
          </a:p>
          <a:p>
            <a:pPr marL="0" indent="0">
              <a:buNone/>
            </a:pPr>
            <a:r>
              <a:rPr lang="en-US" sz="2400" dirty="0">
                <a:solidFill>
                  <a:schemeClr val="tx1">
                    <a:lumMod val="50000"/>
                    <a:lumOff val="50000"/>
                  </a:schemeClr>
                </a:solidFill>
              </a:rPr>
              <a:t>Possibly not up to date</a:t>
            </a:r>
          </a:p>
          <a:p>
            <a:pPr marL="0" indent="0">
              <a:buNone/>
            </a:pPr>
            <a:r>
              <a:rPr lang="en-US" sz="2400" dirty="0">
                <a:solidFill>
                  <a:schemeClr val="tx1">
                    <a:lumMod val="50000"/>
                    <a:lumOff val="50000"/>
                  </a:schemeClr>
                </a:solidFill>
              </a:rPr>
              <a:t>Possibly not very accurate</a:t>
            </a:r>
          </a:p>
          <a:p>
            <a:pPr marL="0" indent="0">
              <a:buNone/>
            </a:pPr>
            <a:endParaRPr lang="en-US" sz="2400" dirty="0">
              <a:solidFill>
                <a:schemeClr val="tx1">
                  <a:lumMod val="50000"/>
                  <a:lumOff val="50000"/>
                </a:schemeClr>
              </a:solidFill>
            </a:endParaRPr>
          </a:p>
        </p:txBody>
      </p:sp>
    </p:spTree>
    <p:extLst>
      <p:ext uri="{BB962C8B-B14F-4D97-AF65-F5344CB8AC3E}">
        <p14:creationId xmlns:p14="http://schemas.microsoft.com/office/powerpoint/2010/main" val="13313668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D65C2A4-604E-37DD-49B3-4F1E16370DC6}"/>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547155-1FA4-69B8-E186-10E7648A7558}"/>
              </a:ext>
            </a:extLst>
          </p:cNvPr>
          <p:cNvSpPr>
            <a:spLocks noGrp="1"/>
          </p:cNvSpPr>
          <p:nvPr>
            <p:ph type="title"/>
          </p:nvPr>
        </p:nvSpPr>
        <p:spPr>
          <a:xfrm>
            <a:off x="489360" y="1382486"/>
            <a:ext cx="2660686" cy="4093028"/>
          </a:xfrm>
        </p:spPr>
        <p:txBody>
          <a:bodyPr anchor="ctr">
            <a:normAutofit/>
          </a:bodyPr>
          <a:lstStyle/>
          <a:p>
            <a:pPr>
              <a:lnSpc>
                <a:spcPct val="90000"/>
              </a:lnSpc>
            </a:pPr>
            <a:r>
              <a:rPr lang="en-US" sz="2400" b="1" i="1" dirty="0"/>
              <a:t>Relevant Zimbabwean Peculiarities</a:t>
            </a:r>
            <a:endParaRPr lang="en-US" sz="2400" b="1" dirty="0"/>
          </a:p>
        </p:txBody>
      </p:sp>
      <p:grpSp>
        <p:nvGrpSpPr>
          <p:cNvPr id="11" name="Group 10">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96950" y="-8467"/>
            <a:ext cx="3575050" cy="6866467"/>
            <a:chOff x="7425267" y="-8467"/>
            <a:chExt cx="4766733" cy="6866467"/>
          </a:xfrm>
        </p:grpSpPr>
        <p:cxnSp>
          <p:nvCxnSpPr>
            <p:cNvPr id="12" name="Straight Connector 11">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Isosceles Triangle 15">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Isosceles Triangle 19">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2" name="Rectangle 21">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3289" y="0"/>
            <a:ext cx="466071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53F8DA1F-8365-28D2-9991-DF1A6205A3AD}"/>
              </a:ext>
            </a:extLst>
          </p:cNvPr>
          <p:cNvGraphicFramePr>
            <a:graphicFrameLocks noGrp="1"/>
          </p:cNvGraphicFramePr>
          <p:nvPr>
            <p:ph idx="1"/>
            <p:extLst>
              <p:ext uri="{D42A27DB-BD31-4B8C-83A1-F6EECF244321}">
                <p14:modId xmlns:p14="http://schemas.microsoft.com/office/powerpoint/2010/main" val="100146913"/>
              </p:ext>
            </p:extLst>
          </p:nvPr>
        </p:nvGraphicFramePr>
        <p:xfrm>
          <a:off x="3687414" y="944563"/>
          <a:ext cx="4971603"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189891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0A4886A-6E5C-E5AF-2735-79508B1ED915}"/>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1CC4F1A-AB71-805A-DBF1-1766B68670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8B4DA5C-6D6B-6E87-97C0-B147AD92C9F9}"/>
              </a:ext>
            </a:extLst>
          </p:cNvPr>
          <p:cNvSpPr>
            <a:spLocks noGrp="1"/>
          </p:cNvSpPr>
          <p:nvPr>
            <p:ph type="title"/>
          </p:nvPr>
        </p:nvSpPr>
        <p:spPr>
          <a:xfrm>
            <a:off x="489360" y="1382486"/>
            <a:ext cx="2660686" cy="4093028"/>
          </a:xfrm>
        </p:spPr>
        <p:txBody>
          <a:bodyPr anchor="ctr">
            <a:normAutofit/>
          </a:bodyPr>
          <a:lstStyle/>
          <a:p>
            <a:pPr>
              <a:lnSpc>
                <a:spcPct val="90000"/>
              </a:lnSpc>
            </a:pPr>
            <a:r>
              <a:rPr lang="en-US" sz="2400" b="1" i="1" dirty="0"/>
              <a:t>Relevant Zimbabwean Peculiarities</a:t>
            </a:r>
            <a:endParaRPr lang="en-US" sz="2400" b="1" dirty="0"/>
          </a:p>
        </p:txBody>
      </p:sp>
      <p:grpSp>
        <p:nvGrpSpPr>
          <p:cNvPr id="11" name="Group 10">
            <a:extLst>
              <a:ext uri="{FF2B5EF4-FFF2-40B4-BE49-F238E27FC236}">
                <a16:creationId xmlns:a16="http://schemas.microsoft.com/office/drawing/2014/main" id="{3ABA31FF-BCAE-6A2C-B242-005E99DE6DF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96950" y="-8467"/>
            <a:ext cx="3575050" cy="6866467"/>
            <a:chOff x="7425267" y="-8467"/>
            <a:chExt cx="4766733" cy="6866467"/>
          </a:xfrm>
        </p:grpSpPr>
        <p:cxnSp>
          <p:nvCxnSpPr>
            <p:cNvPr id="12" name="Straight Connector 11">
              <a:extLst>
                <a:ext uri="{FF2B5EF4-FFF2-40B4-BE49-F238E27FC236}">
                  <a16:creationId xmlns:a16="http://schemas.microsoft.com/office/drawing/2014/main" id="{C77BC99C-61DE-0331-7BAF-6BC65679A54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B8CE2088-8D1C-8FDC-20D9-24C862892A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AB3DE0B2-9DA3-D273-74A7-5A2F8F01D1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Rectangle 25">
              <a:extLst>
                <a:ext uri="{FF2B5EF4-FFF2-40B4-BE49-F238E27FC236}">
                  <a16:creationId xmlns:a16="http://schemas.microsoft.com/office/drawing/2014/main" id="{CC93D142-B243-4219-4A1E-C5C58B1D41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Isosceles Triangle 15">
              <a:extLst>
                <a:ext uri="{FF2B5EF4-FFF2-40B4-BE49-F238E27FC236}">
                  <a16:creationId xmlns:a16="http://schemas.microsoft.com/office/drawing/2014/main" id="{10BB247A-86E5-7A57-8998-74330B00EC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27">
              <a:extLst>
                <a:ext uri="{FF2B5EF4-FFF2-40B4-BE49-F238E27FC236}">
                  <a16:creationId xmlns:a16="http://schemas.microsoft.com/office/drawing/2014/main" id="{F5157CA9-CDA6-2528-EBA7-932C77AA9F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Rectangle 28">
              <a:extLst>
                <a:ext uri="{FF2B5EF4-FFF2-40B4-BE49-F238E27FC236}">
                  <a16:creationId xmlns:a16="http://schemas.microsoft.com/office/drawing/2014/main" id="{47D6277B-57A3-EB94-0D1A-4370DE4D80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Rectangle 29">
              <a:extLst>
                <a:ext uri="{FF2B5EF4-FFF2-40B4-BE49-F238E27FC236}">
                  <a16:creationId xmlns:a16="http://schemas.microsoft.com/office/drawing/2014/main" id="{F288260B-0EF7-7ABA-C1A9-C1F5395D3B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Isosceles Triangle 19">
              <a:extLst>
                <a:ext uri="{FF2B5EF4-FFF2-40B4-BE49-F238E27FC236}">
                  <a16:creationId xmlns:a16="http://schemas.microsoft.com/office/drawing/2014/main" id="{58ED4CEE-089D-AA9F-6818-0676ABEA2C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2" name="Rectangle 21">
            <a:extLst>
              <a:ext uri="{FF2B5EF4-FFF2-40B4-BE49-F238E27FC236}">
                <a16:creationId xmlns:a16="http://schemas.microsoft.com/office/drawing/2014/main" id="{E6587D92-96D5-F69D-589D-EE9626F5D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3289" y="0"/>
            <a:ext cx="466071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F8DBB269-F43F-31AA-A344-F4A512A82FDC}"/>
              </a:ext>
            </a:extLst>
          </p:cNvPr>
          <p:cNvGraphicFramePr>
            <a:graphicFrameLocks noGrp="1"/>
          </p:cNvGraphicFramePr>
          <p:nvPr>
            <p:ph idx="1"/>
            <p:extLst>
              <p:ext uri="{D42A27DB-BD31-4B8C-83A1-F6EECF244321}">
                <p14:modId xmlns:p14="http://schemas.microsoft.com/office/powerpoint/2010/main" val="485693079"/>
              </p:ext>
            </p:extLst>
          </p:nvPr>
        </p:nvGraphicFramePr>
        <p:xfrm>
          <a:off x="3687414" y="944563"/>
          <a:ext cx="4971603"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390319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08000" y="609600"/>
            <a:ext cx="6447501" cy="1320800"/>
          </a:xfrm>
        </p:spPr>
        <p:txBody>
          <a:bodyPr>
            <a:normAutofit/>
          </a:bodyPr>
          <a:lstStyle/>
          <a:p>
            <a:r>
              <a:rPr lang="en-US" dirty="0"/>
              <a:t>WHERE CAN A.I BE LEVERAGED TO INVOVATE???</a:t>
            </a:r>
          </a:p>
        </p:txBody>
      </p:sp>
      <p:graphicFrame>
        <p:nvGraphicFramePr>
          <p:cNvPr id="5" name="Content Placeholder 2">
            <a:extLst>
              <a:ext uri="{FF2B5EF4-FFF2-40B4-BE49-F238E27FC236}">
                <a16:creationId xmlns:a16="http://schemas.microsoft.com/office/drawing/2014/main" id="{8223D23E-A7BA-B37B-5A3D-8ACDDE5526CA}"/>
              </a:ext>
            </a:extLst>
          </p:cNvPr>
          <p:cNvGraphicFramePr>
            <a:graphicFrameLocks noGrp="1"/>
          </p:cNvGraphicFramePr>
          <p:nvPr>
            <p:ph idx="1"/>
            <p:extLst>
              <p:ext uri="{D42A27DB-BD31-4B8C-83A1-F6EECF244321}">
                <p14:modId xmlns:p14="http://schemas.microsoft.com/office/powerpoint/2010/main" val="2154276016"/>
              </p:ext>
            </p:extLst>
          </p:nvPr>
        </p:nvGraphicFramePr>
        <p:xfrm>
          <a:off x="508000" y="1425677"/>
          <a:ext cx="6447631" cy="46163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1237</TotalTime>
  <Words>776</Words>
  <Application>Microsoft Office PowerPoint</Application>
  <PresentationFormat>On-screen Show (4:3)</PresentationFormat>
  <Paragraphs>106</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Algerian</vt:lpstr>
      <vt:lpstr>Arial</vt:lpstr>
      <vt:lpstr>Trebuchet MS</vt:lpstr>
      <vt:lpstr>Wingdings</vt:lpstr>
      <vt:lpstr>Wingdings 3</vt:lpstr>
      <vt:lpstr>Facet</vt:lpstr>
      <vt:lpstr>PowerPoint Presentation</vt:lpstr>
      <vt:lpstr>PowerPoint Presentation</vt:lpstr>
      <vt:lpstr>Caveats:</vt:lpstr>
      <vt:lpstr>The AI Revolution</vt:lpstr>
      <vt:lpstr>Executive Overview</vt:lpstr>
      <vt:lpstr>Random Stats….. To Support Case For Speedy AI Adoption:</vt:lpstr>
      <vt:lpstr>Relevant Zimbabwean Peculiarities</vt:lpstr>
      <vt:lpstr>Relevant Zimbabwean Peculiarities</vt:lpstr>
      <vt:lpstr>WHERE CAN A.I BE LEVERAGED TO INVOVATE???</vt:lpstr>
      <vt:lpstr>AI POTENTIAL POINTS OF INNOVATION</vt:lpstr>
      <vt:lpstr>AI POTENTIAL POINTS OF INNOVATION</vt:lpstr>
      <vt:lpstr>Summary of Potential Benefits From Innovative Use of AI The Insurance Industry. (Cost and Efficiency: Customer Experience.)  </vt:lpstr>
      <vt:lpstr>Summary of Potential Innovative Uses In The Insurance Industry. </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Lloyd Sondayi</dc:creator>
  <cp:keywords/>
  <dc:description>generated using python-pptx</dc:description>
  <cp:lastModifiedBy>Reginald Chihota</cp:lastModifiedBy>
  <cp:revision>46</cp:revision>
  <dcterms:created xsi:type="dcterms:W3CDTF">2013-01-27T09:14:16Z</dcterms:created>
  <dcterms:modified xsi:type="dcterms:W3CDTF">2026-06-18T13:21:34Z</dcterms:modified>
  <cp:category/>
</cp:coreProperties>
</file>