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media/image72.jpg" ContentType="image/jpg"/>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3" r:id="rId4"/>
  </p:sldMasterIdLst>
  <p:notesMasterIdLst>
    <p:notesMasterId r:id="rId58"/>
  </p:notesMasterIdLst>
  <p:sldIdLst>
    <p:sldId id="1039" r:id="rId5"/>
    <p:sldId id="257" r:id="rId6"/>
    <p:sldId id="1979423000" r:id="rId7"/>
    <p:sldId id="1979423013" r:id="rId8"/>
    <p:sldId id="294" r:id="rId9"/>
    <p:sldId id="297" r:id="rId10"/>
    <p:sldId id="258" r:id="rId11"/>
    <p:sldId id="1040" r:id="rId12"/>
    <p:sldId id="268" r:id="rId13"/>
    <p:sldId id="474" r:id="rId14"/>
    <p:sldId id="475" r:id="rId15"/>
    <p:sldId id="476" r:id="rId16"/>
    <p:sldId id="477" r:id="rId17"/>
    <p:sldId id="478" r:id="rId18"/>
    <p:sldId id="479" r:id="rId19"/>
    <p:sldId id="377" r:id="rId20"/>
    <p:sldId id="1566" r:id="rId21"/>
    <p:sldId id="266" r:id="rId22"/>
    <p:sldId id="267" r:id="rId23"/>
    <p:sldId id="301" r:id="rId24"/>
    <p:sldId id="300" r:id="rId25"/>
    <p:sldId id="1979423014" r:id="rId26"/>
    <p:sldId id="1979423015" r:id="rId27"/>
    <p:sldId id="302" r:id="rId28"/>
    <p:sldId id="322" r:id="rId29"/>
    <p:sldId id="324" r:id="rId30"/>
    <p:sldId id="325" r:id="rId31"/>
    <p:sldId id="328" r:id="rId32"/>
    <p:sldId id="330" r:id="rId33"/>
    <p:sldId id="331" r:id="rId34"/>
    <p:sldId id="285" r:id="rId35"/>
    <p:sldId id="1979423025" r:id="rId36"/>
    <p:sldId id="1044" r:id="rId37"/>
    <p:sldId id="270" r:id="rId38"/>
    <p:sldId id="1979423016" r:id="rId39"/>
    <p:sldId id="271" r:id="rId40"/>
    <p:sldId id="272" r:id="rId41"/>
    <p:sldId id="1979423017" r:id="rId42"/>
    <p:sldId id="269" r:id="rId43"/>
    <p:sldId id="261" r:id="rId44"/>
    <p:sldId id="1979423018" r:id="rId45"/>
    <p:sldId id="1045" r:id="rId46"/>
    <p:sldId id="1979423019" r:id="rId47"/>
    <p:sldId id="1979423023" r:id="rId48"/>
    <p:sldId id="1979423020" r:id="rId49"/>
    <p:sldId id="1979423021" r:id="rId50"/>
    <p:sldId id="1979423022" r:id="rId51"/>
    <p:sldId id="1979423024" r:id="rId52"/>
    <p:sldId id="264" r:id="rId53"/>
    <p:sldId id="290" r:id="rId54"/>
    <p:sldId id="286" r:id="rId55"/>
    <p:sldId id="1031" r:id="rId56"/>
    <p:sldId id="1979422999"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p:restoredTop sz="94637"/>
  </p:normalViewPr>
  <p:slideViewPr>
    <p:cSldViewPr snapToGrid="0" showGuides="1">
      <p:cViewPr varScale="1">
        <p:scale>
          <a:sx n="108" d="100"/>
          <a:sy n="108" d="100"/>
        </p:scale>
        <p:origin x="704" y="192"/>
      </p:cViewPr>
      <p:guideLst>
        <p:guide orient="horz" pos="2160"/>
        <p:guide pos="3840"/>
      </p:guideLst>
    </p:cSldViewPr>
  </p:slideViewPr>
  <p:notesTextViewPr>
    <p:cViewPr>
      <p:scale>
        <a:sx n="1" d="1"/>
        <a:sy n="1" d="1"/>
      </p:scale>
      <p:origin x="0" y="0"/>
    </p:cViewPr>
  </p:notesTextViewPr>
  <p:sorterViewPr>
    <p:cViewPr>
      <p:scale>
        <a:sx n="154" d="100"/>
        <a:sy n="15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2.xml.rels><?xml version="1.0" encoding="UTF-8" standalone="yes"?>
<Relationships xmlns="http://schemas.openxmlformats.org/package/2006/relationships"><Relationship Id="rId1" Type="http://schemas.openxmlformats.org/officeDocument/2006/relationships/image" Target="../media/image41.svg"/></Relationships>
</file>

<file path=ppt/diagrams/_rels/data4.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svg"/><Relationship Id="rId1" Type="http://schemas.openxmlformats.org/officeDocument/2006/relationships/image" Target="../media/image58.svg"/><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svg"/></Relationships>
</file>

<file path=ppt/diagrams/_rels/data6.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svg"/><Relationship Id="rId1" Type="http://schemas.openxmlformats.org/officeDocument/2006/relationships/image" Target="../media/image73.svg"/></Relationships>
</file>

<file path=ppt/diagrams/_rels/drawing2.xml.rels><?xml version="1.0" encoding="UTF-8" standalone="yes"?>
<Relationships xmlns="http://schemas.openxmlformats.org/package/2006/relationships"><Relationship Id="rId1" Type="http://schemas.openxmlformats.org/officeDocument/2006/relationships/image" Target="../media/image4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svg"/><Relationship Id="rId1" Type="http://schemas.openxmlformats.org/officeDocument/2006/relationships/image" Target="../media/image58.svg"/><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svg"/><Relationship Id="rId1" Type="http://schemas.openxmlformats.org/officeDocument/2006/relationships/image" Target="../media/image7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180CAE-8729-45AB-B01A-51DD892D3E13}"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en-US"/>
        </a:p>
      </dgm:t>
    </dgm:pt>
    <dgm:pt modelId="{B712C660-D3CB-4957-A2AF-C1D275D6FF5B}">
      <dgm:prSet custT="1"/>
      <dgm:spPr/>
      <dgm:t>
        <a:bodyPr/>
        <a:lstStyle/>
        <a:p>
          <a:pPr>
            <a:buNone/>
          </a:pPr>
          <a:r>
            <a:rPr lang="en-ZW" sz="2000" b="1" kern="1200" dirty="0">
              <a:solidFill>
                <a:srgbClr val="C00000"/>
              </a:solidFill>
            </a:rPr>
            <a:t>Will Africa become:</a:t>
          </a:r>
          <a:endParaRPr lang="en-ZW" sz="2000" kern="1200" dirty="0">
            <a:solidFill>
              <a:srgbClr val="C00000"/>
            </a:solidFill>
          </a:endParaRPr>
        </a:p>
        <a:p>
          <a:pPr>
            <a:buNone/>
          </a:pPr>
          <a:endParaRPr lang="en-ZW" sz="1000" b="1" kern="1200" dirty="0"/>
        </a:p>
        <a:p>
          <a:pPr>
            <a:buNone/>
          </a:pPr>
          <a:r>
            <a:rPr lang="en-ZW" sz="1600" b="1" kern="1200" dirty="0">
              <a:solidFill>
                <a:srgbClr val="C00000"/>
              </a:solidFill>
            </a:rPr>
            <a:t>A consumer of AI?</a:t>
          </a:r>
          <a:endParaRPr lang="en-ZW" sz="1000" kern="1200" dirty="0"/>
        </a:p>
        <a:p>
          <a:pPr>
            <a:buNone/>
          </a:pPr>
          <a:r>
            <a:rPr lang="en-ZW" sz="1800" b="1" kern="1200" dirty="0">
              <a:solidFill>
                <a:srgbClr val="C00000"/>
              </a:solidFill>
              <a:latin typeface="Gill Sans MT" panose="020B0502020104020203"/>
              <a:ea typeface="+mn-ea"/>
              <a:cs typeface="+mn-cs"/>
            </a:rPr>
            <a:t>or</a:t>
          </a:r>
        </a:p>
        <a:p>
          <a:pPr>
            <a:buNone/>
          </a:pPr>
          <a:endParaRPr lang="en-ZW" sz="1000" b="1" kern="1200" dirty="0"/>
        </a:p>
        <a:p>
          <a:pPr>
            <a:buNone/>
          </a:pPr>
          <a:r>
            <a:rPr lang="en-ZW" sz="1600" b="1" kern="1200" dirty="0">
              <a:solidFill>
                <a:srgbClr val="C00000"/>
              </a:solidFill>
              <a:latin typeface="Gill Sans MT" panose="020B0502020104020203"/>
              <a:ea typeface="+mn-ea"/>
              <a:cs typeface="+mn-cs"/>
            </a:rPr>
            <a:t>A creator of AI?</a:t>
          </a:r>
        </a:p>
        <a:p>
          <a:pPr>
            <a:buNone/>
          </a:pPr>
          <a:endParaRPr lang="en-ZW" sz="1000" b="1" kern="1200" dirty="0"/>
        </a:p>
        <a:p>
          <a:pPr>
            <a:buNone/>
          </a:pPr>
          <a:r>
            <a:rPr lang="en-ZW" sz="1800" b="1" kern="1200" dirty="0">
              <a:solidFill>
                <a:srgbClr val="C00000"/>
              </a:solidFill>
              <a:latin typeface="Gill Sans MT" panose="020B0502020104020203"/>
              <a:ea typeface="+mn-ea"/>
              <a:cs typeface="+mn-cs"/>
            </a:rPr>
            <a:t>or</a:t>
          </a:r>
        </a:p>
        <a:p>
          <a:pPr>
            <a:buNone/>
          </a:pPr>
          <a:endParaRPr lang="en-ZW" sz="1000" kern="1200" dirty="0"/>
        </a:p>
        <a:p>
          <a:pPr>
            <a:buNone/>
          </a:pPr>
          <a:r>
            <a:rPr lang="en-ZW" sz="1600" b="1" kern="1200" dirty="0">
              <a:solidFill>
                <a:srgbClr val="C00000"/>
              </a:solidFill>
              <a:latin typeface="Gill Sans MT" panose="020B0502020104020203"/>
              <a:ea typeface="+mn-ea"/>
              <a:cs typeface="+mn-cs"/>
            </a:rPr>
            <a:t>A sovereign participant in the global AI economy?</a:t>
          </a:r>
        </a:p>
        <a:p>
          <a:pPr>
            <a:buNone/>
          </a:pPr>
          <a:endParaRPr lang="en-ZW" sz="1000" kern="1200" dirty="0"/>
        </a:p>
        <a:p>
          <a:pPr>
            <a:buNone/>
          </a:pPr>
          <a:r>
            <a:rPr lang="en-ZW" sz="1600" b="1" kern="1200" dirty="0">
              <a:solidFill>
                <a:srgbClr val="C00000"/>
              </a:solidFill>
              <a:latin typeface="Gill Sans MT" panose="020B0502020104020203"/>
              <a:ea typeface="+mn-ea"/>
              <a:cs typeface="+mn-cs"/>
            </a:rPr>
            <a:t>The answer will shape Africa’s economic future for decades.</a:t>
          </a:r>
          <a:endParaRPr lang="en-US" sz="1600" b="1" kern="1200" dirty="0">
            <a:solidFill>
              <a:srgbClr val="C00000"/>
            </a:solidFill>
            <a:latin typeface="Gill Sans MT" panose="020B0502020104020203"/>
            <a:ea typeface="+mn-ea"/>
            <a:cs typeface="+mn-cs"/>
          </a:endParaRPr>
        </a:p>
      </dgm:t>
    </dgm:pt>
    <dgm:pt modelId="{20FFBBF7-BD57-4B74-B12B-CD01BD30B960}" type="parTrans" cxnId="{2236DACC-2793-4705-BCA2-7088D68F5B10}">
      <dgm:prSet/>
      <dgm:spPr/>
      <dgm:t>
        <a:bodyPr/>
        <a:lstStyle/>
        <a:p>
          <a:endParaRPr lang="en-US" sz="3600"/>
        </a:p>
      </dgm:t>
    </dgm:pt>
    <dgm:pt modelId="{D8A42452-D295-4DC8-A420-75EF327E1402}" type="sibTrans" cxnId="{2236DACC-2793-4705-BCA2-7088D68F5B10}">
      <dgm:prSet/>
      <dgm:spPr/>
      <dgm:t>
        <a:bodyPr/>
        <a:lstStyle/>
        <a:p>
          <a:endParaRPr lang="en-US" sz="3600"/>
        </a:p>
      </dgm:t>
    </dgm:pt>
    <dgm:pt modelId="{249017D6-559F-4C8D-BCB9-664FFE18D7AC}">
      <dgm:prSet custT="1"/>
      <dgm:spPr/>
      <dgm:t>
        <a:bodyPr/>
        <a:lstStyle/>
        <a:p>
          <a:r>
            <a:rPr lang="en-ZW" sz="2000" b="1" kern="1200" dirty="0">
              <a:solidFill>
                <a:srgbClr val="C00000"/>
              </a:solidFill>
              <a:latin typeface="Gill Sans MT" panose="020B0502020104020203"/>
              <a:ea typeface="+mn-ea"/>
              <a:cs typeface="+mn-cs"/>
            </a:rPr>
            <a:t>THE QUESTION OF OUR GENERATION IS:</a:t>
          </a:r>
        </a:p>
        <a:p>
          <a:endParaRPr lang="en-ZW" sz="2000" b="1" kern="1200" dirty="0">
            <a:solidFill>
              <a:srgbClr val="C00000"/>
            </a:solidFill>
            <a:latin typeface="Gill Sans MT" panose="020B0502020104020203"/>
            <a:ea typeface="+mn-ea"/>
            <a:cs typeface="+mn-cs"/>
          </a:endParaRPr>
        </a:p>
      </dgm:t>
    </dgm:pt>
    <dgm:pt modelId="{094741AE-958A-4DF3-976C-55B1E3867D68}" type="parTrans" cxnId="{88C106B7-CB0F-4D83-83A2-61126E97B12B}">
      <dgm:prSet/>
      <dgm:spPr/>
      <dgm:t>
        <a:bodyPr/>
        <a:lstStyle/>
        <a:p>
          <a:endParaRPr lang="en-US" sz="3600"/>
        </a:p>
      </dgm:t>
    </dgm:pt>
    <dgm:pt modelId="{89BB40FB-0922-4E90-9EDF-70F6E8EC0B47}" type="sibTrans" cxnId="{88C106B7-CB0F-4D83-83A2-61126E97B12B}">
      <dgm:prSet/>
      <dgm:spPr/>
      <dgm:t>
        <a:bodyPr/>
        <a:lstStyle/>
        <a:p>
          <a:endParaRPr lang="en-US" sz="3600"/>
        </a:p>
      </dgm:t>
    </dgm:pt>
    <dgm:pt modelId="{0CFFDF26-83D3-4133-8DF8-6BB739A16884}">
      <dgm:prSet custT="1"/>
      <dgm:spPr/>
      <dgm:t>
        <a:bodyPr/>
        <a:lstStyle/>
        <a:p>
          <a:endParaRPr lang="en-US" sz="1100" b="1" i="1" kern="1200" dirty="0">
            <a:latin typeface="Sorts Mill Goudy"/>
            <a:ea typeface="+mn-ea"/>
            <a:cs typeface="+mn-cs"/>
          </a:endParaRPr>
        </a:p>
        <a:p>
          <a:endParaRPr lang="en-US" sz="1100" b="1" i="1" kern="1200" dirty="0">
            <a:latin typeface="Sorts Mill Goudy"/>
            <a:ea typeface="+mn-ea"/>
            <a:cs typeface="+mn-cs"/>
          </a:endParaRPr>
        </a:p>
      </dgm:t>
    </dgm:pt>
    <dgm:pt modelId="{DB13CD4D-FACF-4234-A3F5-9FC2B47963EE}" type="parTrans" cxnId="{E89E14EF-A284-4980-95BD-212F71C99D16}">
      <dgm:prSet/>
      <dgm:spPr/>
      <dgm:t>
        <a:bodyPr/>
        <a:lstStyle/>
        <a:p>
          <a:endParaRPr lang="en-US" sz="3600"/>
        </a:p>
      </dgm:t>
    </dgm:pt>
    <dgm:pt modelId="{6B299E2D-7CDC-46B3-A845-700897C91B65}" type="sibTrans" cxnId="{E89E14EF-A284-4980-95BD-212F71C99D16}">
      <dgm:prSet/>
      <dgm:spPr/>
      <dgm:t>
        <a:bodyPr/>
        <a:lstStyle/>
        <a:p>
          <a:endParaRPr lang="en-US" sz="3600"/>
        </a:p>
      </dgm:t>
    </dgm:pt>
    <dgm:pt modelId="{EBD55AD3-2C18-4188-B1E0-C8D020D08AE1}">
      <dgm:prSet custT="1"/>
      <dgm:spPr/>
      <dgm:t>
        <a:bodyPr/>
        <a:lstStyle/>
        <a:p>
          <a:endParaRPr lang="en-GB" sz="1000" b="1" i="1" kern="1200" dirty="0">
            <a:latin typeface="Sorts Mill Goudy"/>
          </a:endParaRPr>
        </a:p>
      </dgm:t>
    </dgm:pt>
    <dgm:pt modelId="{4A72F041-9787-46D7-8F23-5EDAB04E895D}" type="parTrans" cxnId="{CC2A7AFF-4605-49E7-B9F0-3D4871AB2495}">
      <dgm:prSet/>
      <dgm:spPr/>
      <dgm:t>
        <a:bodyPr/>
        <a:lstStyle/>
        <a:p>
          <a:endParaRPr lang="en-US" sz="3600"/>
        </a:p>
      </dgm:t>
    </dgm:pt>
    <dgm:pt modelId="{741845EB-031E-4288-AB9F-3A775A5C4A90}" type="sibTrans" cxnId="{CC2A7AFF-4605-49E7-B9F0-3D4871AB2495}">
      <dgm:prSet/>
      <dgm:spPr/>
      <dgm:t>
        <a:bodyPr/>
        <a:lstStyle/>
        <a:p>
          <a:endParaRPr lang="en-US" sz="3600"/>
        </a:p>
      </dgm:t>
    </dgm:pt>
    <dgm:pt modelId="{FD8D18A6-3331-4746-9788-15031BBDB422}" type="pres">
      <dgm:prSet presAssocID="{3F180CAE-8729-45AB-B01A-51DD892D3E13}" presName="vert0" presStyleCnt="0">
        <dgm:presLayoutVars>
          <dgm:dir/>
          <dgm:animOne val="branch"/>
          <dgm:animLvl val="lvl"/>
        </dgm:presLayoutVars>
      </dgm:prSet>
      <dgm:spPr/>
    </dgm:pt>
    <dgm:pt modelId="{C2178013-9F49-304D-87B0-C054B4115185}" type="pres">
      <dgm:prSet presAssocID="{249017D6-559F-4C8D-BCB9-664FFE18D7AC}" presName="thickLine" presStyleLbl="alignNode1" presStyleIdx="0" presStyleCnt="4"/>
      <dgm:spPr/>
    </dgm:pt>
    <dgm:pt modelId="{4E424C79-18C8-2C4E-9449-DF832AE721C9}" type="pres">
      <dgm:prSet presAssocID="{249017D6-559F-4C8D-BCB9-664FFE18D7AC}" presName="horz1" presStyleCnt="0"/>
      <dgm:spPr/>
    </dgm:pt>
    <dgm:pt modelId="{D737EAFE-D44E-AC47-A0BA-7417D4FE54C9}" type="pres">
      <dgm:prSet presAssocID="{249017D6-559F-4C8D-BCB9-664FFE18D7AC}" presName="tx1" presStyleLbl="revTx" presStyleIdx="0" presStyleCnt="4"/>
      <dgm:spPr/>
    </dgm:pt>
    <dgm:pt modelId="{A6A7C97B-65AF-6F47-ADE9-119D38DA8D54}" type="pres">
      <dgm:prSet presAssocID="{249017D6-559F-4C8D-BCB9-664FFE18D7AC}" presName="vert1" presStyleCnt="0"/>
      <dgm:spPr/>
    </dgm:pt>
    <dgm:pt modelId="{495E9EBB-6054-3443-BEDB-E87E8D28778F}" type="pres">
      <dgm:prSet presAssocID="{B712C660-D3CB-4957-A2AF-C1D275D6FF5B}" presName="thickLine" presStyleLbl="alignNode1" presStyleIdx="1" presStyleCnt="4"/>
      <dgm:spPr/>
    </dgm:pt>
    <dgm:pt modelId="{65B33D8F-9929-9342-9629-5B9E7D728DDF}" type="pres">
      <dgm:prSet presAssocID="{B712C660-D3CB-4957-A2AF-C1D275D6FF5B}" presName="horz1" presStyleCnt="0"/>
      <dgm:spPr/>
    </dgm:pt>
    <dgm:pt modelId="{B4A092E0-4705-D84E-9861-AE4C421C677F}" type="pres">
      <dgm:prSet presAssocID="{B712C660-D3CB-4957-A2AF-C1D275D6FF5B}" presName="tx1" presStyleLbl="revTx" presStyleIdx="1" presStyleCnt="4"/>
      <dgm:spPr/>
    </dgm:pt>
    <dgm:pt modelId="{F25356FB-4F0E-C044-9BF6-0BD12C319383}" type="pres">
      <dgm:prSet presAssocID="{B712C660-D3CB-4957-A2AF-C1D275D6FF5B}" presName="vert1" presStyleCnt="0"/>
      <dgm:spPr/>
    </dgm:pt>
    <dgm:pt modelId="{076C479F-0FD7-1246-949C-D0F32CBCE993}" type="pres">
      <dgm:prSet presAssocID="{0CFFDF26-83D3-4133-8DF8-6BB739A16884}" presName="thickLine" presStyleLbl="alignNode1" presStyleIdx="2" presStyleCnt="4"/>
      <dgm:spPr/>
    </dgm:pt>
    <dgm:pt modelId="{D866979D-EDD0-A24E-8FCC-2488E4055F13}" type="pres">
      <dgm:prSet presAssocID="{0CFFDF26-83D3-4133-8DF8-6BB739A16884}" presName="horz1" presStyleCnt="0"/>
      <dgm:spPr/>
    </dgm:pt>
    <dgm:pt modelId="{304A6839-6214-A347-9A45-834311421CA9}" type="pres">
      <dgm:prSet presAssocID="{0CFFDF26-83D3-4133-8DF8-6BB739A16884}" presName="tx1" presStyleLbl="revTx" presStyleIdx="2" presStyleCnt="4" custLinFactNeighborY="-23348"/>
      <dgm:spPr/>
    </dgm:pt>
    <dgm:pt modelId="{79631255-7251-B947-903E-03D6709B4C4E}" type="pres">
      <dgm:prSet presAssocID="{0CFFDF26-83D3-4133-8DF8-6BB739A16884}" presName="vert1" presStyleCnt="0"/>
      <dgm:spPr/>
    </dgm:pt>
    <dgm:pt modelId="{12F23F5F-08C8-9A45-A17C-C4AF2B9BCFB6}" type="pres">
      <dgm:prSet presAssocID="{EBD55AD3-2C18-4188-B1E0-C8D020D08AE1}" presName="thickLine" presStyleLbl="alignNode1" presStyleIdx="3" presStyleCnt="4"/>
      <dgm:spPr/>
    </dgm:pt>
    <dgm:pt modelId="{72E245F9-33D3-E040-BF96-9B47294B07A5}" type="pres">
      <dgm:prSet presAssocID="{EBD55AD3-2C18-4188-B1E0-C8D020D08AE1}" presName="horz1" presStyleCnt="0"/>
      <dgm:spPr/>
    </dgm:pt>
    <dgm:pt modelId="{73649E05-9C2B-0640-B36B-D9090CF85B30}" type="pres">
      <dgm:prSet presAssocID="{EBD55AD3-2C18-4188-B1E0-C8D020D08AE1}" presName="tx1" presStyleLbl="revTx" presStyleIdx="3" presStyleCnt="4"/>
      <dgm:spPr/>
    </dgm:pt>
    <dgm:pt modelId="{AE1346B4-54F8-5044-B52E-7E083EFAD34C}" type="pres">
      <dgm:prSet presAssocID="{EBD55AD3-2C18-4188-B1E0-C8D020D08AE1}" presName="vert1" presStyleCnt="0"/>
      <dgm:spPr/>
    </dgm:pt>
  </dgm:ptLst>
  <dgm:cxnLst>
    <dgm:cxn modelId="{10F7D526-1EFE-5746-8E64-2E3FEB833A0F}" type="presOf" srcId="{3F180CAE-8729-45AB-B01A-51DD892D3E13}" destId="{FD8D18A6-3331-4746-9788-15031BBDB422}" srcOrd="0" destOrd="0" presId="urn:microsoft.com/office/officeart/2008/layout/LinedList"/>
    <dgm:cxn modelId="{AC5F4634-1725-9A4C-9F3C-5D8FE66F692E}" type="presOf" srcId="{B712C660-D3CB-4957-A2AF-C1D275D6FF5B}" destId="{B4A092E0-4705-D84E-9861-AE4C421C677F}" srcOrd="0" destOrd="0" presId="urn:microsoft.com/office/officeart/2008/layout/LinedList"/>
    <dgm:cxn modelId="{5CD6A635-1278-7642-9FC8-ADFD7DEF8233}" type="presOf" srcId="{EBD55AD3-2C18-4188-B1E0-C8D020D08AE1}" destId="{73649E05-9C2B-0640-B36B-D9090CF85B30}" srcOrd="0" destOrd="0" presId="urn:microsoft.com/office/officeart/2008/layout/LinedList"/>
    <dgm:cxn modelId="{7F207866-4351-F74E-8132-90AC5A0ECCF5}" type="presOf" srcId="{249017D6-559F-4C8D-BCB9-664FFE18D7AC}" destId="{D737EAFE-D44E-AC47-A0BA-7417D4FE54C9}" srcOrd="0" destOrd="0" presId="urn:microsoft.com/office/officeart/2008/layout/LinedList"/>
    <dgm:cxn modelId="{88C106B7-CB0F-4D83-83A2-61126E97B12B}" srcId="{3F180CAE-8729-45AB-B01A-51DD892D3E13}" destId="{249017D6-559F-4C8D-BCB9-664FFE18D7AC}" srcOrd="0" destOrd="0" parTransId="{094741AE-958A-4DF3-976C-55B1E3867D68}" sibTransId="{89BB40FB-0922-4E90-9EDF-70F6E8EC0B47}"/>
    <dgm:cxn modelId="{2236DACC-2793-4705-BCA2-7088D68F5B10}" srcId="{3F180CAE-8729-45AB-B01A-51DD892D3E13}" destId="{B712C660-D3CB-4957-A2AF-C1D275D6FF5B}" srcOrd="1" destOrd="0" parTransId="{20FFBBF7-BD57-4B74-B12B-CD01BD30B960}" sibTransId="{D8A42452-D295-4DC8-A420-75EF327E1402}"/>
    <dgm:cxn modelId="{080522E3-F77C-9B4A-8FB1-F1186141C835}" type="presOf" srcId="{0CFFDF26-83D3-4133-8DF8-6BB739A16884}" destId="{304A6839-6214-A347-9A45-834311421CA9}" srcOrd="0" destOrd="0" presId="urn:microsoft.com/office/officeart/2008/layout/LinedList"/>
    <dgm:cxn modelId="{E89E14EF-A284-4980-95BD-212F71C99D16}" srcId="{3F180CAE-8729-45AB-B01A-51DD892D3E13}" destId="{0CFFDF26-83D3-4133-8DF8-6BB739A16884}" srcOrd="2" destOrd="0" parTransId="{DB13CD4D-FACF-4234-A3F5-9FC2B47963EE}" sibTransId="{6B299E2D-7CDC-46B3-A845-700897C91B65}"/>
    <dgm:cxn modelId="{CC2A7AFF-4605-49E7-B9F0-3D4871AB2495}" srcId="{3F180CAE-8729-45AB-B01A-51DD892D3E13}" destId="{EBD55AD3-2C18-4188-B1E0-C8D020D08AE1}" srcOrd="3" destOrd="0" parTransId="{4A72F041-9787-46D7-8F23-5EDAB04E895D}" sibTransId="{741845EB-031E-4288-AB9F-3A775A5C4A90}"/>
    <dgm:cxn modelId="{B9030EE7-ACBE-B246-A2D0-9BCC3DD01C12}" type="presParOf" srcId="{FD8D18A6-3331-4746-9788-15031BBDB422}" destId="{C2178013-9F49-304D-87B0-C054B4115185}" srcOrd="0" destOrd="0" presId="urn:microsoft.com/office/officeart/2008/layout/LinedList"/>
    <dgm:cxn modelId="{52E65205-E4E1-AD42-826A-4B0CB7AB2975}" type="presParOf" srcId="{FD8D18A6-3331-4746-9788-15031BBDB422}" destId="{4E424C79-18C8-2C4E-9449-DF832AE721C9}" srcOrd="1" destOrd="0" presId="urn:microsoft.com/office/officeart/2008/layout/LinedList"/>
    <dgm:cxn modelId="{67D65289-5926-E748-9C66-E2FD000AEF80}" type="presParOf" srcId="{4E424C79-18C8-2C4E-9449-DF832AE721C9}" destId="{D737EAFE-D44E-AC47-A0BA-7417D4FE54C9}" srcOrd="0" destOrd="0" presId="urn:microsoft.com/office/officeart/2008/layout/LinedList"/>
    <dgm:cxn modelId="{6915DBC4-CAF9-DC41-9AEA-5E7C13DCB7DA}" type="presParOf" srcId="{4E424C79-18C8-2C4E-9449-DF832AE721C9}" destId="{A6A7C97B-65AF-6F47-ADE9-119D38DA8D54}" srcOrd="1" destOrd="0" presId="urn:microsoft.com/office/officeart/2008/layout/LinedList"/>
    <dgm:cxn modelId="{8D54A001-3A14-E74D-9430-F99E50413775}" type="presParOf" srcId="{FD8D18A6-3331-4746-9788-15031BBDB422}" destId="{495E9EBB-6054-3443-BEDB-E87E8D28778F}" srcOrd="2" destOrd="0" presId="urn:microsoft.com/office/officeart/2008/layout/LinedList"/>
    <dgm:cxn modelId="{1A52BAD2-007A-9A41-AF07-4B16C405CA79}" type="presParOf" srcId="{FD8D18A6-3331-4746-9788-15031BBDB422}" destId="{65B33D8F-9929-9342-9629-5B9E7D728DDF}" srcOrd="3" destOrd="0" presId="urn:microsoft.com/office/officeart/2008/layout/LinedList"/>
    <dgm:cxn modelId="{9D63BC10-9C59-4543-930B-E7BF3B51C7FA}" type="presParOf" srcId="{65B33D8F-9929-9342-9629-5B9E7D728DDF}" destId="{B4A092E0-4705-D84E-9861-AE4C421C677F}" srcOrd="0" destOrd="0" presId="urn:microsoft.com/office/officeart/2008/layout/LinedList"/>
    <dgm:cxn modelId="{81DBE87C-FE0A-3045-A938-F111A0D779A6}" type="presParOf" srcId="{65B33D8F-9929-9342-9629-5B9E7D728DDF}" destId="{F25356FB-4F0E-C044-9BF6-0BD12C319383}" srcOrd="1" destOrd="0" presId="urn:microsoft.com/office/officeart/2008/layout/LinedList"/>
    <dgm:cxn modelId="{79E06D5F-5F06-154E-B051-C1E4E02242FD}" type="presParOf" srcId="{FD8D18A6-3331-4746-9788-15031BBDB422}" destId="{076C479F-0FD7-1246-949C-D0F32CBCE993}" srcOrd="4" destOrd="0" presId="urn:microsoft.com/office/officeart/2008/layout/LinedList"/>
    <dgm:cxn modelId="{C4BEDEA6-5EA8-E947-805F-D6A47A471EDD}" type="presParOf" srcId="{FD8D18A6-3331-4746-9788-15031BBDB422}" destId="{D866979D-EDD0-A24E-8FCC-2488E4055F13}" srcOrd="5" destOrd="0" presId="urn:microsoft.com/office/officeart/2008/layout/LinedList"/>
    <dgm:cxn modelId="{01D42E3E-C943-CB40-9AFC-158E6B80C6D1}" type="presParOf" srcId="{D866979D-EDD0-A24E-8FCC-2488E4055F13}" destId="{304A6839-6214-A347-9A45-834311421CA9}" srcOrd="0" destOrd="0" presId="urn:microsoft.com/office/officeart/2008/layout/LinedList"/>
    <dgm:cxn modelId="{5A981E32-19E5-5F4E-90FF-4FABF781852E}" type="presParOf" srcId="{D866979D-EDD0-A24E-8FCC-2488E4055F13}" destId="{79631255-7251-B947-903E-03D6709B4C4E}" srcOrd="1" destOrd="0" presId="urn:microsoft.com/office/officeart/2008/layout/LinedList"/>
    <dgm:cxn modelId="{B9C12A6B-E2F7-DB4E-B707-315E3AFBA8CF}" type="presParOf" srcId="{FD8D18A6-3331-4746-9788-15031BBDB422}" destId="{12F23F5F-08C8-9A45-A17C-C4AF2B9BCFB6}" srcOrd="6" destOrd="0" presId="urn:microsoft.com/office/officeart/2008/layout/LinedList"/>
    <dgm:cxn modelId="{B67E841C-A368-C944-A70A-0117E1B6F2BC}" type="presParOf" srcId="{FD8D18A6-3331-4746-9788-15031BBDB422}" destId="{72E245F9-33D3-E040-BF96-9B47294B07A5}" srcOrd="7" destOrd="0" presId="urn:microsoft.com/office/officeart/2008/layout/LinedList"/>
    <dgm:cxn modelId="{3E16B827-17C8-C542-8071-97B9A6BF3291}" type="presParOf" srcId="{72E245F9-33D3-E040-BF96-9B47294B07A5}" destId="{73649E05-9C2B-0640-B36B-D9090CF85B30}" srcOrd="0" destOrd="0" presId="urn:microsoft.com/office/officeart/2008/layout/LinedList"/>
    <dgm:cxn modelId="{E9E19606-4154-E94E-8427-3963E6188D24}" type="presParOf" srcId="{72E245F9-33D3-E040-BF96-9B47294B07A5}" destId="{AE1346B4-54F8-5044-B52E-7E083EFAD34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DAE1B5-64FE-433B-A298-AF6E94FE7F3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6BEC236-B7EA-497C-BC49-B44CF26FE493}">
      <dgm:prSet/>
      <dgm:spPr/>
      <dgm:t>
        <a:bodyPr/>
        <a:lstStyle/>
        <a:p>
          <a:r>
            <a:rPr lang="en-US" b="1" dirty="0"/>
            <a:t>The Future Does Not Belong to those Who Compete with AI</a:t>
          </a:r>
          <a:endParaRPr lang="en-US" dirty="0"/>
        </a:p>
      </dgm:t>
    </dgm:pt>
    <dgm:pt modelId="{06CCFB56-7C00-4EFF-B15F-DB3B4C99209C}" type="parTrans" cxnId="{3A672A20-83A5-42A3-B7D6-7EFD0C7CE4E1}">
      <dgm:prSet/>
      <dgm:spPr/>
      <dgm:t>
        <a:bodyPr/>
        <a:lstStyle/>
        <a:p>
          <a:endParaRPr lang="en-US"/>
        </a:p>
      </dgm:t>
    </dgm:pt>
    <dgm:pt modelId="{0103180A-79DD-40C9-96BB-575B78EB784E}" type="sibTrans" cxnId="{3A672A20-83A5-42A3-B7D6-7EFD0C7CE4E1}">
      <dgm:prSet/>
      <dgm:spPr/>
      <dgm:t>
        <a:bodyPr/>
        <a:lstStyle/>
        <a:p>
          <a:endParaRPr lang="en-US"/>
        </a:p>
      </dgm:t>
    </dgm:pt>
    <dgm:pt modelId="{65857C75-19EC-4305-A083-5D3ABF6522BE}">
      <dgm:prSet/>
      <dgm:spPr/>
      <dgm:t>
        <a:bodyPr/>
        <a:lstStyle/>
        <a:p>
          <a:r>
            <a:rPr lang="en-US" dirty="0"/>
            <a:t>It belongs to those who think beyond it, question it, guide it, </a:t>
          </a:r>
          <a:r>
            <a:rPr lang="en-US" dirty="0" err="1"/>
            <a:t>humanise</a:t>
          </a:r>
          <a:r>
            <a:rPr lang="en-US" dirty="0"/>
            <a:t> it, and use it responsibly</a:t>
          </a:r>
        </a:p>
      </dgm:t>
    </dgm:pt>
    <dgm:pt modelId="{F980348D-55F5-406A-98BA-318A33502053}" type="parTrans" cxnId="{8429FA68-A25A-4127-9FE1-07A4223D6032}">
      <dgm:prSet/>
      <dgm:spPr/>
      <dgm:t>
        <a:bodyPr/>
        <a:lstStyle/>
        <a:p>
          <a:endParaRPr lang="en-US"/>
        </a:p>
      </dgm:t>
    </dgm:pt>
    <dgm:pt modelId="{4FF14D5C-56DF-445C-816C-E7D69D6F19FA}" type="sibTrans" cxnId="{8429FA68-A25A-4127-9FE1-07A4223D6032}">
      <dgm:prSet/>
      <dgm:spPr/>
      <dgm:t>
        <a:bodyPr/>
        <a:lstStyle/>
        <a:p>
          <a:endParaRPr lang="en-US"/>
        </a:p>
      </dgm:t>
    </dgm:pt>
    <dgm:pt modelId="{29071EF7-7AB3-447F-9862-E4227EF9A644}" type="pres">
      <dgm:prSet presAssocID="{9ADAE1B5-64FE-433B-A298-AF6E94FE7F36}" presName="root" presStyleCnt="0">
        <dgm:presLayoutVars>
          <dgm:dir/>
          <dgm:resizeHandles val="exact"/>
        </dgm:presLayoutVars>
      </dgm:prSet>
      <dgm:spPr/>
    </dgm:pt>
    <dgm:pt modelId="{FD98C1BC-3E86-435C-838A-0B64E46CF0B3}" type="pres">
      <dgm:prSet presAssocID="{F6BEC236-B7EA-497C-BC49-B44CF26FE493}" presName="compNode" presStyleCnt="0"/>
      <dgm:spPr/>
    </dgm:pt>
    <dgm:pt modelId="{7CAFDF7E-8FE5-4586-8637-BAAAE49B2FB7}" type="pres">
      <dgm:prSet presAssocID="{F6BEC236-B7EA-497C-BC49-B44CF26FE493}" presName="bgRect" presStyleLbl="bgShp" presStyleIdx="0" presStyleCnt="1" custLinFactNeighborX="-7599" custLinFactNeighborY="5239"/>
      <dgm:spPr/>
    </dgm:pt>
    <dgm:pt modelId="{08142E31-07E0-4598-ADDF-F941F9C72D3A}" type="pres">
      <dgm:prSet presAssocID="{F6BEC236-B7EA-497C-BC49-B44CF26FE493}"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D6FBD094-5B3C-4FC3-848B-F68270A62A2D}" type="pres">
      <dgm:prSet presAssocID="{F6BEC236-B7EA-497C-BC49-B44CF26FE493}" presName="spaceRect" presStyleCnt="0"/>
      <dgm:spPr/>
    </dgm:pt>
    <dgm:pt modelId="{12E91812-C4F9-4C7C-9DE2-1C5285633485}" type="pres">
      <dgm:prSet presAssocID="{F6BEC236-B7EA-497C-BC49-B44CF26FE493}" presName="parTx" presStyleLbl="revTx" presStyleIdx="0" presStyleCnt="2">
        <dgm:presLayoutVars>
          <dgm:chMax val="0"/>
          <dgm:chPref val="0"/>
        </dgm:presLayoutVars>
      </dgm:prSet>
      <dgm:spPr/>
    </dgm:pt>
    <dgm:pt modelId="{2E24B177-FE2F-4F08-B39D-DE4B59ECD33D}" type="pres">
      <dgm:prSet presAssocID="{F6BEC236-B7EA-497C-BC49-B44CF26FE493}" presName="desTx" presStyleLbl="revTx" presStyleIdx="1" presStyleCnt="2">
        <dgm:presLayoutVars/>
      </dgm:prSet>
      <dgm:spPr/>
    </dgm:pt>
  </dgm:ptLst>
  <dgm:cxnLst>
    <dgm:cxn modelId="{3A672A20-83A5-42A3-B7D6-7EFD0C7CE4E1}" srcId="{9ADAE1B5-64FE-433B-A298-AF6E94FE7F36}" destId="{F6BEC236-B7EA-497C-BC49-B44CF26FE493}" srcOrd="0" destOrd="0" parTransId="{06CCFB56-7C00-4EFF-B15F-DB3B4C99209C}" sibTransId="{0103180A-79DD-40C9-96BB-575B78EB784E}"/>
    <dgm:cxn modelId="{83A4E065-1D48-43DC-BF6F-AD8C9837313B}" type="presOf" srcId="{F6BEC236-B7EA-497C-BC49-B44CF26FE493}" destId="{12E91812-C4F9-4C7C-9DE2-1C5285633485}" srcOrd="0" destOrd="0" presId="urn:microsoft.com/office/officeart/2018/2/layout/IconVerticalSolidList"/>
    <dgm:cxn modelId="{8429FA68-A25A-4127-9FE1-07A4223D6032}" srcId="{F6BEC236-B7EA-497C-BC49-B44CF26FE493}" destId="{65857C75-19EC-4305-A083-5D3ABF6522BE}" srcOrd="0" destOrd="0" parTransId="{F980348D-55F5-406A-98BA-318A33502053}" sibTransId="{4FF14D5C-56DF-445C-816C-E7D69D6F19FA}"/>
    <dgm:cxn modelId="{A265D277-4A6C-4B27-879C-F9F29C1AE00B}" type="presOf" srcId="{65857C75-19EC-4305-A083-5D3ABF6522BE}" destId="{2E24B177-FE2F-4F08-B39D-DE4B59ECD33D}" srcOrd="0" destOrd="0" presId="urn:microsoft.com/office/officeart/2018/2/layout/IconVerticalSolidList"/>
    <dgm:cxn modelId="{020372BE-4512-48CF-BA98-BF654F27FF90}" type="presOf" srcId="{9ADAE1B5-64FE-433B-A298-AF6E94FE7F36}" destId="{29071EF7-7AB3-447F-9862-E4227EF9A644}" srcOrd="0" destOrd="0" presId="urn:microsoft.com/office/officeart/2018/2/layout/IconVerticalSolidList"/>
    <dgm:cxn modelId="{66A65838-82D2-4597-9EF6-649782376573}" type="presParOf" srcId="{29071EF7-7AB3-447F-9862-E4227EF9A644}" destId="{FD98C1BC-3E86-435C-838A-0B64E46CF0B3}" srcOrd="0" destOrd="0" presId="urn:microsoft.com/office/officeart/2018/2/layout/IconVerticalSolidList"/>
    <dgm:cxn modelId="{4B4D9303-FACF-48E8-85EC-B64F9EFB234E}" type="presParOf" srcId="{FD98C1BC-3E86-435C-838A-0B64E46CF0B3}" destId="{7CAFDF7E-8FE5-4586-8637-BAAAE49B2FB7}" srcOrd="0" destOrd="0" presId="urn:microsoft.com/office/officeart/2018/2/layout/IconVerticalSolidList"/>
    <dgm:cxn modelId="{F53E2D39-CC90-4257-B531-0BBDBC53841F}" type="presParOf" srcId="{FD98C1BC-3E86-435C-838A-0B64E46CF0B3}" destId="{08142E31-07E0-4598-ADDF-F941F9C72D3A}" srcOrd="1" destOrd="0" presId="urn:microsoft.com/office/officeart/2018/2/layout/IconVerticalSolidList"/>
    <dgm:cxn modelId="{A164F332-C136-47FC-834C-5A3AAEC22FD3}" type="presParOf" srcId="{FD98C1BC-3E86-435C-838A-0B64E46CF0B3}" destId="{D6FBD094-5B3C-4FC3-848B-F68270A62A2D}" srcOrd="2" destOrd="0" presId="urn:microsoft.com/office/officeart/2018/2/layout/IconVerticalSolidList"/>
    <dgm:cxn modelId="{13D265D3-4E13-4728-B61F-2CCF578D0870}" type="presParOf" srcId="{FD98C1BC-3E86-435C-838A-0B64E46CF0B3}" destId="{12E91812-C4F9-4C7C-9DE2-1C5285633485}" srcOrd="3" destOrd="0" presId="urn:microsoft.com/office/officeart/2018/2/layout/IconVerticalSolidList"/>
    <dgm:cxn modelId="{4997B683-4B5C-4E31-A3DF-65F60FA90313}" type="presParOf" srcId="{FD98C1BC-3E86-435C-838A-0B64E46CF0B3}" destId="{2E24B177-FE2F-4F08-B39D-DE4B59ECD33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5F4537-2092-4DA6-8D84-3B4A59B7B34D}"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531D340E-B041-4EFB-8D5F-E0149AAEBD64}">
      <dgm:prSet/>
      <dgm:spPr/>
      <dgm:t>
        <a:bodyPr/>
        <a:lstStyle/>
        <a:p>
          <a:r>
            <a:rPr lang="en-US"/>
            <a:t>Increased efficiency and productivity</a:t>
          </a:r>
        </a:p>
      </dgm:t>
    </dgm:pt>
    <dgm:pt modelId="{E7DED3F0-16F1-4658-8113-3562B6DDA4B9}" type="parTrans" cxnId="{F0B014F6-58CF-44BC-90C6-CAC21A82B87D}">
      <dgm:prSet/>
      <dgm:spPr/>
      <dgm:t>
        <a:bodyPr/>
        <a:lstStyle/>
        <a:p>
          <a:endParaRPr lang="en-US"/>
        </a:p>
      </dgm:t>
    </dgm:pt>
    <dgm:pt modelId="{D388AB62-C5FF-4F27-97DB-968883514748}" type="sibTrans" cxnId="{F0B014F6-58CF-44BC-90C6-CAC21A82B87D}">
      <dgm:prSet/>
      <dgm:spPr/>
      <dgm:t>
        <a:bodyPr/>
        <a:lstStyle/>
        <a:p>
          <a:endParaRPr lang="en-US"/>
        </a:p>
      </dgm:t>
    </dgm:pt>
    <dgm:pt modelId="{61A1DC35-09D7-42E4-9FAF-44ECECA2B8E2}">
      <dgm:prSet/>
      <dgm:spPr/>
      <dgm:t>
        <a:bodyPr/>
        <a:lstStyle/>
        <a:p>
          <a:r>
            <a:rPr lang="en-US"/>
            <a:t>Improved safety and quality control</a:t>
          </a:r>
        </a:p>
      </dgm:t>
    </dgm:pt>
    <dgm:pt modelId="{218BF29F-EF29-4582-9F16-0B92CDF88106}" type="parTrans" cxnId="{2A4A5DCF-414D-46FC-B038-F459F2487D60}">
      <dgm:prSet/>
      <dgm:spPr/>
      <dgm:t>
        <a:bodyPr/>
        <a:lstStyle/>
        <a:p>
          <a:endParaRPr lang="en-US"/>
        </a:p>
      </dgm:t>
    </dgm:pt>
    <dgm:pt modelId="{177DFB55-A882-4383-826B-665C88CAF8BF}" type="sibTrans" cxnId="{2A4A5DCF-414D-46FC-B038-F459F2487D60}">
      <dgm:prSet/>
      <dgm:spPr/>
      <dgm:t>
        <a:bodyPr/>
        <a:lstStyle/>
        <a:p>
          <a:endParaRPr lang="en-US"/>
        </a:p>
      </dgm:t>
    </dgm:pt>
    <dgm:pt modelId="{BB3583AE-CF61-4318-BF93-CD0D4AE453F5}">
      <dgm:prSet/>
      <dgm:spPr/>
      <dgm:t>
        <a:bodyPr/>
        <a:lstStyle/>
        <a:p>
          <a:r>
            <a:rPr lang="en-US"/>
            <a:t>Enhanced innovation and research</a:t>
          </a:r>
        </a:p>
      </dgm:t>
    </dgm:pt>
    <dgm:pt modelId="{36FD6987-F65C-48FC-9720-8A0A3341A20A}" type="parTrans" cxnId="{6E6971AF-8906-4B48-A576-1B6FFCC8EF65}">
      <dgm:prSet/>
      <dgm:spPr/>
      <dgm:t>
        <a:bodyPr/>
        <a:lstStyle/>
        <a:p>
          <a:endParaRPr lang="en-US"/>
        </a:p>
      </dgm:t>
    </dgm:pt>
    <dgm:pt modelId="{69E60747-7EC7-4A7C-BED3-3191BCAD7EC3}" type="sibTrans" cxnId="{6E6971AF-8906-4B48-A576-1B6FFCC8EF65}">
      <dgm:prSet/>
      <dgm:spPr/>
      <dgm:t>
        <a:bodyPr/>
        <a:lstStyle/>
        <a:p>
          <a:endParaRPr lang="en-US"/>
        </a:p>
      </dgm:t>
    </dgm:pt>
    <dgm:pt modelId="{1B44CC6E-468F-4B82-9CC0-292E958BCFBC}">
      <dgm:prSet/>
      <dgm:spPr/>
      <dgm:t>
        <a:bodyPr/>
        <a:lstStyle/>
        <a:p>
          <a:r>
            <a:rPr lang="en-US"/>
            <a:t>Better resource </a:t>
          </a:r>
          <a:r>
            <a:rPr lang="en-ZW"/>
            <a:t>utilisation</a:t>
          </a:r>
          <a:endParaRPr lang="en-US"/>
        </a:p>
      </dgm:t>
    </dgm:pt>
    <dgm:pt modelId="{E0D5552A-8A33-4DCB-8C8B-4E19CA95FB8D}" type="parTrans" cxnId="{01F39E0E-495B-4E1F-A033-7C0EECEE797B}">
      <dgm:prSet/>
      <dgm:spPr/>
      <dgm:t>
        <a:bodyPr/>
        <a:lstStyle/>
        <a:p>
          <a:endParaRPr lang="en-US"/>
        </a:p>
      </dgm:t>
    </dgm:pt>
    <dgm:pt modelId="{C16A7207-B374-4437-A978-50D246EC59CE}" type="sibTrans" cxnId="{01F39E0E-495B-4E1F-A033-7C0EECEE797B}">
      <dgm:prSet/>
      <dgm:spPr/>
      <dgm:t>
        <a:bodyPr/>
        <a:lstStyle/>
        <a:p>
          <a:endParaRPr lang="en-US"/>
        </a:p>
      </dgm:t>
    </dgm:pt>
    <dgm:pt modelId="{7423ADA0-6D27-D647-9670-F2B2E643809E}" type="pres">
      <dgm:prSet presAssocID="{885F4537-2092-4DA6-8D84-3B4A59B7B34D}" presName="outerComposite" presStyleCnt="0">
        <dgm:presLayoutVars>
          <dgm:chMax val="5"/>
          <dgm:dir/>
          <dgm:resizeHandles val="exact"/>
        </dgm:presLayoutVars>
      </dgm:prSet>
      <dgm:spPr/>
    </dgm:pt>
    <dgm:pt modelId="{8C33F90D-AAD4-1146-9F6A-FF7B696B9FCC}" type="pres">
      <dgm:prSet presAssocID="{885F4537-2092-4DA6-8D84-3B4A59B7B34D}" presName="dummyMaxCanvas" presStyleCnt="0">
        <dgm:presLayoutVars/>
      </dgm:prSet>
      <dgm:spPr/>
    </dgm:pt>
    <dgm:pt modelId="{43CC9081-5A89-7345-A047-885D6B39A520}" type="pres">
      <dgm:prSet presAssocID="{885F4537-2092-4DA6-8D84-3B4A59B7B34D}" presName="FourNodes_1" presStyleLbl="node1" presStyleIdx="0" presStyleCnt="4">
        <dgm:presLayoutVars>
          <dgm:bulletEnabled val="1"/>
        </dgm:presLayoutVars>
      </dgm:prSet>
      <dgm:spPr/>
    </dgm:pt>
    <dgm:pt modelId="{12E12215-48FD-0A4B-97AD-AEBEFC19CF96}" type="pres">
      <dgm:prSet presAssocID="{885F4537-2092-4DA6-8D84-3B4A59B7B34D}" presName="FourNodes_2" presStyleLbl="node1" presStyleIdx="1" presStyleCnt="4">
        <dgm:presLayoutVars>
          <dgm:bulletEnabled val="1"/>
        </dgm:presLayoutVars>
      </dgm:prSet>
      <dgm:spPr/>
    </dgm:pt>
    <dgm:pt modelId="{1F8A5FDB-12A4-524D-843B-2DF3E14DBE29}" type="pres">
      <dgm:prSet presAssocID="{885F4537-2092-4DA6-8D84-3B4A59B7B34D}" presName="FourNodes_3" presStyleLbl="node1" presStyleIdx="2" presStyleCnt="4">
        <dgm:presLayoutVars>
          <dgm:bulletEnabled val="1"/>
        </dgm:presLayoutVars>
      </dgm:prSet>
      <dgm:spPr/>
    </dgm:pt>
    <dgm:pt modelId="{631F61B2-6A57-5346-806A-A196645A4043}" type="pres">
      <dgm:prSet presAssocID="{885F4537-2092-4DA6-8D84-3B4A59B7B34D}" presName="FourNodes_4" presStyleLbl="node1" presStyleIdx="3" presStyleCnt="4">
        <dgm:presLayoutVars>
          <dgm:bulletEnabled val="1"/>
        </dgm:presLayoutVars>
      </dgm:prSet>
      <dgm:spPr/>
    </dgm:pt>
    <dgm:pt modelId="{C7E83BD1-95CD-2544-81DE-135BE4D6DA59}" type="pres">
      <dgm:prSet presAssocID="{885F4537-2092-4DA6-8D84-3B4A59B7B34D}" presName="FourConn_1-2" presStyleLbl="fgAccFollowNode1" presStyleIdx="0" presStyleCnt="3">
        <dgm:presLayoutVars>
          <dgm:bulletEnabled val="1"/>
        </dgm:presLayoutVars>
      </dgm:prSet>
      <dgm:spPr/>
    </dgm:pt>
    <dgm:pt modelId="{D7827BB3-3674-144F-AC5C-B07AAD55AEF0}" type="pres">
      <dgm:prSet presAssocID="{885F4537-2092-4DA6-8D84-3B4A59B7B34D}" presName="FourConn_2-3" presStyleLbl="fgAccFollowNode1" presStyleIdx="1" presStyleCnt="3">
        <dgm:presLayoutVars>
          <dgm:bulletEnabled val="1"/>
        </dgm:presLayoutVars>
      </dgm:prSet>
      <dgm:spPr/>
    </dgm:pt>
    <dgm:pt modelId="{9FAAB65D-D0ED-924D-813A-2F61207A3163}" type="pres">
      <dgm:prSet presAssocID="{885F4537-2092-4DA6-8D84-3B4A59B7B34D}" presName="FourConn_3-4" presStyleLbl="fgAccFollowNode1" presStyleIdx="2" presStyleCnt="3">
        <dgm:presLayoutVars>
          <dgm:bulletEnabled val="1"/>
        </dgm:presLayoutVars>
      </dgm:prSet>
      <dgm:spPr/>
    </dgm:pt>
    <dgm:pt modelId="{9EACFF99-58F4-E048-8C0A-FA8B1077A844}" type="pres">
      <dgm:prSet presAssocID="{885F4537-2092-4DA6-8D84-3B4A59B7B34D}" presName="FourNodes_1_text" presStyleLbl="node1" presStyleIdx="3" presStyleCnt="4">
        <dgm:presLayoutVars>
          <dgm:bulletEnabled val="1"/>
        </dgm:presLayoutVars>
      </dgm:prSet>
      <dgm:spPr/>
    </dgm:pt>
    <dgm:pt modelId="{8DBACF8F-D7D6-3549-95AF-53A04B94073D}" type="pres">
      <dgm:prSet presAssocID="{885F4537-2092-4DA6-8D84-3B4A59B7B34D}" presName="FourNodes_2_text" presStyleLbl="node1" presStyleIdx="3" presStyleCnt="4">
        <dgm:presLayoutVars>
          <dgm:bulletEnabled val="1"/>
        </dgm:presLayoutVars>
      </dgm:prSet>
      <dgm:spPr/>
    </dgm:pt>
    <dgm:pt modelId="{7CD10192-4A7B-5345-8753-40CB2EEE88A8}" type="pres">
      <dgm:prSet presAssocID="{885F4537-2092-4DA6-8D84-3B4A59B7B34D}" presName="FourNodes_3_text" presStyleLbl="node1" presStyleIdx="3" presStyleCnt="4">
        <dgm:presLayoutVars>
          <dgm:bulletEnabled val="1"/>
        </dgm:presLayoutVars>
      </dgm:prSet>
      <dgm:spPr/>
    </dgm:pt>
    <dgm:pt modelId="{50A8B5E8-907C-F64D-9227-CFDDB40DC2FB}" type="pres">
      <dgm:prSet presAssocID="{885F4537-2092-4DA6-8D84-3B4A59B7B34D}" presName="FourNodes_4_text" presStyleLbl="node1" presStyleIdx="3" presStyleCnt="4">
        <dgm:presLayoutVars>
          <dgm:bulletEnabled val="1"/>
        </dgm:presLayoutVars>
      </dgm:prSet>
      <dgm:spPr/>
    </dgm:pt>
  </dgm:ptLst>
  <dgm:cxnLst>
    <dgm:cxn modelId="{01F39E0E-495B-4E1F-A033-7C0EECEE797B}" srcId="{885F4537-2092-4DA6-8D84-3B4A59B7B34D}" destId="{1B44CC6E-468F-4B82-9CC0-292E958BCFBC}" srcOrd="3" destOrd="0" parTransId="{E0D5552A-8A33-4DCB-8C8B-4E19CA95FB8D}" sibTransId="{C16A7207-B374-4437-A978-50D246EC59CE}"/>
    <dgm:cxn modelId="{414A4C24-3EA6-EE42-9726-149CC70543B0}" type="presOf" srcId="{BB3583AE-CF61-4318-BF93-CD0D4AE453F5}" destId="{1F8A5FDB-12A4-524D-843B-2DF3E14DBE29}" srcOrd="0" destOrd="0" presId="urn:microsoft.com/office/officeart/2005/8/layout/vProcess5"/>
    <dgm:cxn modelId="{C10BC130-9607-394F-A33E-0DB3E6EC78E4}" type="presOf" srcId="{61A1DC35-09D7-42E4-9FAF-44ECECA2B8E2}" destId="{12E12215-48FD-0A4B-97AD-AEBEFC19CF96}" srcOrd="0" destOrd="0" presId="urn:microsoft.com/office/officeart/2005/8/layout/vProcess5"/>
    <dgm:cxn modelId="{400A9251-3633-E94A-9B83-BA92D463FC77}" type="presOf" srcId="{531D340E-B041-4EFB-8D5F-E0149AAEBD64}" destId="{9EACFF99-58F4-E048-8C0A-FA8B1077A844}" srcOrd="1" destOrd="0" presId="urn:microsoft.com/office/officeart/2005/8/layout/vProcess5"/>
    <dgm:cxn modelId="{1A262173-07EE-2546-942E-0C9946BE4169}" type="presOf" srcId="{531D340E-B041-4EFB-8D5F-E0149AAEBD64}" destId="{43CC9081-5A89-7345-A047-885D6B39A520}" srcOrd="0" destOrd="0" presId="urn:microsoft.com/office/officeart/2005/8/layout/vProcess5"/>
    <dgm:cxn modelId="{61DADB78-ACC4-4546-ACCC-B03862DD5BD6}" type="presOf" srcId="{1B44CC6E-468F-4B82-9CC0-292E958BCFBC}" destId="{50A8B5E8-907C-F64D-9227-CFDDB40DC2FB}" srcOrd="1" destOrd="0" presId="urn:microsoft.com/office/officeart/2005/8/layout/vProcess5"/>
    <dgm:cxn modelId="{37FD6385-A495-A04E-9EA1-E83CF7167A57}" type="presOf" srcId="{69E60747-7EC7-4A7C-BED3-3191BCAD7EC3}" destId="{9FAAB65D-D0ED-924D-813A-2F61207A3163}" srcOrd="0" destOrd="0" presId="urn:microsoft.com/office/officeart/2005/8/layout/vProcess5"/>
    <dgm:cxn modelId="{B4619C8A-F7A4-3B40-84DF-6A951E0A339A}" type="presOf" srcId="{BB3583AE-CF61-4318-BF93-CD0D4AE453F5}" destId="{7CD10192-4A7B-5345-8753-40CB2EEE88A8}" srcOrd="1" destOrd="0" presId="urn:microsoft.com/office/officeart/2005/8/layout/vProcess5"/>
    <dgm:cxn modelId="{76B39793-79BD-E947-8430-D02B8201679E}" type="presOf" srcId="{885F4537-2092-4DA6-8D84-3B4A59B7B34D}" destId="{7423ADA0-6D27-D647-9670-F2B2E643809E}" srcOrd="0" destOrd="0" presId="urn:microsoft.com/office/officeart/2005/8/layout/vProcess5"/>
    <dgm:cxn modelId="{6E6971AF-8906-4B48-A576-1B6FFCC8EF65}" srcId="{885F4537-2092-4DA6-8D84-3B4A59B7B34D}" destId="{BB3583AE-CF61-4318-BF93-CD0D4AE453F5}" srcOrd="2" destOrd="0" parTransId="{36FD6987-F65C-48FC-9720-8A0A3341A20A}" sibTransId="{69E60747-7EC7-4A7C-BED3-3191BCAD7EC3}"/>
    <dgm:cxn modelId="{9649A3B0-E449-B740-8C25-F239E7F5F96A}" type="presOf" srcId="{1B44CC6E-468F-4B82-9CC0-292E958BCFBC}" destId="{631F61B2-6A57-5346-806A-A196645A4043}" srcOrd="0" destOrd="0" presId="urn:microsoft.com/office/officeart/2005/8/layout/vProcess5"/>
    <dgm:cxn modelId="{52C2D9BF-FF7D-2947-93E8-D1C04C9C287B}" type="presOf" srcId="{177DFB55-A882-4383-826B-665C88CAF8BF}" destId="{D7827BB3-3674-144F-AC5C-B07AAD55AEF0}" srcOrd="0" destOrd="0" presId="urn:microsoft.com/office/officeart/2005/8/layout/vProcess5"/>
    <dgm:cxn modelId="{BAF1C9CD-4448-B04E-B990-D3FF1B407700}" type="presOf" srcId="{61A1DC35-09D7-42E4-9FAF-44ECECA2B8E2}" destId="{8DBACF8F-D7D6-3549-95AF-53A04B94073D}" srcOrd="1" destOrd="0" presId="urn:microsoft.com/office/officeart/2005/8/layout/vProcess5"/>
    <dgm:cxn modelId="{2A4A5DCF-414D-46FC-B038-F459F2487D60}" srcId="{885F4537-2092-4DA6-8D84-3B4A59B7B34D}" destId="{61A1DC35-09D7-42E4-9FAF-44ECECA2B8E2}" srcOrd="1" destOrd="0" parTransId="{218BF29F-EF29-4582-9F16-0B92CDF88106}" sibTransId="{177DFB55-A882-4383-826B-665C88CAF8BF}"/>
    <dgm:cxn modelId="{79C122EB-3A79-AA47-A252-EBD255684096}" type="presOf" srcId="{D388AB62-C5FF-4F27-97DB-968883514748}" destId="{C7E83BD1-95CD-2544-81DE-135BE4D6DA59}" srcOrd="0" destOrd="0" presId="urn:microsoft.com/office/officeart/2005/8/layout/vProcess5"/>
    <dgm:cxn modelId="{F0B014F6-58CF-44BC-90C6-CAC21A82B87D}" srcId="{885F4537-2092-4DA6-8D84-3B4A59B7B34D}" destId="{531D340E-B041-4EFB-8D5F-E0149AAEBD64}" srcOrd="0" destOrd="0" parTransId="{E7DED3F0-16F1-4658-8113-3562B6DDA4B9}" sibTransId="{D388AB62-C5FF-4F27-97DB-968883514748}"/>
    <dgm:cxn modelId="{649723CB-3F39-4E4E-AE91-B6D2FF617A78}" type="presParOf" srcId="{7423ADA0-6D27-D647-9670-F2B2E643809E}" destId="{8C33F90D-AAD4-1146-9F6A-FF7B696B9FCC}" srcOrd="0" destOrd="0" presId="urn:microsoft.com/office/officeart/2005/8/layout/vProcess5"/>
    <dgm:cxn modelId="{7AD73C38-B622-1C46-A97A-C3EA670008C2}" type="presParOf" srcId="{7423ADA0-6D27-D647-9670-F2B2E643809E}" destId="{43CC9081-5A89-7345-A047-885D6B39A520}" srcOrd="1" destOrd="0" presId="urn:microsoft.com/office/officeart/2005/8/layout/vProcess5"/>
    <dgm:cxn modelId="{C22E14BA-330E-8F47-B49B-CFE9059D89E8}" type="presParOf" srcId="{7423ADA0-6D27-D647-9670-F2B2E643809E}" destId="{12E12215-48FD-0A4B-97AD-AEBEFC19CF96}" srcOrd="2" destOrd="0" presId="urn:microsoft.com/office/officeart/2005/8/layout/vProcess5"/>
    <dgm:cxn modelId="{3FC92107-B2C7-884F-84F4-6A8FC6F65C40}" type="presParOf" srcId="{7423ADA0-6D27-D647-9670-F2B2E643809E}" destId="{1F8A5FDB-12A4-524D-843B-2DF3E14DBE29}" srcOrd="3" destOrd="0" presId="urn:microsoft.com/office/officeart/2005/8/layout/vProcess5"/>
    <dgm:cxn modelId="{DF331754-56F6-E54B-A0A1-9DF90A993D14}" type="presParOf" srcId="{7423ADA0-6D27-D647-9670-F2B2E643809E}" destId="{631F61B2-6A57-5346-806A-A196645A4043}" srcOrd="4" destOrd="0" presId="urn:microsoft.com/office/officeart/2005/8/layout/vProcess5"/>
    <dgm:cxn modelId="{4B60F830-AC52-7D45-B9C8-15498F9217F0}" type="presParOf" srcId="{7423ADA0-6D27-D647-9670-F2B2E643809E}" destId="{C7E83BD1-95CD-2544-81DE-135BE4D6DA59}" srcOrd="5" destOrd="0" presId="urn:microsoft.com/office/officeart/2005/8/layout/vProcess5"/>
    <dgm:cxn modelId="{F195FA9E-9A64-9044-8157-A26827875486}" type="presParOf" srcId="{7423ADA0-6D27-D647-9670-F2B2E643809E}" destId="{D7827BB3-3674-144F-AC5C-B07AAD55AEF0}" srcOrd="6" destOrd="0" presId="urn:microsoft.com/office/officeart/2005/8/layout/vProcess5"/>
    <dgm:cxn modelId="{B2FAB973-2659-FB4A-85D9-C8C97ECF1099}" type="presParOf" srcId="{7423ADA0-6D27-D647-9670-F2B2E643809E}" destId="{9FAAB65D-D0ED-924D-813A-2F61207A3163}" srcOrd="7" destOrd="0" presId="urn:microsoft.com/office/officeart/2005/8/layout/vProcess5"/>
    <dgm:cxn modelId="{0F2EF393-302B-ED43-9744-9EFE88A7ABFA}" type="presParOf" srcId="{7423ADA0-6D27-D647-9670-F2B2E643809E}" destId="{9EACFF99-58F4-E048-8C0A-FA8B1077A844}" srcOrd="8" destOrd="0" presId="urn:microsoft.com/office/officeart/2005/8/layout/vProcess5"/>
    <dgm:cxn modelId="{B6B662F6-C031-444C-8F0D-E11BF3F7394C}" type="presParOf" srcId="{7423ADA0-6D27-D647-9670-F2B2E643809E}" destId="{8DBACF8F-D7D6-3549-95AF-53A04B94073D}" srcOrd="9" destOrd="0" presId="urn:microsoft.com/office/officeart/2005/8/layout/vProcess5"/>
    <dgm:cxn modelId="{6E2D7C67-6EB7-4A40-A503-9AA75C84E33F}" type="presParOf" srcId="{7423ADA0-6D27-D647-9670-F2B2E643809E}" destId="{7CD10192-4A7B-5345-8753-40CB2EEE88A8}" srcOrd="10" destOrd="0" presId="urn:microsoft.com/office/officeart/2005/8/layout/vProcess5"/>
    <dgm:cxn modelId="{1F411DD9-F99A-0245-8B3E-6F39C2F59663}" type="presParOf" srcId="{7423ADA0-6D27-D647-9670-F2B2E643809E}" destId="{50A8B5E8-907C-F64D-9227-CFDDB40DC2FB}"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678CDF-FDE6-4487-94C5-C081CAB5E94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0E868C4-99A4-4F95-841C-4CD2784F0D97}">
      <dgm:prSet/>
      <dgm:spPr/>
      <dgm:t>
        <a:bodyPr/>
        <a:lstStyle/>
        <a:p>
          <a:pPr>
            <a:lnSpc>
              <a:spcPct val="100000"/>
            </a:lnSpc>
          </a:pPr>
          <a:r>
            <a:rPr lang="en-ZW" b="1"/>
            <a:t>LAYER 1 – ENERGY SOVEREIGNTY</a:t>
          </a:r>
          <a:endParaRPr lang="en-US"/>
        </a:p>
      </dgm:t>
    </dgm:pt>
    <dgm:pt modelId="{8C8D1AFB-255D-46D5-BFCF-FE5004918645}" type="parTrans" cxnId="{F913FAAB-2271-4C3B-A038-6531411F0CCE}">
      <dgm:prSet/>
      <dgm:spPr/>
      <dgm:t>
        <a:bodyPr/>
        <a:lstStyle/>
        <a:p>
          <a:endParaRPr lang="en-US"/>
        </a:p>
      </dgm:t>
    </dgm:pt>
    <dgm:pt modelId="{7AC091D9-9F42-4F38-BDBA-90521F1175A5}" type="sibTrans" cxnId="{F913FAAB-2271-4C3B-A038-6531411F0CCE}">
      <dgm:prSet/>
      <dgm:spPr/>
      <dgm:t>
        <a:bodyPr/>
        <a:lstStyle/>
        <a:p>
          <a:endParaRPr lang="en-US"/>
        </a:p>
      </dgm:t>
    </dgm:pt>
    <dgm:pt modelId="{E8B6F89A-4909-451F-8FFE-F48E85414A2F}">
      <dgm:prSet/>
      <dgm:spPr/>
      <dgm:t>
        <a:bodyPr/>
        <a:lstStyle/>
        <a:p>
          <a:pPr>
            <a:lnSpc>
              <a:spcPct val="100000"/>
            </a:lnSpc>
          </a:pPr>
          <a:r>
            <a:rPr lang="en-ZW" b="1"/>
            <a:t>LAYER 2 – COMPUTE SOVEREIGNTY</a:t>
          </a:r>
          <a:endParaRPr lang="en-US"/>
        </a:p>
      </dgm:t>
    </dgm:pt>
    <dgm:pt modelId="{713DFAC5-EA5C-4D86-AF45-94B6320F86BE}" type="parTrans" cxnId="{A88C6056-4743-4A18-BD5A-03AC725EDEF9}">
      <dgm:prSet/>
      <dgm:spPr/>
      <dgm:t>
        <a:bodyPr/>
        <a:lstStyle/>
        <a:p>
          <a:endParaRPr lang="en-US"/>
        </a:p>
      </dgm:t>
    </dgm:pt>
    <dgm:pt modelId="{D9F2B86C-BB0E-46EB-93D4-C02135AE198C}" type="sibTrans" cxnId="{A88C6056-4743-4A18-BD5A-03AC725EDEF9}">
      <dgm:prSet/>
      <dgm:spPr/>
      <dgm:t>
        <a:bodyPr/>
        <a:lstStyle/>
        <a:p>
          <a:endParaRPr lang="en-US"/>
        </a:p>
      </dgm:t>
    </dgm:pt>
    <dgm:pt modelId="{B487EED7-FB9D-4128-AE1E-AB903CB48141}">
      <dgm:prSet/>
      <dgm:spPr/>
      <dgm:t>
        <a:bodyPr/>
        <a:lstStyle/>
        <a:p>
          <a:pPr>
            <a:lnSpc>
              <a:spcPct val="100000"/>
            </a:lnSpc>
          </a:pPr>
          <a:r>
            <a:rPr lang="en-ZW" b="1"/>
            <a:t>LAYER 3 – DATA SOVEREIGNTY</a:t>
          </a:r>
          <a:endParaRPr lang="en-US"/>
        </a:p>
      </dgm:t>
    </dgm:pt>
    <dgm:pt modelId="{DF4D482A-AB85-4E56-B819-6A52D559F1F5}" type="parTrans" cxnId="{A8591B02-7D93-4BBA-9C60-196538768416}">
      <dgm:prSet/>
      <dgm:spPr/>
      <dgm:t>
        <a:bodyPr/>
        <a:lstStyle/>
        <a:p>
          <a:endParaRPr lang="en-US"/>
        </a:p>
      </dgm:t>
    </dgm:pt>
    <dgm:pt modelId="{67280AC3-82E4-4FF0-A70B-A814B290830C}" type="sibTrans" cxnId="{A8591B02-7D93-4BBA-9C60-196538768416}">
      <dgm:prSet/>
      <dgm:spPr/>
      <dgm:t>
        <a:bodyPr/>
        <a:lstStyle/>
        <a:p>
          <a:endParaRPr lang="en-US"/>
        </a:p>
      </dgm:t>
    </dgm:pt>
    <dgm:pt modelId="{BAA8522D-A19C-4B45-B53B-1AF7E3C4C167}">
      <dgm:prSet/>
      <dgm:spPr/>
      <dgm:t>
        <a:bodyPr/>
        <a:lstStyle/>
        <a:p>
          <a:pPr>
            <a:lnSpc>
              <a:spcPct val="100000"/>
            </a:lnSpc>
          </a:pPr>
          <a:r>
            <a:rPr lang="en-ZW" b="1"/>
            <a:t>LAYER 4 – CONNECTIVITY SOVEREIGNTY</a:t>
          </a:r>
          <a:endParaRPr lang="en-US"/>
        </a:p>
      </dgm:t>
    </dgm:pt>
    <dgm:pt modelId="{258D9F3B-C6BD-4C60-8262-4C5CE84C016A}" type="parTrans" cxnId="{9FA327B3-A214-45AA-8F2C-2DF95D551CE3}">
      <dgm:prSet/>
      <dgm:spPr/>
      <dgm:t>
        <a:bodyPr/>
        <a:lstStyle/>
        <a:p>
          <a:endParaRPr lang="en-US"/>
        </a:p>
      </dgm:t>
    </dgm:pt>
    <dgm:pt modelId="{07C1032F-4627-4037-BA7D-9655AA89F7EC}" type="sibTrans" cxnId="{9FA327B3-A214-45AA-8F2C-2DF95D551CE3}">
      <dgm:prSet/>
      <dgm:spPr/>
      <dgm:t>
        <a:bodyPr/>
        <a:lstStyle/>
        <a:p>
          <a:endParaRPr lang="en-US"/>
        </a:p>
      </dgm:t>
    </dgm:pt>
    <dgm:pt modelId="{8964B8FF-87D3-4664-A06D-58E9737EECB5}">
      <dgm:prSet/>
      <dgm:spPr/>
      <dgm:t>
        <a:bodyPr/>
        <a:lstStyle/>
        <a:p>
          <a:pPr>
            <a:lnSpc>
              <a:spcPct val="100000"/>
            </a:lnSpc>
          </a:pPr>
          <a:r>
            <a:rPr lang="en-ZW" b="1"/>
            <a:t>LAYER 5 – TALENT SOVEREIGNTY</a:t>
          </a:r>
          <a:endParaRPr lang="en-US"/>
        </a:p>
      </dgm:t>
    </dgm:pt>
    <dgm:pt modelId="{05ABFDDE-11BC-4FF3-826E-A00F7C6712DD}" type="parTrans" cxnId="{142C1B90-4B57-44D8-9C32-7FC5918C9A17}">
      <dgm:prSet/>
      <dgm:spPr/>
      <dgm:t>
        <a:bodyPr/>
        <a:lstStyle/>
        <a:p>
          <a:endParaRPr lang="en-US"/>
        </a:p>
      </dgm:t>
    </dgm:pt>
    <dgm:pt modelId="{E4438F8C-80EC-4BF1-B427-9DEC97D0AF0A}" type="sibTrans" cxnId="{142C1B90-4B57-44D8-9C32-7FC5918C9A17}">
      <dgm:prSet/>
      <dgm:spPr/>
      <dgm:t>
        <a:bodyPr/>
        <a:lstStyle/>
        <a:p>
          <a:endParaRPr lang="en-US"/>
        </a:p>
      </dgm:t>
    </dgm:pt>
    <dgm:pt modelId="{9EB18B85-73C0-4DD6-B62F-888C31C07B59}">
      <dgm:prSet/>
      <dgm:spPr/>
      <dgm:t>
        <a:bodyPr/>
        <a:lstStyle/>
        <a:p>
          <a:pPr>
            <a:lnSpc>
              <a:spcPct val="100000"/>
            </a:lnSpc>
          </a:pPr>
          <a:r>
            <a:rPr lang="en-ZW" b="1"/>
            <a:t>LAYER 6 – GOVERNANCE SOVEREIGNTY</a:t>
          </a:r>
          <a:endParaRPr lang="en-US"/>
        </a:p>
      </dgm:t>
    </dgm:pt>
    <dgm:pt modelId="{B4A8CA46-98F7-4EB7-A52A-A2BB2F21E215}" type="parTrans" cxnId="{FFBE2F86-D694-4603-93E3-5C36F48882FD}">
      <dgm:prSet/>
      <dgm:spPr/>
      <dgm:t>
        <a:bodyPr/>
        <a:lstStyle/>
        <a:p>
          <a:endParaRPr lang="en-US"/>
        </a:p>
      </dgm:t>
    </dgm:pt>
    <dgm:pt modelId="{D261E6C6-061C-4D53-AA2E-AAA01E2A4E00}" type="sibTrans" cxnId="{FFBE2F86-D694-4603-93E3-5C36F48882FD}">
      <dgm:prSet/>
      <dgm:spPr/>
      <dgm:t>
        <a:bodyPr/>
        <a:lstStyle/>
        <a:p>
          <a:endParaRPr lang="en-US"/>
        </a:p>
      </dgm:t>
    </dgm:pt>
    <dgm:pt modelId="{CA117D3A-709E-43CA-B9A4-66E95BE8EE90}">
      <dgm:prSet/>
      <dgm:spPr/>
      <dgm:t>
        <a:bodyPr/>
        <a:lstStyle/>
        <a:p>
          <a:pPr>
            <a:lnSpc>
              <a:spcPct val="100000"/>
            </a:lnSpc>
          </a:pPr>
          <a:r>
            <a:rPr lang="en-ZW" b="1"/>
            <a:t>LAYER 7 – STRATEGIC SOVEREIGNTY</a:t>
          </a:r>
          <a:endParaRPr lang="en-US"/>
        </a:p>
      </dgm:t>
    </dgm:pt>
    <dgm:pt modelId="{052BBD7F-FCB7-487C-8617-00952468E4D1}" type="parTrans" cxnId="{48EE82DD-FE3A-450D-A4BA-8A61E405BC01}">
      <dgm:prSet/>
      <dgm:spPr/>
      <dgm:t>
        <a:bodyPr/>
        <a:lstStyle/>
        <a:p>
          <a:endParaRPr lang="en-US"/>
        </a:p>
      </dgm:t>
    </dgm:pt>
    <dgm:pt modelId="{809AF80F-AB91-4740-9F93-F03E745ECC63}" type="sibTrans" cxnId="{48EE82DD-FE3A-450D-A4BA-8A61E405BC01}">
      <dgm:prSet/>
      <dgm:spPr/>
      <dgm:t>
        <a:bodyPr/>
        <a:lstStyle/>
        <a:p>
          <a:endParaRPr lang="en-US"/>
        </a:p>
      </dgm:t>
    </dgm:pt>
    <dgm:pt modelId="{476573A9-7151-4D84-9FF3-F28D1FFCB31E}" type="pres">
      <dgm:prSet presAssocID="{CB678CDF-FDE6-4487-94C5-C081CAB5E94F}" presName="root" presStyleCnt="0">
        <dgm:presLayoutVars>
          <dgm:dir/>
          <dgm:resizeHandles val="exact"/>
        </dgm:presLayoutVars>
      </dgm:prSet>
      <dgm:spPr/>
    </dgm:pt>
    <dgm:pt modelId="{DE4F472A-D2C5-4F38-8ABA-4EDCBB99ADFE}" type="pres">
      <dgm:prSet presAssocID="{00E868C4-99A4-4F95-841C-4CD2784F0D97}" presName="compNode" presStyleCnt="0"/>
      <dgm:spPr/>
    </dgm:pt>
    <dgm:pt modelId="{1A43D66A-7C3A-4F04-B031-7DB8EEED5E38}" type="pres">
      <dgm:prSet presAssocID="{00E868C4-99A4-4F95-841C-4CD2784F0D97}" presName="bgRect" presStyleLbl="bgShp" presStyleIdx="0" presStyleCnt="7"/>
      <dgm:spPr/>
    </dgm:pt>
    <dgm:pt modelId="{68309E8C-9BF4-4E2F-AD87-711ECE2006C3}" type="pres">
      <dgm:prSet presAssocID="{00E868C4-99A4-4F95-841C-4CD2784F0D97}"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Atom"/>
        </a:ext>
      </dgm:extLst>
    </dgm:pt>
    <dgm:pt modelId="{1F9C7B6B-642A-4F2C-9366-BE3D45A8E678}" type="pres">
      <dgm:prSet presAssocID="{00E868C4-99A4-4F95-841C-4CD2784F0D97}" presName="spaceRect" presStyleCnt="0"/>
      <dgm:spPr/>
    </dgm:pt>
    <dgm:pt modelId="{94AC6126-0E14-4E01-A7FD-07E90A7E54DD}" type="pres">
      <dgm:prSet presAssocID="{00E868C4-99A4-4F95-841C-4CD2784F0D97}" presName="parTx" presStyleLbl="revTx" presStyleIdx="0" presStyleCnt="7">
        <dgm:presLayoutVars>
          <dgm:chMax val="0"/>
          <dgm:chPref val="0"/>
        </dgm:presLayoutVars>
      </dgm:prSet>
      <dgm:spPr/>
    </dgm:pt>
    <dgm:pt modelId="{4EEA9590-D16A-48F0-BBD9-BE700E108EC7}" type="pres">
      <dgm:prSet presAssocID="{7AC091D9-9F42-4F38-BDBA-90521F1175A5}" presName="sibTrans" presStyleCnt="0"/>
      <dgm:spPr/>
    </dgm:pt>
    <dgm:pt modelId="{600F86AF-0BFC-4CAB-9850-71B979394EE8}" type="pres">
      <dgm:prSet presAssocID="{E8B6F89A-4909-451F-8FFE-F48E85414A2F}" presName="compNode" presStyleCnt="0"/>
      <dgm:spPr/>
    </dgm:pt>
    <dgm:pt modelId="{629E01AC-A8A5-4A3F-9308-F368DAE6D3E9}" type="pres">
      <dgm:prSet presAssocID="{E8B6F89A-4909-451F-8FFE-F48E85414A2F}" presName="bgRect" presStyleLbl="bgShp" presStyleIdx="1" presStyleCnt="7"/>
      <dgm:spPr/>
    </dgm:pt>
    <dgm:pt modelId="{E5522696-3452-4CE6-8736-A8E8BD661780}" type="pres">
      <dgm:prSet presAssocID="{E8B6F89A-4909-451F-8FFE-F48E85414A2F}"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uter"/>
        </a:ext>
      </dgm:extLst>
    </dgm:pt>
    <dgm:pt modelId="{EEB72D0F-0C0B-4035-8767-54BB2819ADBA}" type="pres">
      <dgm:prSet presAssocID="{E8B6F89A-4909-451F-8FFE-F48E85414A2F}" presName="spaceRect" presStyleCnt="0"/>
      <dgm:spPr/>
    </dgm:pt>
    <dgm:pt modelId="{47D32886-54D8-40F2-A155-F1640565B441}" type="pres">
      <dgm:prSet presAssocID="{E8B6F89A-4909-451F-8FFE-F48E85414A2F}" presName="parTx" presStyleLbl="revTx" presStyleIdx="1" presStyleCnt="7">
        <dgm:presLayoutVars>
          <dgm:chMax val="0"/>
          <dgm:chPref val="0"/>
        </dgm:presLayoutVars>
      </dgm:prSet>
      <dgm:spPr/>
    </dgm:pt>
    <dgm:pt modelId="{9EE41CFF-06ED-4014-A6CA-4009AC62C1CB}" type="pres">
      <dgm:prSet presAssocID="{D9F2B86C-BB0E-46EB-93D4-C02135AE198C}" presName="sibTrans" presStyleCnt="0"/>
      <dgm:spPr/>
    </dgm:pt>
    <dgm:pt modelId="{8C0B3D2B-C2CC-4B13-8E9B-1C967D295B6A}" type="pres">
      <dgm:prSet presAssocID="{B487EED7-FB9D-4128-AE1E-AB903CB48141}" presName="compNode" presStyleCnt="0"/>
      <dgm:spPr/>
    </dgm:pt>
    <dgm:pt modelId="{C118E42E-F43E-40F0-8512-08E30DFCC6FD}" type="pres">
      <dgm:prSet presAssocID="{B487EED7-FB9D-4128-AE1E-AB903CB48141}" presName="bgRect" presStyleLbl="bgShp" presStyleIdx="2" presStyleCnt="7"/>
      <dgm:spPr/>
    </dgm:pt>
    <dgm:pt modelId="{1C755663-11C8-4FF8-8A79-BA828D4A2ADE}" type="pres">
      <dgm:prSet presAssocID="{B487EED7-FB9D-4128-AE1E-AB903CB48141}"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Lock"/>
        </a:ext>
      </dgm:extLst>
    </dgm:pt>
    <dgm:pt modelId="{6AF575B7-02E1-43C3-9555-AE13C7167433}" type="pres">
      <dgm:prSet presAssocID="{B487EED7-FB9D-4128-AE1E-AB903CB48141}" presName="spaceRect" presStyleCnt="0"/>
      <dgm:spPr/>
    </dgm:pt>
    <dgm:pt modelId="{AA61D117-651F-4B0A-9CA3-1948563227D9}" type="pres">
      <dgm:prSet presAssocID="{B487EED7-FB9D-4128-AE1E-AB903CB48141}" presName="parTx" presStyleLbl="revTx" presStyleIdx="2" presStyleCnt="7">
        <dgm:presLayoutVars>
          <dgm:chMax val="0"/>
          <dgm:chPref val="0"/>
        </dgm:presLayoutVars>
      </dgm:prSet>
      <dgm:spPr/>
    </dgm:pt>
    <dgm:pt modelId="{D6999F5C-B04E-47DA-B7D7-3D7E02073F94}" type="pres">
      <dgm:prSet presAssocID="{67280AC3-82E4-4FF0-A70B-A814B290830C}" presName="sibTrans" presStyleCnt="0"/>
      <dgm:spPr/>
    </dgm:pt>
    <dgm:pt modelId="{3DAA0C03-741B-40A4-9061-FA6F153C80EE}" type="pres">
      <dgm:prSet presAssocID="{BAA8522D-A19C-4B45-B53B-1AF7E3C4C167}" presName="compNode" presStyleCnt="0"/>
      <dgm:spPr/>
    </dgm:pt>
    <dgm:pt modelId="{EDEFA9AE-124C-4DC9-B63A-F46BC929D91E}" type="pres">
      <dgm:prSet presAssocID="{BAA8522D-A19C-4B45-B53B-1AF7E3C4C167}" presName="bgRect" presStyleLbl="bgShp" presStyleIdx="3" presStyleCnt="7"/>
      <dgm:spPr/>
    </dgm:pt>
    <dgm:pt modelId="{7BA2FDF5-8CB1-4880-B887-CB4A3453715C}" type="pres">
      <dgm:prSet presAssocID="{BAA8522D-A19C-4B45-B53B-1AF7E3C4C167}"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ireless router"/>
        </a:ext>
      </dgm:extLst>
    </dgm:pt>
    <dgm:pt modelId="{7A5B767F-0324-4C83-960D-A725A401764A}" type="pres">
      <dgm:prSet presAssocID="{BAA8522D-A19C-4B45-B53B-1AF7E3C4C167}" presName="spaceRect" presStyleCnt="0"/>
      <dgm:spPr/>
    </dgm:pt>
    <dgm:pt modelId="{AD9B9EC6-956E-4469-8D74-0DD4EE04FC61}" type="pres">
      <dgm:prSet presAssocID="{BAA8522D-A19C-4B45-B53B-1AF7E3C4C167}" presName="parTx" presStyleLbl="revTx" presStyleIdx="3" presStyleCnt="7">
        <dgm:presLayoutVars>
          <dgm:chMax val="0"/>
          <dgm:chPref val="0"/>
        </dgm:presLayoutVars>
      </dgm:prSet>
      <dgm:spPr/>
    </dgm:pt>
    <dgm:pt modelId="{2734D038-E639-4406-87FD-A07481DEF755}" type="pres">
      <dgm:prSet presAssocID="{07C1032F-4627-4037-BA7D-9655AA89F7EC}" presName="sibTrans" presStyleCnt="0"/>
      <dgm:spPr/>
    </dgm:pt>
    <dgm:pt modelId="{12B2DF60-3401-4BFC-92FC-A0BB9852E5E2}" type="pres">
      <dgm:prSet presAssocID="{8964B8FF-87D3-4664-A06D-58E9737EECB5}" presName="compNode" presStyleCnt="0"/>
      <dgm:spPr/>
    </dgm:pt>
    <dgm:pt modelId="{3E3115D5-216F-4792-A202-B06790288334}" type="pres">
      <dgm:prSet presAssocID="{8964B8FF-87D3-4664-A06D-58E9737EECB5}" presName="bgRect" presStyleLbl="bgShp" presStyleIdx="4" presStyleCnt="7"/>
      <dgm:spPr/>
    </dgm:pt>
    <dgm:pt modelId="{7D880843-82B7-42A6-9A93-515663142CAE}" type="pres">
      <dgm:prSet presAssocID="{8964B8FF-87D3-4664-A06D-58E9737EECB5}"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Users"/>
        </a:ext>
      </dgm:extLst>
    </dgm:pt>
    <dgm:pt modelId="{91EBF5D1-B197-44A2-8471-D525B4E4E793}" type="pres">
      <dgm:prSet presAssocID="{8964B8FF-87D3-4664-A06D-58E9737EECB5}" presName="spaceRect" presStyleCnt="0"/>
      <dgm:spPr/>
    </dgm:pt>
    <dgm:pt modelId="{3220609B-9BA2-4B92-BAB3-23B989762A14}" type="pres">
      <dgm:prSet presAssocID="{8964B8FF-87D3-4664-A06D-58E9737EECB5}" presName="parTx" presStyleLbl="revTx" presStyleIdx="4" presStyleCnt="7">
        <dgm:presLayoutVars>
          <dgm:chMax val="0"/>
          <dgm:chPref val="0"/>
        </dgm:presLayoutVars>
      </dgm:prSet>
      <dgm:spPr/>
    </dgm:pt>
    <dgm:pt modelId="{1B29E860-81A3-42ED-9528-DDF926462247}" type="pres">
      <dgm:prSet presAssocID="{E4438F8C-80EC-4BF1-B427-9DEC97D0AF0A}" presName="sibTrans" presStyleCnt="0"/>
      <dgm:spPr/>
    </dgm:pt>
    <dgm:pt modelId="{BE397BC5-D8FA-47FB-8FB8-75FB0549405F}" type="pres">
      <dgm:prSet presAssocID="{9EB18B85-73C0-4DD6-B62F-888C31C07B59}" presName="compNode" presStyleCnt="0"/>
      <dgm:spPr/>
    </dgm:pt>
    <dgm:pt modelId="{18206705-7E7C-41A8-ADFC-7338CC0B6C21}" type="pres">
      <dgm:prSet presAssocID="{9EB18B85-73C0-4DD6-B62F-888C31C07B59}" presName="bgRect" presStyleLbl="bgShp" presStyleIdx="5" presStyleCnt="7"/>
      <dgm:spPr/>
    </dgm:pt>
    <dgm:pt modelId="{10C4A4BE-67F2-4111-A4DD-93FB9E77CFCF}" type="pres">
      <dgm:prSet presAssocID="{9EB18B85-73C0-4DD6-B62F-888C31C07B59}"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nk"/>
        </a:ext>
      </dgm:extLst>
    </dgm:pt>
    <dgm:pt modelId="{0C74BE7E-E5D0-44BD-9D89-F892866D6BAF}" type="pres">
      <dgm:prSet presAssocID="{9EB18B85-73C0-4DD6-B62F-888C31C07B59}" presName="spaceRect" presStyleCnt="0"/>
      <dgm:spPr/>
    </dgm:pt>
    <dgm:pt modelId="{2CAE9211-30DF-453E-AA19-638A589B6724}" type="pres">
      <dgm:prSet presAssocID="{9EB18B85-73C0-4DD6-B62F-888C31C07B59}" presName="parTx" presStyleLbl="revTx" presStyleIdx="5" presStyleCnt="7">
        <dgm:presLayoutVars>
          <dgm:chMax val="0"/>
          <dgm:chPref val="0"/>
        </dgm:presLayoutVars>
      </dgm:prSet>
      <dgm:spPr/>
    </dgm:pt>
    <dgm:pt modelId="{FD8BE46D-EC4A-44A9-A3C1-82EA710B4771}" type="pres">
      <dgm:prSet presAssocID="{D261E6C6-061C-4D53-AA2E-AAA01E2A4E00}" presName="sibTrans" presStyleCnt="0"/>
      <dgm:spPr/>
    </dgm:pt>
    <dgm:pt modelId="{4D1BB611-5AF9-42B0-874B-09FBF83258BE}" type="pres">
      <dgm:prSet presAssocID="{CA117D3A-709E-43CA-B9A4-66E95BE8EE90}" presName="compNode" presStyleCnt="0"/>
      <dgm:spPr/>
    </dgm:pt>
    <dgm:pt modelId="{265F34AF-27AD-4973-A433-3D03CD011B87}" type="pres">
      <dgm:prSet presAssocID="{CA117D3A-709E-43CA-B9A4-66E95BE8EE90}" presName="bgRect" presStyleLbl="bgShp" presStyleIdx="6" presStyleCnt="7"/>
      <dgm:spPr/>
    </dgm:pt>
    <dgm:pt modelId="{7D0F5BCD-A8D4-441D-BF79-44D88B69D20B}" type="pres">
      <dgm:prSet presAssocID="{CA117D3A-709E-43CA-B9A4-66E95BE8EE90}"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Network"/>
        </a:ext>
      </dgm:extLst>
    </dgm:pt>
    <dgm:pt modelId="{B08DD852-01A1-42FF-9658-A64956210C64}" type="pres">
      <dgm:prSet presAssocID="{CA117D3A-709E-43CA-B9A4-66E95BE8EE90}" presName="spaceRect" presStyleCnt="0"/>
      <dgm:spPr/>
    </dgm:pt>
    <dgm:pt modelId="{DA4AA9D1-CFCA-4220-95CF-F7D0C2C25BD5}" type="pres">
      <dgm:prSet presAssocID="{CA117D3A-709E-43CA-B9A4-66E95BE8EE90}" presName="parTx" presStyleLbl="revTx" presStyleIdx="6" presStyleCnt="7">
        <dgm:presLayoutVars>
          <dgm:chMax val="0"/>
          <dgm:chPref val="0"/>
        </dgm:presLayoutVars>
      </dgm:prSet>
      <dgm:spPr/>
    </dgm:pt>
  </dgm:ptLst>
  <dgm:cxnLst>
    <dgm:cxn modelId="{A8591B02-7D93-4BBA-9C60-196538768416}" srcId="{CB678CDF-FDE6-4487-94C5-C081CAB5E94F}" destId="{B487EED7-FB9D-4128-AE1E-AB903CB48141}" srcOrd="2" destOrd="0" parTransId="{DF4D482A-AB85-4E56-B819-6A52D559F1F5}" sibTransId="{67280AC3-82E4-4FF0-A70B-A814B290830C}"/>
    <dgm:cxn modelId="{53CC4D09-A295-2944-B952-951C60C6CC41}" type="presOf" srcId="{8964B8FF-87D3-4664-A06D-58E9737EECB5}" destId="{3220609B-9BA2-4B92-BAB3-23B989762A14}" srcOrd="0" destOrd="0" presId="urn:microsoft.com/office/officeart/2018/2/layout/IconVerticalSolidList"/>
    <dgm:cxn modelId="{E648210F-062A-2945-91EE-4DDEB942FBE7}" type="presOf" srcId="{00E868C4-99A4-4F95-841C-4CD2784F0D97}" destId="{94AC6126-0E14-4E01-A7FD-07E90A7E54DD}" srcOrd="0" destOrd="0" presId="urn:microsoft.com/office/officeart/2018/2/layout/IconVerticalSolidList"/>
    <dgm:cxn modelId="{179BA018-15A3-1F43-8A62-FC86133E44FA}" type="presOf" srcId="{B487EED7-FB9D-4128-AE1E-AB903CB48141}" destId="{AA61D117-651F-4B0A-9CA3-1948563227D9}" srcOrd="0" destOrd="0" presId="urn:microsoft.com/office/officeart/2018/2/layout/IconVerticalSolidList"/>
    <dgm:cxn modelId="{57AA881C-E916-E84D-B232-C25A6FAC6F2A}" type="presOf" srcId="{9EB18B85-73C0-4DD6-B62F-888C31C07B59}" destId="{2CAE9211-30DF-453E-AA19-638A589B6724}" srcOrd="0" destOrd="0" presId="urn:microsoft.com/office/officeart/2018/2/layout/IconVerticalSolidList"/>
    <dgm:cxn modelId="{32D21632-EE61-D44F-AD08-616774521076}" type="presOf" srcId="{BAA8522D-A19C-4B45-B53B-1AF7E3C4C167}" destId="{AD9B9EC6-956E-4469-8D74-0DD4EE04FC61}" srcOrd="0" destOrd="0" presId="urn:microsoft.com/office/officeart/2018/2/layout/IconVerticalSolidList"/>
    <dgm:cxn modelId="{26811933-0205-644E-9B17-564533420E41}" type="presOf" srcId="{CA117D3A-709E-43CA-B9A4-66E95BE8EE90}" destId="{DA4AA9D1-CFCA-4220-95CF-F7D0C2C25BD5}" srcOrd="0" destOrd="0" presId="urn:microsoft.com/office/officeart/2018/2/layout/IconVerticalSolidList"/>
    <dgm:cxn modelId="{5E9E1839-506A-164E-8ED6-841FAF74F8FD}" type="presOf" srcId="{CB678CDF-FDE6-4487-94C5-C081CAB5E94F}" destId="{476573A9-7151-4D84-9FF3-F28D1FFCB31E}" srcOrd="0" destOrd="0" presId="urn:microsoft.com/office/officeart/2018/2/layout/IconVerticalSolidList"/>
    <dgm:cxn modelId="{4C92DA48-49E6-DF41-8F2A-7B9E567F584D}" type="presOf" srcId="{E8B6F89A-4909-451F-8FFE-F48E85414A2F}" destId="{47D32886-54D8-40F2-A155-F1640565B441}" srcOrd="0" destOrd="0" presId="urn:microsoft.com/office/officeart/2018/2/layout/IconVerticalSolidList"/>
    <dgm:cxn modelId="{A88C6056-4743-4A18-BD5A-03AC725EDEF9}" srcId="{CB678CDF-FDE6-4487-94C5-C081CAB5E94F}" destId="{E8B6F89A-4909-451F-8FFE-F48E85414A2F}" srcOrd="1" destOrd="0" parTransId="{713DFAC5-EA5C-4D86-AF45-94B6320F86BE}" sibTransId="{D9F2B86C-BB0E-46EB-93D4-C02135AE198C}"/>
    <dgm:cxn modelId="{FFBE2F86-D694-4603-93E3-5C36F48882FD}" srcId="{CB678CDF-FDE6-4487-94C5-C081CAB5E94F}" destId="{9EB18B85-73C0-4DD6-B62F-888C31C07B59}" srcOrd="5" destOrd="0" parTransId="{B4A8CA46-98F7-4EB7-A52A-A2BB2F21E215}" sibTransId="{D261E6C6-061C-4D53-AA2E-AAA01E2A4E00}"/>
    <dgm:cxn modelId="{142C1B90-4B57-44D8-9C32-7FC5918C9A17}" srcId="{CB678CDF-FDE6-4487-94C5-C081CAB5E94F}" destId="{8964B8FF-87D3-4664-A06D-58E9737EECB5}" srcOrd="4" destOrd="0" parTransId="{05ABFDDE-11BC-4FF3-826E-A00F7C6712DD}" sibTransId="{E4438F8C-80EC-4BF1-B427-9DEC97D0AF0A}"/>
    <dgm:cxn modelId="{F913FAAB-2271-4C3B-A038-6531411F0CCE}" srcId="{CB678CDF-FDE6-4487-94C5-C081CAB5E94F}" destId="{00E868C4-99A4-4F95-841C-4CD2784F0D97}" srcOrd="0" destOrd="0" parTransId="{8C8D1AFB-255D-46D5-BFCF-FE5004918645}" sibTransId="{7AC091D9-9F42-4F38-BDBA-90521F1175A5}"/>
    <dgm:cxn modelId="{9FA327B3-A214-45AA-8F2C-2DF95D551CE3}" srcId="{CB678CDF-FDE6-4487-94C5-C081CAB5E94F}" destId="{BAA8522D-A19C-4B45-B53B-1AF7E3C4C167}" srcOrd="3" destOrd="0" parTransId="{258D9F3B-C6BD-4C60-8262-4C5CE84C016A}" sibTransId="{07C1032F-4627-4037-BA7D-9655AA89F7EC}"/>
    <dgm:cxn modelId="{48EE82DD-FE3A-450D-A4BA-8A61E405BC01}" srcId="{CB678CDF-FDE6-4487-94C5-C081CAB5E94F}" destId="{CA117D3A-709E-43CA-B9A4-66E95BE8EE90}" srcOrd="6" destOrd="0" parTransId="{052BBD7F-FCB7-487C-8617-00952468E4D1}" sibTransId="{809AF80F-AB91-4740-9F93-F03E745ECC63}"/>
    <dgm:cxn modelId="{C4AA4694-83D7-0D4B-8965-69AFA0D31241}" type="presParOf" srcId="{476573A9-7151-4D84-9FF3-F28D1FFCB31E}" destId="{DE4F472A-D2C5-4F38-8ABA-4EDCBB99ADFE}" srcOrd="0" destOrd="0" presId="urn:microsoft.com/office/officeart/2018/2/layout/IconVerticalSolidList"/>
    <dgm:cxn modelId="{F76007FF-2BD1-3045-AF98-DCC44DDDBEA5}" type="presParOf" srcId="{DE4F472A-D2C5-4F38-8ABA-4EDCBB99ADFE}" destId="{1A43D66A-7C3A-4F04-B031-7DB8EEED5E38}" srcOrd="0" destOrd="0" presId="urn:microsoft.com/office/officeart/2018/2/layout/IconVerticalSolidList"/>
    <dgm:cxn modelId="{29FA616C-FC48-A04D-987D-5F4944E721A7}" type="presParOf" srcId="{DE4F472A-D2C5-4F38-8ABA-4EDCBB99ADFE}" destId="{68309E8C-9BF4-4E2F-AD87-711ECE2006C3}" srcOrd="1" destOrd="0" presId="urn:microsoft.com/office/officeart/2018/2/layout/IconVerticalSolidList"/>
    <dgm:cxn modelId="{A9FF4C7B-D2D8-AF48-9C5A-DC4623480C6A}" type="presParOf" srcId="{DE4F472A-D2C5-4F38-8ABA-4EDCBB99ADFE}" destId="{1F9C7B6B-642A-4F2C-9366-BE3D45A8E678}" srcOrd="2" destOrd="0" presId="urn:microsoft.com/office/officeart/2018/2/layout/IconVerticalSolidList"/>
    <dgm:cxn modelId="{14022E40-1153-5248-AB1E-C2C69EDECBCF}" type="presParOf" srcId="{DE4F472A-D2C5-4F38-8ABA-4EDCBB99ADFE}" destId="{94AC6126-0E14-4E01-A7FD-07E90A7E54DD}" srcOrd="3" destOrd="0" presId="urn:microsoft.com/office/officeart/2018/2/layout/IconVerticalSolidList"/>
    <dgm:cxn modelId="{FD9A8EE2-59B1-F749-8ACA-3B4219A09977}" type="presParOf" srcId="{476573A9-7151-4D84-9FF3-F28D1FFCB31E}" destId="{4EEA9590-D16A-48F0-BBD9-BE700E108EC7}" srcOrd="1" destOrd="0" presId="urn:microsoft.com/office/officeart/2018/2/layout/IconVerticalSolidList"/>
    <dgm:cxn modelId="{056EEEC5-FC44-2940-A768-56D38E96B701}" type="presParOf" srcId="{476573A9-7151-4D84-9FF3-F28D1FFCB31E}" destId="{600F86AF-0BFC-4CAB-9850-71B979394EE8}" srcOrd="2" destOrd="0" presId="urn:microsoft.com/office/officeart/2018/2/layout/IconVerticalSolidList"/>
    <dgm:cxn modelId="{A5B8FBEE-12B8-4D48-BE83-20A7DA1A9B01}" type="presParOf" srcId="{600F86AF-0BFC-4CAB-9850-71B979394EE8}" destId="{629E01AC-A8A5-4A3F-9308-F368DAE6D3E9}" srcOrd="0" destOrd="0" presId="urn:microsoft.com/office/officeart/2018/2/layout/IconVerticalSolidList"/>
    <dgm:cxn modelId="{69C982E6-0EDD-2A44-B0E3-CE0341F28922}" type="presParOf" srcId="{600F86AF-0BFC-4CAB-9850-71B979394EE8}" destId="{E5522696-3452-4CE6-8736-A8E8BD661780}" srcOrd="1" destOrd="0" presId="urn:microsoft.com/office/officeart/2018/2/layout/IconVerticalSolidList"/>
    <dgm:cxn modelId="{B1FD9315-27E6-A545-9C6B-124206D3DC20}" type="presParOf" srcId="{600F86AF-0BFC-4CAB-9850-71B979394EE8}" destId="{EEB72D0F-0C0B-4035-8767-54BB2819ADBA}" srcOrd="2" destOrd="0" presId="urn:microsoft.com/office/officeart/2018/2/layout/IconVerticalSolidList"/>
    <dgm:cxn modelId="{16EB96BB-12A7-3B45-BF01-0FBD01D353DA}" type="presParOf" srcId="{600F86AF-0BFC-4CAB-9850-71B979394EE8}" destId="{47D32886-54D8-40F2-A155-F1640565B441}" srcOrd="3" destOrd="0" presId="urn:microsoft.com/office/officeart/2018/2/layout/IconVerticalSolidList"/>
    <dgm:cxn modelId="{62672C86-B4E1-CC4D-87AC-1A58E6CCA092}" type="presParOf" srcId="{476573A9-7151-4D84-9FF3-F28D1FFCB31E}" destId="{9EE41CFF-06ED-4014-A6CA-4009AC62C1CB}" srcOrd="3" destOrd="0" presId="urn:microsoft.com/office/officeart/2018/2/layout/IconVerticalSolidList"/>
    <dgm:cxn modelId="{8346AD0C-619B-A54E-B946-AF68A2346583}" type="presParOf" srcId="{476573A9-7151-4D84-9FF3-F28D1FFCB31E}" destId="{8C0B3D2B-C2CC-4B13-8E9B-1C967D295B6A}" srcOrd="4" destOrd="0" presId="urn:microsoft.com/office/officeart/2018/2/layout/IconVerticalSolidList"/>
    <dgm:cxn modelId="{D2898A59-49D6-5F4F-8355-84A7CCA6DE90}" type="presParOf" srcId="{8C0B3D2B-C2CC-4B13-8E9B-1C967D295B6A}" destId="{C118E42E-F43E-40F0-8512-08E30DFCC6FD}" srcOrd="0" destOrd="0" presId="urn:microsoft.com/office/officeart/2018/2/layout/IconVerticalSolidList"/>
    <dgm:cxn modelId="{1DB8DC08-8577-1048-ABCF-34431AE4FCB8}" type="presParOf" srcId="{8C0B3D2B-C2CC-4B13-8E9B-1C967D295B6A}" destId="{1C755663-11C8-4FF8-8A79-BA828D4A2ADE}" srcOrd="1" destOrd="0" presId="urn:microsoft.com/office/officeart/2018/2/layout/IconVerticalSolidList"/>
    <dgm:cxn modelId="{168D27E0-B4E6-C541-9D1F-26A7E744F96A}" type="presParOf" srcId="{8C0B3D2B-C2CC-4B13-8E9B-1C967D295B6A}" destId="{6AF575B7-02E1-43C3-9555-AE13C7167433}" srcOrd="2" destOrd="0" presId="urn:microsoft.com/office/officeart/2018/2/layout/IconVerticalSolidList"/>
    <dgm:cxn modelId="{D5A9A0F2-6732-7C4D-80A9-DC0058FB056F}" type="presParOf" srcId="{8C0B3D2B-C2CC-4B13-8E9B-1C967D295B6A}" destId="{AA61D117-651F-4B0A-9CA3-1948563227D9}" srcOrd="3" destOrd="0" presId="urn:microsoft.com/office/officeart/2018/2/layout/IconVerticalSolidList"/>
    <dgm:cxn modelId="{32D70044-F4DE-4541-8159-249ECBB444C4}" type="presParOf" srcId="{476573A9-7151-4D84-9FF3-F28D1FFCB31E}" destId="{D6999F5C-B04E-47DA-B7D7-3D7E02073F94}" srcOrd="5" destOrd="0" presId="urn:microsoft.com/office/officeart/2018/2/layout/IconVerticalSolidList"/>
    <dgm:cxn modelId="{A37BD84A-640F-344F-98A0-F67C33621B52}" type="presParOf" srcId="{476573A9-7151-4D84-9FF3-F28D1FFCB31E}" destId="{3DAA0C03-741B-40A4-9061-FA6F153C80EE}" srcOrd="6" destOrd="0" presId="urn:microsoft.com/office/officeart/2018/2/layout/IconVerticalSolidList"/>
    <dgm:cxn modelId="{11E90BF2-2180-5441-90B4-E888DB6BDEAF}" type="presParOf" srcId="{3DAA0C03-741B-40A4-9061-FA6F153C80EE}" destId="{EDEFA9AE-124C-4DC9-B63A-F46BC929D91E}" srcOrd="0" destOrd="0" presId="urn:microsoft.com/office/officeart/2018/2/layout/IconVerticalSolidList"/>
    <dgm:cxn modelId="{B7EAAC3B-BB32-5A4B-869F-9B90095F22D7}" type="presParOf" srcId="{3DAA0C03-741B-40A4-9061-FA6F153C80EE}" destId="{7BA2FDF5-8CB1-4880-B887-CB4A3453715C}" srcOrd="1" destOrd="0" presId="urn:microsoft.com/office/officeart/2018/2/layout/IconVerticalSolidList"/>
    <dgm:cxn modelId="{15D735F0-D88B-E844-9149-ECA4DDB93C2E}" type="presParOf" srcId="{3DAA0C03-741B-40A4-9061-FA6F153C80EE}" destId="{7A5B767F-0324-4C83-960D-A725A401764A}" srcOrd="2" destOrd="0" presId="urn:microsoft.com/office/officeart/2018/2/layout/IconVerticalSolidList"/>
    <dgm:cxn modelId="{E77D6B89-281B-AD43-AA5F-7826F304EA88}" type="presParOf" srcId="{3DAA0C03-741B-40A4-9061-FA6F153C80EE}" destId="{AD9B9EC6-956E-4469-8D74-0DD4EE04FC61}" srcOrd="3" destOrd="0" presId="urn:microsoft.com/office/officeart/2018/2/layout/IconVerticalSolidList"/>
    <dgm:cxn modelId="{9A403D82-C0B8-8A43-BCE8-8067B2B3346C}" type="presParOf" srcId="{476573A9-7151-4D84-9FF3-F28D1FFCB31E}" destId="{2734D038-E639-4406-87FD-A07481DEF755}" srcOrd="7" destOrd="0" presId="urn:microsoft.com/office/officeart/2018/2/layout/IconVerticalSolidList"/>
    <dgm:cxn modelId="{38CA1FAB-1CE2-984B-B7C2-7CBDD8D68F30}" type="presParOf" srcId="{476573A9-7151-4D84-9FF3-F28D1FFCB31E}" destId="{12B2DF60-3401-4BFC-92FC-A0BB9852E5E2}" srcOrd="8" destOrd="0" presId="urn:microsoft.com/office/officeart/2018/2/layout/IconVerticalSolidList"/>
    <dgm:cxn modelId="{2325E1B6-2E29-F448-ADF5-D3C7BB9BC59F}" type="presParOf" srcId="{12B2DF60-3401-4BFC-92FC-A0BB9852E5E2}" destId="{3E3115D5-216F-4792-A202-B06790288334}" srcOrd="0" destOrd="0" presId="urn:microsoft.com/office/officeart/2018/2/layout/IconVerticalSolidList"/>
    <dgm:cxn modelId="{C523FCDE-965C-F14E-BE5B-83940FC8ED66}" type="presParOf" srcId="{12B2DF60-3401-4BFC-92FC-A0BB9852E5E2}" destId="{7D880843-82B7-42A6-9A93-515663142CAE}" srcOrd="1" destOrd="0" presId="urn:microsoft.com/office/officeart/2018/2/layout/IconVerticalSolidList"/>
    <dgm:cxn modelId="{B5281007-1239-4F4C-9D9F-E098077C30B8}" type="presParOf" srcId="{12B2DF60-3401-4BFC-92FC-A0BB9852E5E2}" destId="{91EBF5D1-B197-44A2-8471-D525B4E4E793}" srcOrd="2" destOrd="0" presId="urn:microsoft.com/office/officeart/2018/2/layout/IconVerticalSolidList"/>
    <dgm:cxn modelId="{BBEA8DF8-5DAB-754E-AB5C-FE29DF1421BE}" type="presParOf" srcId="{12B2DF60-3401-4BFC-92FC-A0BB9852E5E2}" destId="{3220609B-9BA2-4B92-BAB3-23B989762A14}" srcOrd="3" destOrd="0" presId="urn:microsoft.com/office/officeart/2018/2/layout/IconVerticalSolidList"/>
    <dgm:cxn modelId="{CD0F6EBC-1669-7141-A8C0-8FF0851925BC}" type="presParOf" srcId="{476573A9-7151-4D84-9FF3-F28D1FFCB31E}" destId="{1B29E860-81A3-42ED-9528-DDF926462247}" srcOrd="9" destOrd="0" presId="urn:microsoft.com/office/officeart/2018/2/layout/IconVerticalSolidList"/>
    <dgm:cxn modelId="{F59A98B6-240F-8148-AA61-7B12605A55B1}" type="presParOf" srcId="{476573A9-7151-4D84-9FF3-F28D1FFCB31E}" destId="{BE397BC5-D8FA-47FB-8FB8-75FB0549405F}" srcOrd="10" destOrd="0" presId="urn:microsoft.com/office/officeart/2018/2/layout/IconVerticalSolidList"/>
    <dgm:cxn modelId="{05AD8876-1C49-5149-8408-649DA730400D}" type="presParOf" srcId="{BE397BC5-D8FA-47FB-8FB8-75FB0549405F}" destId="{18206705-7E7C-41A8-ADFC-7338CC0B6C21}" srcOrd="0" destOrd="0" presId="urn:microsoft.com/office/officeart/2018/2/layout/IconVerticalSolidList"/>
    <dgm:cxn modelId="{C514DE64-5B8A-9746-8517-4AD45C3E9969}" type="presParOf" srcId="{BE397BC5-D8FA-47FB-8FB8-75FB0549405F}" destId="{10C4A4BE-67F2-4111-A4DD-93FB9E77CFCF}" srcOrd="1" destOrd="0" presId="urn:microsoft.com/office/officeart/2018/2/layout/IconVerticalSolidList"/>
    <dgm:cxn modelId="{5A7FE7C4-70E0-E44B-B243-A376E951F6E5}" type="presParOf" srcId="{BE397BC5-D8FA-47FB-8FB8-75FB0549405F}" destId="{0C74BE7E-E5D0-44BD-9D89-F892866D6BAF}" srcOrd="2" destOrd="0" presId="urn:microsoft.com/office/officeart/2018/2/layout/IconVerticalSolidList"/>
    <dgm:cxn modelId="{4D1053B6-385C-344F-8A4F-0B30EAE3C149}" type="presParOf" srcId="{BE397BC5-D8FA-47FB-8FB8-75FB0549405F}" destId="{2CAE9211-30DF-453E-AA19-638A589B6724}" srcOrd="3" destOrd="0" presId="urn:microsoft.com/office/officeart/2018/2/layout/IconVerticalSolidList"/>
    <dgm:cxn modelId="{1C628D61-A4C5-B846-921D-94937E37AE10}" type="presParOf" srcId="{476573A9-7151-4D84-9FF3-F28D1FFCB31E}" destId="{FD8BE46D-EC4A-44A9-A3C1-82EA710B4771}" srcOrd="11" destOrd="0" presId="urn:microsoft.com/office/officeart/2018/2/layout/IconVerticalSolidList"/>
    <dgm:cxn modelId="{572AEAC3-ECEE-3544-83AE-9BBA9C25CBFC}" type="presParOf" srcId="{476573A9-7151-4D84-9FF3-F28D1FFCB31E}" destId="{4D1BB611-5AF9-42B0-874B-09FBF83258BE}" srcOrd="12" destOrd="0" presId="urn:microsoft.com/office/officeart/2018/2/layout/IconVerticalSolidList"/>
    <dgm:cxn modelId="{22381225-F1BC-FE4D-88C0-1370B4D2C9BD}" type="presParOf" srcId="{4D1BB611-5AF9-42B0-874B-09FBF83258BE}" destId="{265F34AF-27AD-4973-A433-3D03CD011B87}" srcOrd="0" destOrd="0" presId="urn:microsoft.com/office/officeart/2018/2/layout/IconVerticalSolidList"/>
    <dgm:cxn modelId="{5992E427-05DD-0740-937D-9FE9556F92A0}" type="presParOf" srcId="{4D1BB611-5AF9-42B0-874B-09FBF83258BE}" destId="{7D0F5BCD-A8D4-441D-BF79-44D88B69D20B}" srcOrd="1" destOrd="0" presId="urn:microsoft.com/office/officeart/2018/2/layout/IconVerticalSolidList"/>
    <dgm:cxn modelId="{AA7ABFE1-C340-E94C-845C-4856146ACB22}" type="presParOf" srcId="{4D1BB611-5AF9-42B0-874B-09FBF83258BE}" destId="{B08DD852-01A1-42FF-9658-A64956210C64}" srcOrd="2" destOrd="0" presId="urn:microsoft.com/office/officeart/2018/2/layout/IconVerticalSolidList"/>
    <dgm:cxn modelId="{5A2B9E77-BB71-DE4E-ACB8-166E2DB9DF9B}" type="presParOf" srcId="{4D1BB611-5AF9-42B0-874B-09FBF83258BE}" destId="{DA4AA9D1-CFCA-4220-95CF-F7D0C2C25B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BFE359-14CF-472F-AB3A-367EE119E5F0}"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674B4B5-4673-447F-8AC9-7497FD8B10D8}">
      <dgm:prSet/>
      <dgm:spPr/>
      <dgm:t>
        <a:bodyPr/>
        <a:lstStyle/>
        <a:p>
          <a:r>
            <a:rPr lang="en-ZW" b="1"/>
            <a:t>“The nations that thrive in the AI era will not necessarily be those possessing the most powerful algorithms.”</a:t>
          </a:r>
          <a:endParaRPr lang="en-US"/>
        </a:p>
      </dgm:t>
    </dgm:pt>
    <dgm:pt modelId="{16DD7A84-B629-4501-A882-CA114E721841}" type="parTrans" cxnId="{5652EAB2-A833-48D3-A6D2-AD5D306E85BF}">
      <dgm:prSet/>
      <dgm:spPr/>
      <dgm:t>
        <a:bodyPr/>
        <a:lstStyle/>
        <a:p>
          <a:endParaRPr lang="en-US"/>
        </a:p>
      </dgm:t>
    </dgm:pt>
    <dgm:pt modelId="{3974C6E7-DFB6-4246-8E36-5A737442C5AD}" type="sibTrans" cxnId="{5652EAB2-A833-48D3-A6D2-AD5D306E85BF}">
      <dgm:prSet/>
      <dgm:spPr/>
      <dgm:t>
        <a:bodyPr/>
        <a:lstStyle/>
        <a:p>
          <a:endParaRPr lang="en-US"/>
        </a:p>
      </dgm:t>
    </dgm:pt>
    <dgm:pt modelId="{4583DED3-FCBE-493D-9855-36591E5146FB}">
      <dgm:prSet/>
      <dgm:spPr/>
      <dgm:t>
        <a:bodyPr/>
        <a:lstStyle/>
        <a:p>
          <a:r>
            <a:rPr lang="en-ZW" b="1"/>
            <a:t>They will be those possessing the strongest institutions, the most trusted governance systems, the most resilient infrastructure, and the wisdom to ensure that artificial intelligence remains subordinate to human values.”</a:t>
          </a:r>
          <a:endParaRPr lang="en-US"/>
        </a:p>
      </dgm:t>
    </dgm:pt>
    <dgm:pt modelId="{DAF847F3-CD86-4F4B-9A5E-27C764C4D3A5}" type="parTrans" cxnId="{512E94FE-B9E4-457B-8033-6B6A4EDFCF90}">
      <dgm:prSet/>
      <dgm:spPr/>
      <dgm:t>
        <a:bodyPr/>
        <a:lstStyle/>
        <a:p>
          <a:endParaRPr lang="en-US"/>
        </a:p>
      </dgm:t>
    </dgm:pt>
    <dgm:pt modelId="{15F9BFD0-BDB2-4434-8960-832BACB11382}" type="sibTrans" cxnId="{512E94FE-B9E4-457B-8033-6B6A4EDFCF90}">
      <dgm:prSet/>
      <dgm:spPr/>
      <dgm:t>
        <a:bodyPr/>
        <a:lstStyle/>
        <a:p>
          <a:endParaRPr lang="en-US"/>
        </a:p>
      </dgm:t>
    </dgm:pt>
    <dgm:pt modelId="{7993BEA3-8A6D-9D4D-A273-6274BFBB89B5}" type="pres">
      <dgm:prSet presAssocID="{51BFE359-14CF-472F-AB3A-367EE119E5F0}" presName="hierChild1" presStyleCnt="0">
        <dgm:presLayoutVars>
          <dgm:chPref val="1"/>
          <dgm:dir/>
          <dgm:animOne val="branch"/>
          <dgm:animLvl val="lvl"/>
          <dgm:resizeHandles/>
        </dgm:presLayoutVars>
      </dgm:prSet>
      <dgm:spPr/>
    </dgm:pt>
    <dgm:pt modelId="{A58A4B23-0488-144F-9019-023409361F17}" type="pres">
      <dgm:prSet presAssocID="{0674B4B5-4673-447F-8AC9-7497FD8B10D8}" presName="hierRoot1" presStyleCnt="0"/>
      <dgm:spPr/>
    </dgm:pt>
    <dgm:pt modelId="{BAD48275-596F-F34C-9898-065E0A4BD085}" type="pres">
      <dgm:prSet presAssocID="{0674B4B5-4673-447F-8AC9-7497FD8B10D8}" presName="composite" presStyleCnt="0"/>
      <dgm:spPr/>
    </dgm:pt>
    <dgm:pt modelId="{6764BC21-A3C0-A446-AF28-3E2C5C5E422F}" type="pres">
      <dgm:prSet presAssocID="{0674B4B5-4673-447F-8AC9-7497FD8B10D8}" presName="background" presStyleLbl="node0" presStyleIdx="0" presStyleCnt="2"/>
      <dgm:spPr/>
    </dgm:pt>
    <dgm:pt modelId="{5AE21F42-3872-8248-AD07-03CB37F9456B}" type="pres">
      <dgm:prSet presAssocID="{0674B4B5-4673-447F-8AC9-7497FD8B10D8}" presName="text" presStyleLbl="fgAcc0" presStyleIdx="0" presStyleCnt="2">
        <dgm:presLayoutVars>
          <dgm:chPref val="3"/>
        </dgm:presLayoutVars>
      </dgm:prSet>
      <dgm:spPr/>
    </dgm:pt>
    <dgm:pt modelId="{2FEDBE56-4F64-B043-BBDA-9E9A77D8FA81}" type="pres">
      <dgm:prSet presAssocID="{0674B4B5-4673-447F-8AC9-7497FD8B10D8}" presName="hierChild2" presStyleCnt="0"/>
      <dgm:spPr/>
    </dgm:pt>
    <dgm:pt modelId="{D22B0F6D-EE7A-E145-8B77-67887D5C79AE}" type="pres">
      <dgm:prSet presAssocID="{4583DED3-FCBE-493D-9855-36591E5146FB}" presName="hierRoot1" presStyleCnt="0"/>
      <dgm:spPr/>
    </dgm:pt>
    <dgm:pt modelId="{377723C0-839C-554A-A55C-6C5F95C68757}" type="pres">
      <dgm:prSet presAssocID="{4583DED3-FCBE-493D-9855-36591E5146FB}" presName="composite" presStyleCnt="0"/>
      <dgm:spPr/>
    </dgm:pt>
    <dgm:pt modelId="{B4B5CE26-43AE-514F-BCAB-7C8CBC78D995}" type="pres">
      <dgm:prSet presAssocID="{4583DED3-FCBE-493D-9855-36591E5146FB}" presName="background" presStyleLbl="node0" presStyleIdx="1" presStyleCnt="2"/>
      <dgm:spPr/>
    </dgm:pt>
    <dgm:pt modelId="{ECB90FFE-CDB6-484A-8B09-4BA7F37432DE}" type="pres">
      <dgm:prSet presAssocID="{4583DED3-FCBE-493D-9855-36591E5146FB}" presName="text" presStyleLbl="fgAcc0" presStyleIdx="1" presStyleCnt="2">
        <dgm:presLayoutVars>
          <dgm:chPref val="3"/>
        </dgm:presLayoutVars>
      </dgm:prSet>
      <dgm:spPr/>
    </dgm:pt>
    <dgm:pt modelId="{25341EF7-5B9D-8946-8709-B9693287F6E5}" type="pres">
      <dgm:prSet presAssocID="{4583DED3-FCBE-493D-9855-36591E5146FB}" presName="hierChild2" presStyleCnt="0"/>
      <dgm:spPr/>
    </dgm:pt>
  </dgm:ptLst>
  <dgm:cxnLst>
    <dgm:cxn modelId="{C67FE817-94D0-3E4D-A2E6-A2A2C3564787}" type="presOf" srcId="{0674B4B5-4673-447F-8AC9-7497FD8B10D8}" destId="{5AE21F42-3872-8248-AD07-03CB37F9456B}" srcOrd="0" destOrd="0" presId="urn:microsoft.com/office/officeart/2005/8/layout/hierarchy1"/>
    <dgm:cxn modelId="{7EDA8443-6AE1-1242-A758-AB1DFAA9A0C0}" type="presOf" srcId="{51BFE359-14CF-472F-AB3A-367EE119E5F0}" destId="{7993BEA3-8A6D-9D4D-A273-6274BFBB89B5}" srcOrd="0" destOrd="0" presId="urn:microsoft.com/office/officeart/2005/8/layout/hierarchy1"/>
    <dgm:cxn modelId="{D13A0F53-25C6-FF40-80FE-17E94B286D5D}" type="presOf" srcId="{4583DED3-FCBE-493D-9855-36591E5146FB}" destId="{ECB90FFE-CDB6-484A-8B09-4BA7F37432DE}" srcOrd="0" destOrd="0" presId="urn:microsoft.com/office/officeart/2005/8/layout/hierarchy1"/>
    <dgm:cxn modelId="{5652EAB2-A833-48D3-A6D2-AD5D306E85BF}" srcId="{51BFE359-14CF-472F-AB3A-367EE119E5F0}" destId="{0674B4B5-4673-447F-8AC9-7497FD8B10D8}" srcOrd="0" destOrd="0" parTransId="{16DD7A84-B629-4501-A882-CA114E721841}" sibTransId="{3974C6E7-DFB6-4246-8E36-5A737442C5AD}"/>
    <dgm:cxn modelId="{512E94FE-B9E4-457B-8033-6B6A4EDFCF90}" srcId="{51BFE359-14CF-472F-AB3A-367EE119E5F0}" destId="{4583DED3-FCBE-493D-9855-36591E5146FB}" srcOrd="1" destOrd="0" parTransId="{DAF847F3-CD86-4F4B-9A5E-27C764C4D3A5}" sibTransId="{15F9BFD0-BDB2-4434-8960-832BACB11382}"/>
    <dgm:cxn modelId="{0C6243A4-D5F7-FA4B-BDF4-1C048C8B819A}" type="presParOf" srcId="{7993BEA3-8A6D-9D4D-A273-6274BFBB89B5}" destId="{A58A4B23-0488-144F-9019-023409361F17}" srcOrd="0" destOrd="0" presId="urn:microsoft.com/office/officeart/2005/8/layout/hierarchy1"/>
    <dgm:cxn modelId="{B215F358-BD0B-B14A-B614-36B9219A9205}" type="presParOf" srcId="{A58A4B23-0488-144F-9019-023409361F17}" destId="{BAD48275-596F-F34C-9898-065E0A4BD085}" srcOrd="0" destOrd="0" presId="urn:microsoft.com/office/officeart/2005/8/layout/hierarchy1"/>
    <dgm:cxn modelId="{28E840B7-8E67-654F-8307-50F3A8D8F156}" type="presParOf" srcId="{BAD48275-596F-F34C-9898-065E0A4BD085}" destId="{6764BC21-A3C0-A446-AF28-3E2C5C5E422F}" srcOrd="0" destOrd="0" presId="urn:microsoft.com/office/officeart/2005/8/layout/hierarchy1"/>
    <dgm:cxn modelId="{28C179B2-5284-1844-B6D3-281325D2AB93}" type="presParOf" srcId="{BAD48275-596F-F34C-9898-065E0A4BD085}" destId="{5AE21F42-3872-8248-AD07-03CB37F9456B}" srcOrd="1" destOrd="0" presId="urn:microsoft.com/office/officeart/2005/8/layout/hierarchy1"/>
    <dgm:cxn modelId="{E2B37C14-ABCA-AB4B-80CE-B6396482AA99}" type="presParOf" srcId="{A58A4B23-0488-144F-9019-023409361F17}" destId="{2FEDBE56-4F64-B043-BBDA-9E9A77D8FA81}" srcOrd="1" destOrd="0" presId="urn:microsoft.com/office/officeart/2005/8/layout/hierarchy1"/>
    <dgm:cxn modelId="{2A3C1AA7-D5C9-C94A-8AF6-873E643B47DD}" type="presParOf" srcId="{7993BEA3-8A6D-9D4D-A273-6274BFBB89B5}" destId="{D22B0F6D-EE7A-E145-8B77-67887D5C79AE}" srcOrd="1" destOrd="0" presId="urn:microsoft.com/office/officeart/2005/8/layout/hierarchy1"/>
    <dgm:cxn modelId="{4C51468F-D8FB-8C4F-B5E1-854B778034AC}" type="presParOf" srcId="{D22B0F6D-EE7A-E145-8B77-67887D5C79AE}" destId="{377723C0-839C-554A-A55C-6C5F95C68757}" srcOrd="0" destOrd="0" presId="urn:microsoft.com/office/officeart/2005/8/layout/hierarchy1"/>
    <dgm:cxn modelId="{BD522DB2-075A-F149-9474-DE732AD50875}" type="presParOf" srcId="{377723C0-839C-554A-A55C-6C5F95C68757}" destId="{B4B5CE26-43AE-514F-BCAB-7C8CBC78D995}" srcOrd="0" destOrd="0" presId="urn:microsoft.com/office/officeart/2005/8/layout/hierarchy1"/>
    <dgm:cxn modelId="{1B9DEE72-88B2-EA4B-979C-1F6B8FF7D1A3}" type="presParOf" srcId="{377723C0-839C-554A-A55C-6C5F95C68757}" destId="{ECB90FFE-CDB6-484A-8B09-4BA7F37432DE}" srcOrd="1" destOrd="0" presId="urn:microsoft.com/office/officeart/2005/8/layout/hierarchy1"/>
    <dgm:cxn modelId="{7176FF50-0976-EE43-BECF-9302743A51A5}" type="presParOf" srcId="{D22B0F6D-EE7A-E145-8B77-67887D5C79AE}" destId="{25341EF7-5B9D-8946-8709-B9693287F6E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BD908A-3E66-41B4-BA4F-EE37FF75EEB9}"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96E23E9-47A6-4A87-8D6A-D096FC56A747}">
      <dgm:prSet/>
      <dgm:spPr/>
      <dgm:t>
        <a:bodyPr/>
        <a:lstStyle/>
        <a:p>
          <a:pPr>
            <a:defRPr cap="all"/>
          </a:pPr>
          <a:r>
            <a:rPr lang="en-US" b="1"/>
            <a:t>If you want to go fast, go alone</a:t>
          </a:r>
          <a:endParaRPr lang="en-US"/>
        </a:p>
      </dgm:t>
    </dgm:pt>
    <dgm:pt modelId="{50839B0F-E395-461A-89C3-CD69DFC7CEA5}" type="parTrans" cxnId="{8A401F2A-B848-4A57-A8B1-884791047B5F}">
      <dgm:prSet/>
      <dgm:spPr/>
      <dgm:t>
        <a:bodyPr/>
        <a:lstStyle/>
        <a:p>
          <a:endParaRPr lang="en-US"/>
        </a:p>
      </dgm:t>
    </dgm:pt>
    <dgm:pt modelId="{498E450D-2E4B-412B-85AF-E3BC49F52334}" type="sibTrans" cxnId="{8A401F2A-B848-4A57-A8B1-884791047B5F}">
      <dgm:prSet/>
      <dgm:spPr/>
      <dgm:t>
        <a:bodyPr/>
        <a:lstStyle/>
        <a:p>
          <a:endParaRPr lang="en-US"/>
        </a:p>
      </dgm:t>
    </dgm:pt>
    <dgm:pt modelId="{22B6B8EE-FE57-4826-B3A0-A81BE48F6C90}">
      <dgm:prSet/>
      <dgm:spPr/>
      <dgm:t>
        <a:bodyPr/>
        <a:lstStyle/>
        <a:p>
          <a:pPr>
            <a:defRPr cap="all"/>
          </a:pPr>
          <a:r>
            <a:rPr lang="en-US" b="1"/>
            <a:t>If you want to go far, go together</a:t>
          </a:r>
          <a:endParaRPr lang="en-US"/>
        </a:p>
      </dgm:t>
    </dgm:pt>
    <dgm:pt modelId="{53FADA05-CCFE-49A2-BFAF-EC6CF7D82493}" type="parTrans" cxnId="{DFF8DD6D-D105-4053-8408-B14CFFFBC0C0}">
      <dgm:prSet/>
      <dgm:spPr/>
      <dgm:t>
        <a:bodyPr/>
        <a:lstStyle/>
        <a:p>
          <a:endParaRPr lang="en-US"/>
        </a:p>
      </dgm:t>
    </dgm:pt>
    <dgm:pt modelId="{5AC7DBA0-F5F4-497D-B035-8FCD49E50911}" type="sibTrans" cxnId="{DFF8DD6D-D105-4053-8408-B14CFFFBC0C0}">
      <dgm:prSet/>
      <dgm:spPr/>
      <dgm:t>
        <a:bodyPr/>
        <a:lstStyle/>
        <a:p>
          <a:endParaRPr lang="en-US"/>
        </a:p>
      </dgm:t>
    </dgm:pt>
    <dgm:pt modelId="{66FB39DB-8566-45DC-9662-BA1962D33B96}">
      <dgm:prSet/>
      <dgm:spPr/>
      <dgm:t>
        <a:bodyPr/>
        <a:lstStyle/>
        <a:p>
          <a:pPr>
            <a:defRPr cap="all"/>
          </a:pPr>
          <a:r>
            <a:rPr lang="en-US" b="1" dirty="0"/>
            <a:t>YES WE CAN GO FASTER TOGETHER</a:t>
          </a:r>
          <a:endParaRPr lang="en-US" dirty="0"/>
        </a:p>
      </dgm:t>
    </dgm:pt>
    <dgm:pt modelId="{1A1C9FFD-BF74-4F6D-9EE5-227CB9D9B890}" type="parTrans" cxnId="{0BAA3869-B191-4627-811A-AEC105B7A566}">
      <dgm:prSet/>
      <dgm:spPr/>
      <dgm:t>
        <a:bodyPr/>
        <a:lstStyle/>
        <a:p>
          <a:endParaRPr lang="en-US"/>
        </a:p>
      </dgm:t>
    </dgm:pt>
    <dgm:pt modelId="{6927300B-5302-43BD-BFD3-C3F1C9AF72C9}" type="sibTrans" cxnId="{0BAA3869-B191-4627-811A-AEC105B7A566}">
      <dgm:prSet/>
      <dgm:spPr/>
      <dgm:t>
        <a:bodyPr/>
        <a:lstStyle/>
        <a:p>
          <a:endParaRPr lang="en-US"/>
        </a:p>
      </dgm:t>
    </dgm:pt>
    <dgm:pt modelId="{CFF32185-C08C-4242-9A09-C6DF603F3FF2}" type="pres">
      <dgm:prSet presAssocID="{38BD908A-3E66-41B4-BA4F-EE37FF75EEB9}" presName="root" presStyleCnt="0">
        <dgm:presLayoutVars>
          <dgm:dir/>
          <dgm:resizeHandles val="exact"/>
        </dgm:presLayoutVars>
      </dgm:prSet>
      <dgm:spPr/>
    </dgm:pt>
    <dgm:pt modelId="{58853007-A502-49B0-B157-8EEADEB2A455}" type="pres">
      <dgm:prSet presAssocID="{096E23E9-47A6-4A87-8D6A-D096FC56A747}" presName="compNode" presStyleCnt="0"/>
      <dgm:spPr/>
    </dgm:pt>
    <dgm:pt modelId="{A057BE28-2AEE-4313-812D-17388A6DEA22}" type="pres">
      <dgm:prSet presAssocID="{096E23E9-47A6-4A87-8D6A-D096FC56A747}" presName="iconBgRect" presStyleLbl="bgShp" presStyleIdx="0" presStyleCnt="3"/>
      <dgm:spPr/>
    </dgm:pt>
    <dgm:pt modelId="{5690401F-61B7-44D7-9BB5-F106FC8366D1}" type="pres">
      <dgm:prSet presAssocID="{096E23E9-47A6-4A87-8D6A-D096FC56A74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un"/>
        </a:ext>
      </dgm:extLst>
    </dgm:pt>
    <dgm:pt modelId="{35DD2428-1D58-47FF-8DC5-D6220B78E1A0}" type="pres">
      <dgm:prSet presAssocID="{096E23E9-47A6-4A87-8D6A-D096FC56A747}" presName="spaceRect" presStyleCnt="0"/>
      <dgm:spPr/>
    </dgm:pt>
    <dgm:pt modelId="{8648670F-3F2D-4BF7-8A7A-98B4BAD397B9}" type="pres">
      <dgm:prSet presAssocID="{096E23E9-47A6-4A87-8D6A-D096FC56A747}" presName="textRect" presStyleLbl="revTx" presStyleIdx="0" presStyleCnt="3">
        <dgm:presLayoutVars>
          <dgm:chMax val="1"/>
          <dgm:chPref val="1"/>
        </dgm:presLayoutVars>
      </dgm:prSet>
      <dgm:spPr/>
    </dgm:pt>
    <dgm:pt modelId="{536FA65C-5967-4BC6-8E1C-240C83E9861B}" type="pres">
      <dgm:prSet presAssocID="{498E450D-2E4B-412B-85AF-E3BC49F52334}" presName="sibTrans" presStyleCnt="0"/>
      <dgm:spPr/>
    </dgm:pt>
    <dgm:pt modelId="{263CB2E7-04C2-452B-8CFA-18E9CC29BCC6}" type="pres">
      <dgm:prSet presAssocID="{22B6B8EE-FE57-4826-B3A0-A81BE48F6C90}" presName="compNode" presStyleCnt="0"/>
      <dgm:spPr/>
    </dgm:pt>
    <dgm:pt modelId="{57394734-6F78-4C27-BB3E-5098DC85A5D0}" type="pres">
      <dgm:prSet presAssocID="{22B6B8EE-FE57-4826-B3A0-A81BE48F6C90}" presName="iconBgRect" presStyleLbl="bgShp" presStyleIdx="1" presStyleCnt="3"/>
      <dgm:spPr/>
    </dgm:pt>
    <dgm:pt modelId="{1D1D6B2F-BE61-4AD7-92D3-E8E29F670FCB}" type="pres">
      <dgm:prSet presAssocID="{22B6B8EE-FE57-4826-B3A0-A81BE48F6C9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cket"/>
        </a:ext>
      </dgm:extLst>
    </dgm:pt>
    <dgm:pt modelId="{D5A91386-78BE-4D44-B18F-5D5CC28A7870}" type="pres">
      <dgm:prSet presAssocID="{22B6B8EE-FE57-4826-B3A0-A81BE48F6C90}" presName="spaceRect" presStyleCnt="0"/>
      <dgm:spPr/>
    </dgm:pt>
    <dgm:pt modelId="{AE906DB1-2629-43EE-8278-4128D87BA068}" type="pres">
      <dgm:prSet presAssocID="{22B6B8EE-FE57-4826-B3A0-A81BE48F6C90}" presName="textRect" presStyleLbl="revTx" presStyleIdx="1" presStyleCnt="3">
        <dgm:presLayoutVars>
          <dgm:chMax val="1"/>
          <dgm:chPref val="1"/>
        </dgm:presLayoutVars>
      </dgm:prSet>
      <dgm:spPr/>
    </dgm:pt>
    <dgm:pt modelId="{4C85C88A-167F-4A1C-BD70-0E6A932B40AD}" type="pres">
      <dgm:prSet presAssocID="{5AC7DBA0-F5F4-497D-B035-8FCD49E50911}" presName="sibTrans" presStyleCnt="0"/>
      <dgm:spPr/>
    </dgm:pt>
    <dgm:pt modelId="{66DC7CAC-602C-46F8-84A2-2D03CF8D4B26}" type="pres">
      <dgm:prSet presAssocID="{66FB39DB-8566-45DC-9662-BA1962D33B96}" presName="compNode" presStyleCnt="0"/>
      <dgm:spPr/>
    </dgm:pt>
    <dgm:pt modelId="{5AC99CC3-F933-4BEC-BDAB-BC605C38B3FD}" type="pres">
      <dgm:prSet presAssocID="{66FB39DB-8566-45DC-9662-BA1962D33B96}" presName="iconBgRect" presStyleLbl="bgShp" presStyleIdx="2" presStyleCnt="3"/>
      <dgm:spPr/>
    </dgm:pt>
    <dgm:pt modelId="{3C20DC9B-B90C-4BEB-8DDA-21707F5015AA}" type="pres">
      <dgm:prSet presAssocID="{66FB39DB-8566-45DC-9662-BA1962D33B9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ick"/>
        </a:ext>
      </dgm:extLst>
    </dgm:pt>
    <dgm:pt modelId="{2E7210DE-EB24-4527-935F-FE2C1A4EDC7E}" type="pres">
      <dgm:prSet presAssocID="{66FB39DB-8566-45DC-9662-BA1962D33B96}" presName="spaceRect" presStyleCnt="0"/>
      <dgm:spPr/>
    </dgm:pt>
    <dgm:pt modelId="{12A15B3B-2137-436D-AC35-9AAC57EEE85D}" type="pres">
      <dgm:prSet presAssocID="{66FB39DB-8566-45DC-9662-BA1962D33B96}" presName="textRect" presStyleLbl="revTx" presStyleIdx="2" presStyleCnt="3">
        <dgm:presLayoutVars>
          <dgm:chMax val="1"/>
          <dgm:chPref val="1"/>
        </dgm:presLayoutVars>
      </dgm:prSet>
      <dgm:spPr/>
    </dgm:pt>
  </dgm:ptLst>
  <dgm:cxnLst>
    <dgm:cxn modelId="{8A401F2A-B848-4A57-A8B1-884791047B5F}" srcId="{38BD908A-3E66-41B4-BA4F-EE37FF75EEB9}" destId="{096E23E9-47A6-4A87-8D6A-D096FC56A747}" srcOrd="0" destOrd="0" parTransId="{50839B0F-E395-461A-89C3-CD69DFC7CEA5}" sibTransId="{498E450D-2E4B-412B-85AF-E3BC49F52334}"/>
    <dgm:cxn modelId="{BA76FD64-88E9-4112-8ADB-A14CCBF30BA1}" type="presOf" srcId="{096E23E9-47A6-4A87-8D6A-D096FC56A747}" destId="{8648670F-3F2D-4BF7-8A7A-98B4BAD397B9}" srcOrd="0" destOrd="0" presId="urn:microsoft.com/office/officeart/2018/5/layout/IconCircleLabelList"/>
    <dgm:cxn modelId="{0BAA3869-B191-4627-811A-AEC105B7A566}" srcId="{38BD908A-3E66-41B4-BA4F-EE37FF75EEB9}" destId="{66FB39DB-8566-45DC-9662-BA1962D33B96}" srcOrd="2" destOrd="0" parTransId="{1A1C9FFD-BF74-4F6D-9EE5-227CB9D9B890}" sibTransId="{6927300B-5302-43BD-BFD3-C3F1C9AF72C9}"/>
    <dgm:cxn modelId="{DFF8DD6D-D105-4053-8408-B14CFFFBC0C0}" srcId="{38BD908A-3E66-41B4-BA4F-EE37FF75EEB9}" destId="{22B6B8EE-FE57-4826-B3A0-A81BE48F6C90}" srcOrd="1" destOrd="0" parTransId="{53FADA05-CCFE-49A2-BFAF-EC6CF7D82493}" sibTransId="{5AC7DBA0-F5F4-497D-B035-8FCD49E50911}"/>
    <dgm:cxn modelId="{DBC9547E-36F0-4FA2-9A65-A0B16694DBF8}" type="presOf" srcId="{22B6B8EE-FE57-4826-B3A0-A81BE48F6C90}" destId="{AE906DB1-2629-43EE-8278-4128D87BA068}" srcOrd="0" destOrd="0" presId="urn:microsoft.com/office/officeart/2018/5/layout/IconCircleLabelList"/>
    <dgm:cxn modelId="{C3632384-56C1-4F9B-9370-8702E71F2136}" type="presOf" srcId="{66FB39DB-8566-45DC-9662-BA1962D33B96}" destId="{12A15B3B-2137-436D-AC35-9AAC57EEE85D}" srcOrd="0" destOrd="0" presId="urn:microsoft.com/office/officeart/2018/5/layout/IconCircleLabelList"/>
    <dgm:cxn modelId="{81656C86-B3BA-4F03-875D-21081341AB36}" type="presOf" srcId="{38BD908A-3E66-41B4-BA4F-EE37FF75EEB9}" destId="{CFF32185-C08C-4242-9A09-C6DF603F3FF2}" srcOrd="0" destOrd="0" presId="urn:microsoft.com/office/officeart/2018/5/layout/IconCircleLabelList"/>
    <dgm:cxn modelId="{6F17D9E0-56E9-4743-B80E-AB9D5C74D69D}" type="presParOf" srcId="{CFF32185-C08C-4242-9A09-C6DF603F3FF2}" destId="{58853007-A502-49B0-B157-8EEADEB2A455}" srcOrd="0" destOrd="0" presId="urn:microsoft.com/office/officeart/2018/5/layout/IconCircleLabelList"/>
    <dgm:cxn modelId="{E76A3C94-D2E3-4978-8C0A-7691AD11C3BF}" type="presParOf" srcId="{58853007-A502-49B0-B157-8EEADEB2A455}" destId="{A057BE28-2AEE-4313-812D-17388A6DEA22}" srcOrd="0" destOrd="0" presId="urn:microsoft.com/office/officeart/2018/5/layout/IconCircleLabelList"/>
    <dgm:cxn modelId="{00F5F4DA-D810-4CAE-95FE-1D079A20DC0D}" type="presParOf" srcId="{58853007-A502-49B0-B157-8EEADEB2A455}" destId="{5690401F-61B7-44D7-9BB5-F106FC8366D1}" srcOrd="1" destOrd="0" presId="urn:microsoft.com/office/officeart/2018/5/layout/IconCircleLabelList"/>
    <dgm:cxn modelId="{99D63EFA-978B-4193-B739-4DFDE735311A}" type="presParOf" srcId="{58853007-A502-49B0-B157-8EEADEB2A455}" destId="{35DD2428-1D58-47FF-8DC5-D6220B78E1A0}" srcOrd="2" destOrd="0" presId="urn:microsoft.com/office/officeart/2018/5/layout/IconCircleLabelList"/>
    <dgm:cxn modelId="{068EDAB3-7726-42C4-B48C-90CB0C6EBE34}" type="presParOf" srcId="{58853007-A502-49B0-B157-8EEADEB2A455}" destId="{8648670F-3F2D-4BF7-8A7A-98B4BAD397B9}" srcOrd="3" destOrd="0" presId="urn:microsoft.com/office/officeart/2018/5/layout/IconCircleLabelList"/>
    <dgm:cxn modelId="{174C02BC-E10C-410C-8941-FD4879D59161}" type="presParOf" srcId="{CFF32185-C08C-4242-9A09-C6DF603F3FF2}" destId="{536FA65C-5967-4BC6-8E1C-240C83E9861B}" srcOrd="1" destOrd="0" presId="urn:microsoft.com/office/officeart/2018/5/layout/IconCircleLabelList"/>
    <dgm:cxn modelId="{C545E222-301D-4583-8CF2-43D16B735A67}" type="presParOf" srcId="{CFF32185-C08C-4242-9A09-C6DF603F3FF2}" destId="{263CB2E7-04C2-452B-8CFA-18E9CC29BCC6}" srcOrd="2" destOrd="0" presId="urn:microsoft.com/office/officeart/2018/5/layout/IconCircleLabelList"/>
    <dgm:cxn modelId="{9AFF36B9-CD67-4C8C-BC22-C24551346718}" type="presParOf" srcId="{263CB2E7-04C2-452B-8CFA-18E9CC29BCC6}" destId="{57394734-6F78-4C27-BB3E-5098DC85A5D0}" srcOrd="0" destOrd="0" presId="urn:microsoft.com/office/officeart/2018/5/layout/IconCircleLabelList"/>
    <dgm:cxn modelId="{A149532F-3489-4091-87CE-41CE278FE151}" type="presParOf" srcId="{263CB2E7-04C2-452B-8CFA-18E9CC29BCC6}" destId="{1D1D6B2F-BE61-4AD7-92D3-E8E29F670FCB}" srcOrd="1" destOrd="0" presId="urn:microsoft.com/office/officeart/2018/5/layout/IconCircleLabelList"/>
    <dgm:cxn modelId="{A215A53B-AA40-4F16-885A-FB445938DB01}" type="presParOf" srcId="{263CB2E7-04C2-452B-8CFA-18E9CC29BCC6}" destId="{D5A91386-78BE-4D44-B18F-5D5CC28A7870}" srcOrd="2" destOrd="0" presId="urn:microsoft.com/office/officeart/2018/5/layout/IconCircleLabelList"/>
    <dgm:cxn modelId="{140F0C19-7926-494F-ABE1-3E72B8E1568C}" type="presParOf" srcId="{263CB2E7-04C2-452B-8CFA-18E9CC29BCC6}" destId="{AE906DB1-2629-43EE-8278-4128D87BA068}" srcOrd="3" destOrd="0" presId="urn:microsoft.com/office/officeart/2018/5/layout/IconCircleLabelList"/>
    <dgm:cxn modelId="{7FD67B9A-D04C-4EAA-988B-555374992919}" type="presParOf" srcId="{CFF32185-C08C-4242-9A09-C6DF603F3FF2}" destId="{4C85C88A-167F-4A1C-BD70-0E6A932B40AD}" srcOrd="3" destOrd="0" presId="urn:microsoft.com/office/officeart/2018/5/layout/IconCircleLabelList"/>
    <dgm:cxn modelId="{E3168EAE-9253-4991-A85D-ED49D623974F}" type="presParOf" srcId="{CFF32185-C08C-4242-9A09-C6DF603F3FF2}" destId="{66DC7CAC-602C-46F8-84A2-2D03CF8D4B26}" srcOrd="4" destOrd="0" presId="urn:microsoft.com/office/officeart/2018/5/layout/IconCircleLabelList"/>
    <dgm:cxn modelId="{F40065AA-92BD-470A-BC19-33179758CD47}" type="presParOf" srcId="{66DC7CAC-602C-46F8-84A2-2D03CF8D4B26}" destId="{5AC99CC3-F933-4BEC-BDAB-BC605C38B3FD}" srcOrd="0" destOrd="0" presId="urn:microsoft.com/office/officeart/2018/5/layout/IconCircleLabelList"/>
    <dgm:cxn modelId="{5DDAB0D6-C3F6-4F97-8708-9E960FEF48E2}" type="presParOf" srcId="{66DC7CAC-602C-46F8-84A2-2D03CF8D4B26}" destId="{3C20DC9B-B90C-4BEB-8DDA-21707F5015AA}" srcOrd="1" destOrd="0" presId="urn:microsoft.com/office/officeart/2018/5/layout/IconCircleLabelList"/>
    <dgm:cxn modelId="{68E08447-6A60-4DA4-B8A8-4B028C020288}" type="presParOf" srcId="{66DC7CAC-602C-46F8-84A2-2D03CF8D4B26}" destId="{2E7210DE-EB24-4527-935F-FE2C1A4EDC7E}" srcOrd="2" destOrd="0" presId="urn:microsoft.com/office/officeart/2018/5/layout/IconCircleLabelList"/>
    <dgm:cxn modelId="{7083B3C9-68D4-4200-84C1-71ED7F809586}" type="presParOf" srcId="{66DC7CAC-602C-46F8-84A2-2D03CF8D4B26}" destId="{12A15B3B-2137-436D-AC35-9AAC57EEE85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78013-9F49-304D-87B0-C054B4115185}">
      <dsp:nvSpPr>
        <dsp:cNvPr id="0" name=""/>
        <dsp:cNvSpPr/>
      </dsp:nvSpPr>
      <dsp:spPr>
        <a:xfrm>
          <a:off x="0" y="0"/>
          <a:ext cx="592531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737EAFE-D44E-AC47-A0BA-7417D4FE54C9}">
      <dsp:nvSpPr>
        <dsp:cNvPr id="0" name=""/>
        <dsp:cNvSpPr/>
      </dsp:nvSpPr>
      <dsp:spPr>
        <a:xfrm>
          <a:off x="0" y="0"/>
          <a:ext cx="5925310" cy="813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W" sz="2000" b="1" kern="1200" dirty="0">
              <a:solidFill>
                <a:srgbClr val="C00000"/>
              </a:solidFill>
              <a:latin typeface="Gill Sans MT" panose="020B0502020104020203"/>
              <a:ea typeface="+mn-ea"/>
              <a:cs typeface="+mn-cs"/>
            </a:rPr>
            <a:t>THE QUESTION OF OUR GENERATION IS:</a:t>
          </a:r>
        </a:p>
        <a:p>
          <a:pPr marL="0" lvl="0" indent="0" algn="l" defTabSz="889000">
            <a:lnSpc>
              <a:spcPct val="90000"/>
            </a:lnSpc>
            <a:spcBef>
              <a:spcPct val="0"/>
            </a:spcBef>
            <a:spcAft>
              <a:spcPct val="35000"/>
            </a:spcAft>
            <a:buNone/>
          </a:pPr>
          <a:endParaRPr lang="en-ZW" sz="2000" b="1" kern="1200" dirty="0">
            <a:solidFill>
              <a:srgbClr val="C00000"/>
            </a:solidFill>
            <a:latin typeface="Gill Sans MT" panose="020B0502020104020203"/>
            <a:ea typeface="+mn-ea"/>
            <a:cs typeface="+mn-cs"/>
          </a:endParaRPr>
        </a:p>
      </dsp:txBody>
      <dsp:txXfrm>
        <a:off x="0" y="0"/>
        <a:ext cx="5925310" cy="813812"/>
      </dsp:txXfrm>
    </dsp:sp>
    <dsp:sp modelId="{495E9EBB-6054-3443-BEDB-E87E8D28778F}">
      <dsp:nvSpPr>
        <dsp:cNvPr id="0" name=""/>
        <dsp:cNvSpPr/>
      </dsp:nvSpPr>
      <dsp:spPr>
        <a:xfrm>
          <a:off x="0" y="813812"/>
          <a:ext cx="592531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4A092E0-4705-D84E-9861-AE4C421C677F}">
      <dsp:nvSpPr>
        <dsp:cNvPr id="0" name=""/>
        <dsp:cNvSpPr/>
      </dsp:nvSpPr>
      <dsp:spPr>
        <a:xfrm>
          <a:off x="0" y="813812"/>
          <a:ext cx="5925310" cy="813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W" sz="2000" b="1" kern="1200" dirty="0">
              <a:solidFill>
                <a:srgbClr val="C00000"/>
              </a:solidFill>
            </a:rPr>
            <a:t>Will Africa become:</a:t>
          </a:r>
          <a:endParaRPr lang="en-ZW" sz="2000" kern="1200" dirty="0">
            <a:solidFill>
              <a:srgbClr val="C00000"/>
            </a:solidFill>
          </a:endParaRPr>
        </a:p>
        <a:p>
          <a:pPr marL="0" lvl="0" indent="0" algn="l" defTabSz="889000">
            <a:lnSpc>
              <a:spcPct val="90000"/>
            </a:lnSpc>
            <a:spcBef>
              <a:spcPct val="0"/>
            </a:spcBef>
            <a:spcAft>
              <a:spcPct val="35000"/>
            </a:spcAft>
            <a:buNone/>
          </a:pPr>
          <a:endParaRPr lang="en-ZW" sz="1000" b="1" kern="1200" dirty="0"/>
        </a:p>
        <a:p>
          <a:pPr marL="0" lvl="0" indent="0" algn="l" defTabSz="889000">
            <a:lnSpc>
              <a:spcPct val="90000"/>
            </a:lnSpc>
            <a:spcBef>
              <a:spcPct val="0"/>
            </a:spcBef>
            <a:spcAft>
              <a:spcPct val="35000"/>
            </a:spcAft>
            <a:buNone/>
          </a:pPr>
          <a:r>
            <a:rPr lang="en-ZW" sz="1600" b="1" kern="1200" dirty="0">
              <a:solidFill>
                <a:srgbClr val="C00000"/>
              </a:solidFill>
            </a:rPr>
            <a:t>A consumer of AI?</a:t>
          </a:r>
          <a:endParaRPr lang="en-ZW" sz="1000" kern="1200" dirty="0"/>
        </a:p>
        <a:p>
          <a:pPr marL="0" lvl="0" indent="0" algn="l" defTabSz="889000">
            <a:lnSpc>
              <a:spcPct val="90000"/>
            </a:lnSpc>
            <a:spcBef>
              <a:spcPct val="0"/>
            </a:spcBef>
            <a:spcAft>
              <a:spcPct val="35000"/>
            </a:spcAft>
            <a:buNone/>
          </a:pPr>
          <a:r>
            <a:rPr lang="en-ZW" sz="1800" b="1" kern="1200" dirty="0">
              <a:solidFill>
                <a:srgbClr val="C00000"/>
              </a:solidFill>
              <a:latin typeface="Gill Sans MT" panose="020B0502020104020203"/>
              <a:ea typeface="+mn-ea"/>
              <a:cs typeface="+mn-cs"/>
            </a:rPr>
            <a:t>or</a:t>
          </a:r>
        </a:p>
        <a:p>
          <a:pPr marL="0" lvl="0" indent="0" algn="l" defTabSz="889000">
            <a:lnSpc>
              <a:spcPct val="90000"/>
            </a:lnSpc>
            <a:spcBef>
              <a:spcPct val="0"/>
            </a:spcBef>
            <a:spcAft>
              <a:spcPct val="35000"/>
            </a:spcAft>
            <a:buNone/>
          </a:pPr>
          <a:endParaRPr lang="en-ZW" sz="1000" b="1" kern="1200" dirty="0"/>
        </a:p>
        <a:p>
          <a:pPr marL="0" lvl="0" indent="0" algn="l" defTabSz="889000">
            <a:lnSpc>
              <a:spcPct val="90000"/>
            </a:lnSpc>
            <a:spcBef>
              <a:spcPct val="0"/>
            </a:spcBef>
            <a:spcAft>
              <a:spcPct val="35000"/>
            </a:spcAft>
            <a:buNone/>
          </a:pPr>
          <a:r>
            <a:rPr lang="en-ZW" sz="1600" b="1" kern="1200" dirty="0">
              <a:solidFill>
                <a:srgbClr val="C00000"/>
              </a:solidFill>
              <a:latin typeface="Gill Sans MT" panose="020B0502020104020203"/>
              <a:ea typeface="+mn-ea"/>
              <a:cs typeface="+mn-cs"/>
            </a:rPr>
            <a:t>A creator of AI?</a:t>
          </a:r>
        </a:p>
        <a:p>
          <a:pPr marL="0" lvl="0" indent="0" algn="l" defTabSz="889000">
            <a:lnSpc>
              <a:spcPct val="90000"/>
            </a:lnSpc>
            <a:spcBef>
              <a:spcPct val="0"/>
            </a:spcBef>
            <a:spcAft>
              <a:spcPct val="35000"/>
            </a:spcAft>
            <a:buNone/>
          </a:pPr>
          <a:endParaRPr lang="en-ZW" sz="1000" b="1" kern="1200" dirty="0"/>
        </a:p>
        <a:p>
          <a:pPr marL="0" lvl="0" indent="0" algn="l" defTabSz="889000">
            <a:lnSpc>
              <a:spcPct val="90000"/>
            </a:lnSpc>
            <a:spcBef>
              <a:spcPct val="0"/>
            </a:spcBef>
            <a:spcAft>
              <a:spcPct val="35000"/>
            </a:spcAft>
            <a:buNone/>
          </a:pPr>
          <a:r>
            <a:rPr lang="en-ZW" sz="1800" b="1" kern="1200" dirty="0">
              <a:solidFill>
                <a:srgbClr val="C00000"/>
              </a:solidFill>
              <a:latin typeface="Gill Sans MT" panose="020B0502020104020203"/>
              <a:ea typeface="+mn-ea"/>
              <a:cs typeface="+mn-cs"/>
            </a:rPr>
            <a:t>or</a:t>
          </a:r>
        </a:p>
        <a:p>
          <a:pPr marL="0" lvl="0" indent="0" algn="l" defTabSz="889000">
            <a:lnSpc>
              <a:spcPct val="90000"/>
            </a:lnSpc>
            <a:spcBef>
              <a:spcPct val="0"/>
            </a:spcBef>
            <a:spcAft>
              <a:spcPct val="35000"/>
            </a:spcAft>
            <a:buNone/>
          </a:pPr>
          <a:endParaRPr lang="en-ZW" sz="1000" kern="1200" dirty="0"/>
        </a:p>
        <a:p>
          <a:pPr marL="0" lvl="0" indent="0" algn="l" defTabSz="889000">
            <a:lnSpc>
              <a:spcPct val="90000"/>
            </a:lnSpc>
            <a:spcBef>
              <a:spcPct val="0"/>
            </a:spcBef>
            <a:spcAft>
              <a:spcPct val="35000"/>
            </a:spcAft>
            <a:buNone/>
          </a:pPr>
          <a:r>
            <a:rPr lang="en-ZW" sz="1600" b="1" kern="1200" dirty="0">
              <a:solidFill>
                <a:srgbClr val="C00000"/>
              </a:solidFill>
              <a:latin typeface="Gill Sans MT" panose="020B0502020104020203"/>
              <a:ea typeface="+mn-ea"/>
              <a:cs typeface="+mn-cs"/>
            </a:rPr>
            <a:t>A sovereign participant in the global AI economy?</a:t>
          </a:r>
        </a:p>
        <a:p>
          <a:pPr marL="0" lvl="0" indent="0" algn="l" defTabSz="889000">
            <a:lnSpc>
              <a:spcPct val="90000"/>
            </a:lnSpc>
            <a:spcBef>
              <a:spcPct val="0"/>
            </a:spcBef>
            <a:spcAft>
              <a:spcPct val="35000"/>
            </a:spcAft>
            <a:buNone/>
          </a:pPr>
          <a:endParaRPr lang="en-ZW" sz="1000" kern="1200" dirty="0"/>
        </a:p>
        <a:p>
          <a:pPr marL="0" lvl="0" indent="0" algn="l" defTabSz="889000">
            <a:lnSpc>
              <a:spcPct val="90000"/>
            </a:lnSpc>
            <a:spcBef>
              <a:spcPct val="0"/>
            </a:spcBef>
            <a:spcAft>
              <a:spcPct val="35000"/>
            </a:spcAft>
            <a:buNone/>
          </a:pPr>
          <a:r>
            <a:rPr lang="en-ZW" sz="1600" b="1" kern="1200" dirty="0">
              <a:solidFill>
                <a:srgbClr val="C00000"/>
              </a:solidFill>
              <a:latin typeface="Gill Sans MT" panose="020B0502020104020203"/>
              <a:ea typeface="+mn-ea"/>
              <a:cs typeface="+mn-cs"/>
            </a:rPr>
            <a:t>The answer will shape Africa’s economic future for decades.</a:t>
          </a:r>
          <a:endParaRPr lang="en-US" sz="1600" b="1" kern="1200" dirty="0">
            <a:solidFill>
              <a:srgbClr val="C00000"/>
            </a:solidFill>
            <a:latin typeface="Gill Sans MT" panose="020B0502020104020203"/>
            <a:ea typeface="+mn-ea"/>
            <a:cs typeface="+mn-cs"/>
          </a:endParaRPr>
        </a:p>
      </dsp:txBody>
      <dsp:txXfrm>
        <a:off x="0" y="813812"/>
        <a:ext cx="5925310" cy="813812"/>
      </dsp:txXfrm>
    </dsp:sp>
    <dsp:sp modelId="{076C479F-0FD7-1246-949C-D0F32CBCE993}">
      <dsp:nvSpPr>
        <dsp:cNvPr id="0" name=""/>
        <dsp:cNvSpPr/>
      </dsp:nvSpPr>
      <dsp:spPr>
        <a:xfrm>
          <a:off x="0" y="1627625"/>
          <a:ext cx="592531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304A6839-6214-A347-9A45-834311421CA9}">
      <dsp:nvSpPr>
        <dsp:cNvPr id="0" name=""/>
        <dsp:cNvSpPr/>
      </dsp:nvSpPr>
      <dsp:spPr>
        <a:xfrm>
          <a:off x="0" y="1437616"/>
          <a:ext cx="5925310" cy="813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US" sz="1100" b="1" i="1" kern="1200" dirty="0">
            <a:latin typeface="Sorts Mill Goudy"/>
            <a:ea typeface="+mn-ea"/>
            <a:cs typeface="+mn-cs"/>
          </a:endParaRPr>
        </a:p>
        <a:p>
          <a:pPr marL="0" lvl="0" indent="0" algn="l" defTabSz="488950">
            <a:lnSpc>
              <a:spcPct val="90000"/>
            </a:lnSpc>
            <a:spcBef>
              <a:spcPct val="0"/>
            </a:spcBef>
            <a:spcAft>
              <a:spcPct val="35000"/>
            </a:spcAft>
            <a:buNone/>
          </a:pPr>
          <a:endParaRPr lang="en-US" sz="1100" b="1" i="1" kern="1200" dirty="0">
            <a:latin typeface="Sorts Mill Goudy"/>
            <a:ea typeface="+mn-ea"/>
            <a:cs typeface="+mn-cs"/>
          </a:endParaRPr>
        </a:p>
      </dsp:txBody>
      <dsp:txXfrm>
        <a:off x="0" y="1437616"/>
        <a:ext cx="5925310" cy="813812"/>
      </dsp:txXfrm>
    </dsp:sp>
    <dsp:sp modelId="{12F23F5F-08C8-9A45-A17C-C4AF2B9BCFB6}">
      <dsp:nvSpPr>
        <dsp:cNvPr id="0" name=""/>
        <dsp:cNvSpPr/>
      </dsp:nvSpPr>
      <dsp:spPr>
        <a:xfrm>
          <a:off x="0" y="2441438"/>
          <a:ext cx="592531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3649E05-9C2B-0640-B36B-D9090CF85B30}">
      <dsp:nvSpPr>
        <dsp:cNvPr id="0" name=""/>
        <dsp:cNvSpPr/>
      </dsp:nvSpPr>
      <dsp:spPr>
        <a:xfrm>
          <a:off x="0" y="2441438"/>
          <a:ext cx="5925310" cy="813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endParaRPr lang="en-GB" sz="1000" b="1" i="1" kern="1200" dirty="0">
            <a:latin typeface="Sorts Mill Goudy"/>
          </a:endParaRPr>
        </a:p>
      </dsp:txBody>
      <dsp:txXfrm>
        <a:off x="0" y="2441438"/>
        <a:ext cx="5925310" cy="8138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FDF7E-8FE5-4586-8637-BAAAE49B2FB7}">
      <dsp:nvSpPr>
        <dsp:cNvPr id="0" name=""/>
        <dsp:cNvSpPr/>
      </dsp:nvSpPr>
      <dsp:spPr>
        <a:xfrm>
          <a:off x="0" y="1802107"/>
          <a:ext cx="5607050" cy="1478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142E31-07E0-4598-ADDF-F941F9C72D3A}">
      <dsp:nvSpPr>
        <dsp:cNvPr id="0" name=""/>
        <dsp:cNvSpPr/>
      </dsp:nvSpPr>
      <dsp:spPr>
        <a:xfrm>
          <a:off x="447179" y="2057272"/>
          <a:ext cx="813054" cy="8130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E91812-C4F9-4C7C-9DE2-1C5285633485}">
      <dsp:nvSpPr>
        <dsp:cNvPr id="0" name=""/>
        <dsp:cNvSpPr/>
      </dsp:nvSpPr>
      <dsp:spPr>
        <a:xfrm>
          <a:off x="1707413" y="1724659"/>
          <a:ext cx="2523172" cy="147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51" tIns="156451" rIns="156451" bIns="156451" numCol="1" spcCol="1270" anchor="ctr" anchorCtr="0">
          <a:noAutofit/>
        </a:bodyPr>
        <a:lstStyle/>
        <a:p>
          <a:pPr marL="0" lvl="0" indent="0" algn="l" defTabSz="933450">
            <a:lnSpc>
              <a:spcPct val="90000"/>
            </a:lnSpc>
            <a:spcBef>
              <a:spcPct val="0"/>
            </a:spcBef>
            <a:spcAft>
              <a:spcPct val="35000"/>
            </a:spcAft>
            <a:buNone/>
          </a:pPr>
          <a:r>
            <a:rPr lang="en-US" sz="2100" b="1" kern="1200" dirty="0"/>
            <a:t>The Future Does Not Belong to those Who Compete with AI</a:t>
          </a:r>
          <a:endParaRPr lang="en-US" sz="2100" kern="1200" dirty="0"/>
        </a:p>
      </dsp:txBody>
      <dsp:txXfrm>
        <a:off x="1707413" y="1724659"/>
        <a:ext cx="2523172" cy="1478280"/>
      </dsp:txXfrm>
    </dsp:sp>
    <dsp:sp modelId="{2E24B177-FE2F-4F08-B39D-DE4B59ECD33D}">
      <dsp:nvSpPr>
        <dsp:cNvPr id="0" name=""/>
        <dsp:cNvSpPr/>
      </dsp:nvSpPr>
      <dsp:spPr>
        <a:xfrm>
          <a:off x="4230585" y="1724659"/>
          <a:ext cx="1376464" cy="147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51" tIns="156451" rIns="156451" bIns="156451" numCol="1" spcCol="1270" anchor="ctr" anchorCtr="0">
          <a:noAutofit/>
        </a:bodyPr>
        <a:lstStyle/>
        <a:p>
          <a:pPr marL="0" lvl="0" indent="0" algn="l" defTabSz="533400">
            <a:lnSpc>
              <a:spcPct val="90000"/>
            </a:lnSpc>
            <a:spcBef>
              <a:spcPct val="0"/>
            </a:spcBef>
            <a:spcAft>
              <a:spcPct val="35000"/>
            </a:spcAft>
            <a:buNone/>
          </a:pPr>
          <a:r>
            <a:rPr lang="en-US" sz="1200" kern="1200" dirty="0"/>
            <a:t>It belongs to those who think beyond it, question it, guide it, </a:t>
          </a:r>
          <a:r>
            <a:rPr lang="en-US" sz="1200" kern="1200" dirty="0" err="1"/>
            <a:t>humanise</a:t>
          </a:r>
          <a:r>
            <a:rPr lang="en-US" sz="1200" kern="1200" dirty="0"/>
            <a:t> it, and use it responsibly</a:t>
          </a:r>
        </a:p>
      </dsp:txBody>
      <dsp:txXfrm>
        <a:off x="4230585" y="1724659"/>
        <a:ext cx="1376464" cy="1478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C9081-5A89-7345-A047-885D6B39A520}">
      <dsp:nvSpPr>
        <dsp:cNvPr id="0" name=""/>
        <dsp:cNvSpPr/>
      </dsp:nvSpPr>
      <dsp:spPr>
        <a:xfrm>
          <a:off x="0" y="0"/>
          <a:ext cx="8209280" cy="68370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Increased efficiency and productivity</a:t>
          </a:r>
        </a:p>
      </dsp:txBody>
      <dsp:txXfrm>
        <a:off x="20025" y="20025"/>
        <a:ext cx="7413736" cy="643654"/>
      </dsp:txXfrm>
    </dsp:sp>
    <dsp:sp modelId="{12E12215-48FD-0A4B-97AD-AEBEFC19CF96}">
      <dsp:nvSpPr>
        <dsp:cNvPr id="0" name=""/>
        <dsp:cNvSpPr/>
      </dsp:nvSpPr>
      <dsp:spPr>
        <a:xfrm>
          <a:off x="687527" y="808014"/>
          <a:ext cx="8209280" cy="68370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Improved safety and quality control</a:t>
          </a:r>
        </a:p>
      </dsp:txBody>
      <dsp:txXfrm>
        <a:off x="707552" y="828039"/>
        <a:ext cx="7037294" cy="643654"/>
      </dsp:txXfrm>
    </dsp:sp>
    <dsp:sp modelId="{1F8A5FDB-12A4-524D-843B-2DF3E14DBE29}">
      <dsp:nvSpPr>
        <dsp:cNvPr id="0" name=""/>
        <dsp:cNvSpPr/>
      </dsp:nvSpPr>
      <dsp:spPr>
        <a:xfrm>
          <a:off x="1364792" y="1616028"/>
          <a:ext cx="8209280" cy="68370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Enhanced innovation and research</a:t>
          </a:r>
        </a:p>
      </dsp:txBody>
      <dsp:txXfrm>
        <a:off x="1384817" y="1636053"/>
        <a:ext cx="7047556" cy="643654"/>
      </dsp:txXfrm>
    </dsp:sp>
    <dsp:sp modelId="{631F61B2-6A57-5346-806A-A196645A4043}">
      <dsp:nvSpPr>
        <dsp:cNvPr id="0" name=""/>
        <dsp:cNvSpPr/>
      </dsp:nvSpPr>
      <dsp:spPr>
        <a:xfrm>
          <a:off x="2052319" y="2424043"/>
          <a:ext cx="8209280" cy="68370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Better resource </a:t>
          </a:r>
          <a:r>
            <a:rPr lang="en-ZW" sz="3000" kern="1200"/>
            <a:t>utilisation</a:t>
          </a:r>
          <a:endParaRPr lang="en-US" sz="3000" kern="1200"/>
        </a:p>
      </dsp:txBody>
      <dsp:txXfrm>
        <a:off x="2072344" y="2444068"/>
        <a:ext cx="7037294" cy="643654"/>
      </dsp:txXfrm>
    </dsp:sp>
    <dsp:sp modelId="{C7E83BD1-95CD-2544-81DE-135BE4D6DA59}">
      <dsp:nvSpPr>
        <dsp:cNvPr id="0" name=""/>
        <dsp:cNvSpPr/>
      </dsp:nvSpPr>
      <dsp:spPr>
        <a:xfrm>
          <a:off x="7764872" y="523655"/>
          <a:ext cx="444407" cy="44440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864864" y="523655"/>
        <a:ext cx="244423" cy="334416"/>
      </dsp:txXfrm>
    </dsp:sp>
    <dsp:sp modelId="{D7827BB3-3674-144F-AC5C-B07AAD55AEF0}">
      <dsp:nvSpPr>
        <dsp:cNvPr id="0" name=""/>
        <dsp:cNvSpPr/>
      </dsp:nvSpPr>
      <dsp:spPr>
        <a:xfrm>
          <a:off x="8452399" y="1331670"/>
          <a:ext cx="444407" cy="44440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52391" y="1331670"/>
        <a:ext cx="244423" cy="334416"/>
      </dsp:txXfrm>
    </dsp:sp>
    <dsp:sp modelId="{9FAAB65D-D0ED-924D-813A-2F61207A3163}">
      <dsp:nvSpPr>
        <dsp:cNvPr id="0" name=""/>
        <dsp:cNvSpPr/>
      </dsp:nvSpPr>
      <dsp:spPr>
        <a:xfrm>
          <a:off x="9129664" y="2139684"/>
          <a:ext cx="444407" cy="444407"/>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9229656" y="2139684"/>
        <a:ext cx="244423" cy="334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3D66A-7C3A-4F04-B031-7DB8EEED5E38}">
      <dsp:nvSpPr>
        <dsp:cNvPr id="0" name=""/>
        <dsp:cNvSpPr/>
      </dsp:nvSpPr>
      <dsp:spPr>
        <a:xfrm>
          <a:off x="0" y="413"/>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309E8C-9BF4-4E2F-AD87-711ECE2006C3}">
      <dsp:nvSpPr>
        <dsp:cNvPr id="0" name=""/>
        <dsp:cNvSpPr/>
      </dsp:nvSpPr>
      <dsp:spPr>
        <a:xfrm>
          <a:off x="172261" y="128542"/>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AC6126-0E14-4E01-A7FD-07E90A7E54DD}">
      <dsp:nvSpPr>
        <dsp:cNvPr id="0" name=""/>
        <dsp:cNvSpPr/>
      </dsp:nvSpPr>
      <dsp:spPr>
        <a:xfrm>
          <a:off x="657726" y="413"/>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1 – ENERGY SOVEREIGNTY</a:t>
          </a:r>
          <a:endParaRPr lang="en-US" sz="1600" kern="1200"/>
        </a:p>
      </dsp:txBody>
      <dsp:txXfrm>
        <a:off x="657726" y="413"/>
        <a:ext cx="5937709" cy="569460"/>
      </dsp:txXfrm>
    </dsp:sp>
    <dsp:sp modelId="{629E01AC-A8A5-4A3F-9308-F368DAE6D3E9}">
      <dsp:nvSpPr>
        <dsp:cNvPr id="0" name=""/>
        <dsp:cNvSpPr/>
      </dsp:nvSpPr>
      <dsp:spPr>
        <a:xfrm>
          <a:off x="0" y="712239"/>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522696-3452-4CE6-8736-A8E8BD661780}">
      <dsp:nvSpPr>
        <dsp:cNvPr id="0" name=""/>
        <dsp:cNvSpPr/>
      </dsp:nvSpPr>
      <dsp:spPr>
        <a:xfrm>
          <a:off x="172261" y="840367"/>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32886-54D8-40F2-A155-F1640565B441}">
      <dsp:nvSpPr>
        <dsp:cNvPr id="0" name=""/>
        <dsp:cNvSpPr/>
      </dsp:nvSpPr>
      <dsp:spPr>
        <a:xfrm>
          <a:off x="657726" y="712239"/>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2 – COMPUTE SOVEREIGNTY</a:t>
          </a:r>
          <a:endParaRPr lang="en-US" sz="1600" kern="1200"/>
        </a:p>
      </dsp:txBody>
      <dsp:txXfrm>
        <a:off x="657726" y="712239"/>
        <a:ext cx="5937709" cy="569460"/>
      </dsp:txXfrm>
    </dsp:sp>
    <dsp:sp modelId="{C118E42E-F43E-40F0-8512-08E30DFCC6FD}">
      <dsp:nvSpPr>
        <dsp:cNvPr id="0" name=""/>
        <dsp:cNvSpPr/>
      </dsp:nvSpPr>
      <dsp:spPr>
        <a:xfrm>
          <a:off x="0" y="1424064"/>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755663-11C8-4FF8-8A79-BA828D4A2ADE}">
      <dsp:nvSpPr>
        <dsp:cNvPr id="0" name=""/>
        <dsp:cNvSpPr/>
      </dsp:nvSpPr>
      <dsp:spPr>
        <a:xfrm>
          <a:off x="172261" y="1552193"/>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1D117-651F-4B0A-9CA3-1948563227D9}">
      <dsp:nvSpPr>
        <dsp:cNvPr id="0" name=""/>
        <dsp:cNvSpPr/>
      </dsp:nvSpPr>
      <dsp:spPr>
        <a:xfrm>
          <a:off x="657726" y="1424064"/>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3 – DATA SOVEREIGNTY</a:t>
          </a:r>
          <a:endParaRPr lang="en-US" sz="1600" kern="1200"/>
        </a:p>
      </dsp:txBody>
      <dsp:txXfrm>
        <a:off x="657726" y="1424064"/>
        <a:ext cx="5937709" cy="569460"/>
      </dsp:txXfrm>
    </dsp:sp>
    <dsp:sp modelId="{EDEFA9AE-124C-4DC9-B63A-F46BC929D91E}">
      <dsp:nvSpPr>
        <dsp:cNvPr id="0" name=""/>
        <dsp:cNvSpPr/>
      </dsp:nvSpPr>
      <dsp:spPr>
        <a:xfrm>
          <a:off x="0" y="2135890"/>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A2FDF5-8CB1-4880-B887-CB4A3453715C}">
      <dsp:nvSpPr>
        <dsp:cNvPr id="0" name=""/>
        <dsp:cNvSpPr/>
      </dsp:nvSpPr>
      <dsp:spPr>
        <a:xfrm>
          <a:off x="172261" y="2264018"/>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9B9EC6-956E-4469-8D74-0DD4EE04FC61}">
      <dsp:nvSpPr>
        <dsp:cNvPr id="0" name=""/>
        <dsp:cNvSpPr/>
      </dsp:nvSpPr>
      <dsp:spPr>
        <a:xfrm>
          <a:off x="657726" y="2135890"/>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4 – CONNECTIVITY SOVEREIGNTY</a:t>
          </a:r>
          <a:endParaRPr lang="en-US" sz="1600" kern="1200"/>
        </a:p>
      </dsp:txBody>
      <dsp:txXfrm>
        <a:off x="657726" y="2135890"/>
        <a:ext cx="5937709" cy="569460"/>
      </dsp:txXfrm>
    </dsp:sp>
    <dsp:sp modelId="{3E3115D5-216F-4792-A202-B06790288334}">
      <dsp:nvSpPr>
        <dsp:cNvPr id="0" name=""/>
        <dsp:cNvSpPr/>
      </dsp:nvSpPr>
      <dsp:spPr>
        <a:xfrm>
          <a:off x="0" y="2847715"/>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880843-82B7-42A6-9A93-515663142CAE}">
      <dsp:nvSpPr>
        <dsp:cNvPr id="0" name=""/>
        <dsp:cNvSpPr/>
      </dsp:nvSpPr>
      <dsp:spPr>
        <a:xfrm>
          <a:off x="172261" y="2975844"/>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20609B-9BA2-4B92-BAB3-23B989762A14}">
      <dsp:nvSpPr>
        <dsp:cNvPr id="0" name=""/>
        <dsp:cNvSpPr/>
      </dsp:nvSpPr>
      <dsp:spPr>
        <a:xfrm>
          <a:off x="657726" y="2847715"/>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5 – TALENT SOVEREIGNTY</a:t>
          </a:r>
          <a:endParaRPr lang="en-US" sz="1600" kern="1200"/>
        </a:p>
      </dsp:txBody>
      <dsp:txXfrm>
        <a:off x="657726" y="2847715"/>
        <a:ext cx="5937709" cy="569460"/>
      </dsp:txXfrm>
    </dsp:sp>
    <dsp:sp modelId="{18206705-7E7C-41A8-ADFC-7338CC0B6C21}">
      <dsp:nvSpPr>
        <dsp:cNvPr id="0" name=""/>
        <dsp:cNvSpPr/>
      </dsp:nvSpPr>
      <dsp:spPr>
        <a:xfrm>
          <a:off x="0" y="3559541"/>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C4A4BE-67F2-4111-A4DD-93FB9E77CFCF}">
      <dsp:nvSpPr>
        <dsp:cNvPr id="0" name=""/>
        <dsp:cNvSpPr/>
      </dsp:nvSpPr>
      <dsp:spPr>
        <a:xfrm>
          <a:off x="172261" y="3687669"/>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AE9211-30DF-453E-AA19-638A589B6724}">
      <dsp:nvSpPr>
        <dsp:cNvPr id="0" name=""/>
        <dsp:cNvSpPr/>
      </dsp:nvSpPr>
      <dsp:spPr>
        <a:xfrm>
          <a:off x="657726" y="3559541"/>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6 – GOVERNANCE SOVEREIGNTY</a:t>
          </a:r>
          <a:endParaRPr lang="en-US" sz="1600" kern="1200"/>
        </a:p>
      </dsp:txBody>
      <dsp:txXfrm>
        <a:off x="657726" y="3559541"/>
        <a:ext cx="5937709" cy="569460"/>
      </dsp:txXfrm>
    </dsp:sp>
    <dsp:sp modelId="{265F34AF-27AD-4973-A433-3D03CD011B87}">
      <dsp:nvSpPr>
        <dsp:cNvPr id="0" name=""/>
        <dsp:cNvSpPr/>
      </dsp:nvSpPr>
      <dsp:spPr>
        <a:xfrm>
          <a:off x="0" y="4271366"/>
          <a:ext cx="6595436" cy="5694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0F5BCD-A8D4-441D-BF79-44D88B69D20B}">
      <dsp:nvSpPr>
        <dsp:cNvPr id="0" name=""/>
        <dsp:cNvSpPr/>
      </dsp:nvSpPr>
      <dsp:spPr>
        <a:xfrm>
          <a:off x="172261" y="4399495"/>
          <a:ext cx="313203" cy="3132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4AA9D1-CFCA-4220-95CF-F7D0C2C25BD5}">
      <dsp:nvSpPr>
        <dsp:cNvPr id="0" name=""/>
        <dsp:cNvSpPr/>
      </dsp:nvSpPr>
      <dsp:spPr>
        <a:xfrm>
          <a:off x="657726" y="4271366"/>
          <a:ext cx="5937709" cy="569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268" tIns="60268" rIns="60268" bIns="60268" numCol="1" spcCol="1270" anchor="ctr" anchorCtr="0">
          <a:noAutofit/>
        </a:bodyPr>
        <a:lstStyle/>
        <a:p>
          <a:pPr marL="0" lvl="0" indent="0" algn="l" defTabSz="711200">
            <a:lnSpc>
              <a:spcPct val="100000"/>
            </a:lnSpc>
            <a:spcBef>
              <a:spcPct val="0"/>
            </a:spcBef>
            <a:spcAft>
              <a:spcPct val="35000"/>
            </a:spcAft>
            <a:buNone/>
          </a:pPr>
          <a:r>
            <a:rPr lang="en-ZW" sz="1600" b="1" kern="1200"/>
            <a:t>LAYER 7 – STRATEGIC SOVEREIGNTY</a:t>
          </a:r>
          <a:endParaRPr lang="en-US" sz="1600" kern="1200"/>
        </a:p>
      </dsp:txBody>
      <dsp:txXfrm>
        <a:off x="657726" y="4271366"/>
        <a:ext cx="5937709" cy="5694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BC21-A3C0-A446-AF28-3E2C5C5E422F}">
      <dsp:nvSpPr>
        <dsp:cNvPr id="0" name=""/>
        <dsp:cNvSpPr/>
      </dsp:nvSpPr>
      <dsp:spPr>
        <a:xfrm>
          <a:off x="1333" y="915411"/>
          <a:ext cx="4680542" cy="29721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E21F42-3872-8248-AD07-03CB37F9456B}">
      <dsp:nvSpPr>
        <dsp:cNvPr id="0" name=""/>
        <dsp:cNvSpPr/>
      </dsp:nvSpPr>
      <dsp:spPr>
        <a:xfrm>
          <a:off x="521393" y="1409468"/>
          <a:ext cx="4680542" cy="297214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ZW" sz="2300" b="1" kern="1200"/>
            <a:t>“The nations that thrive in the AI era will not necessarily be those possessing the most powerful algorithms.”</a:t>
          </a:r>
          <a:endParaRPr lang="en-US" sz="2300" kern="1200"/>
        </a:p>
      </dsp:txBody>
      <dsp:txXfrm>
        <a:off x="608444" y="1496519"/>
        <a:ext cx="4506440" cy="2798042"/>
      </dsp:txXfrm>
    </dsp:sp>
    <dsp:sp modelId="{B4B5CE26-43AE-514F-BCAB-7C8CBC78D995}">
      <dsp:nvSpPr>
        <dsp:cNvPr id="0" name=""/>
        <dsp:cNvSpPr/>
      </dsp:nvSpPr>
      <dsp:spPr>
        <a:xfrm>
          <a:off x="5721996" y="915411"/>
          <a:ext cx="4680542" cy="29721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B90FFE-CDB6-484A-8B09-4BA7F37432DE}">
      <dsp:nvSpPr>
        <dsp:cNvPr id="0" name=""/>
        <dsp:cNvSpPr/>
      </dsp:nvSpPr>
      <dsp:spPr>
        <a:xfrm>
          <a:off x="6242056" y="1409468"/>
          <a:ext cx="4680542" cy="297214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ZW" sz="2300" b="1" kern="1200"/>
            <a:t>They will be those possessing the strongest institutions, the most trusted governance systems, the most resilient infrastructure, and the wisdom to ensure that artificial intelligence remains subordinate to human values.”</a:t>
          </a:r>
          <a:endParaRPr lang="en-US" sz="2300" kern="1200"/>
        </a:p>
      </dsp:txBody>
      <dsp:txXfrm>
        <a:off x="6329107" y="1496519"/>
        <a:ext cx="4506440" cy="27980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7BE28-2AEE-4313-812D-17388A6DEA22}">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90401F-61B7-44D7-9BB5-F106FC8366D1}">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48670F-3F2D-4BF7-8A7A-98B4BAD397B9}">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b="1" kern="1200"/>
            <a:t>If you want to go fast, go alone</a:t>
          </a:r>
          <a:endParaRPr lang="en-US" sz="1800" kern="1200"/>
        </a:p>
      </dsp:txBody>
      <dsp:txXfrm>
        <a:off x="46529" y="2703902"/>
        <a:ext cx="2418750" cy="720000"/>
      </dsp:txXfrm>
    </dsp:sp>
    <dsp:sp modelId="{57394734-6F78-4C27-BB3E-5098DC85A5D0}">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1D6B2F-BE61-4AD7-92D3-E8E29F670FCB}">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906DB1-2629-43EE-8278-4128D87BA068}">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b="1" kern="1200"/>
            <a:t>If you want to go far, go together</a:t>
          </a:r>
          <a:endParaRPr lang="en-US" sz="1800" kern="1200"/>
        </a:p>
      </dsp:txBody>
      <dsp:txXfrm>
        <a:off x="2888560" y="2703902"/>
        <a:ext cx="2418750" cy="720000"/>
      </dsp:txXfrm>
    </dsp:sp>
    <dsp:sp modelId="{5AC99CC3-F933-4BEC-BDAB-BC605C38B3FD}">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20DC9B-B90C-4BEB-8DDA-21707F5015AA}">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A15B3B-2137-436D-AC35-9AAC57EEE85D}">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b="1" kern="1200" dirty="0"/>
            <a:t>YES WE CAN GO FASTER TOGETHER</a:t>
          </a:r>
          <a:endParaRPr lang="en-US" sz="1800" kern="1200" dirty="0"/>
        </a:p>
      </dsp:txBody>
      <dsp:txXfrm>
        <a:off x="5730591" y="2703902"/>
        <a:ext cx="241875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B1382-B4E6-4645-9FFF-02C0E8551272}" type="datetimeFigureOut">
              <a:rPr lang="en-US" smtClean="0"/>
              <a:t>6/18/26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0A247-3060-CB45-90F4-AA6208B0A8EB}" type="slidenum">
              <a:rPr lang="en-US" smtClean="0"/>
              <a:t>‹#›</a:t>
            </a:fld>
            <a:endParaRPr lang="en-US" dirty="0"/>
          </a:p>
        </p:txBody>
      </p:sp>
    </p:spTree>
    <p:extLst>
      <p:ext uri="{BB962C8B-B14F-4D97-AF65-F5344CB8AC3E}">
        <p14:creationId xmlns:p14="http://schemas.microsoft.com/office/powerpoint/2010/main" val="571032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0A247-3060-CB45-90F4-AA6208B0A8EB}" type="slidenum">
              <a:rPr lang="en-US" smtClean="0"/>
              <a:t>2</a:t>
            </a:fld>
            <a:endParaRPr lang="en-US" dirty="0"/>
          </a:p>
        </p:txBody>
      </p:sp>
    </p:spTree>
    <p:extLst>
      <p:ext uri="{BB962C8B-B14F-4D97-AF65-F5344CB8AC3E}">
        <p14:creationId xmlns:p14="http://schemas.microsoft.com/office/powerpoint/2010/main" val="1636417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CBAD6309-4850-2DEC-4264-E290FDA69AC5}"/>
              </a:ext>
            </a:extLst>
          </p:cNvPr>
          <p:cNvSpPr>
            <a:spLocks noGrp="1" noRot="1" noChangeAspect="1" noChangeArrowheads="1" noTextEdit="1"/>
          </p:cNvSpPr>
          <p:nvPr>
            <p:ph type="sldImg"/>
          </p:nvPr>
        </p:nvSpPr>
        <p:spPr>
          <a:ln/>
        </p:spPr>
      </p:sp>
      <p:sp>
        <p:nvSpPr>
          <p:cNvPr id="39938" name="Notes Placeholder 2">
            <a:extLst>
              <a:ext uri="{FF2B5EF4-FFF2-40B4-BE49-F238E27FC236}">
                <a16:creationId xmlns:a16="http://schemas.microsoft.com/office/drawing/2014/main" id="{FCADFC49-21B5-E642-385B-B4A77F276C8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9939" name="Slide Number Placeholder 3">
            <a:extLst>
              <a:ext uri="{FF2B5EF4-FFF2-40B4-BE49-F238E27FC236}">
                <a16:creationId xmlns:a16="http://schemas.microsoft.com/office/drawing/2014/main" id="{D04E66BE-50C5-3553-CE64-089CE1EC0ED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55FD3C-0763-874A-ADFE-B339CCED0687}" type="slidenum">
              <a:rPr lang="en-US" altLang="en-US"/>
              <a:pPr>
                <a:spcBef>
                  <a:spcPct val="0"/>
                </a:spcBef>
              </a:pPr>
              <a:t>30</a:t>
            </a:fld>
            <a:endParaRPr lang="en-US" altLang="en-US"/>
          </a:p>
        </p:txBody>
      </p:sp>
    </p:spTree>
    <p:extLst>
      <p:ext uri="{BB962C8B-B14F-4D97-AF65-F5344CB8AC3E}">
        <p14:creationId xmlns:p14="http://schemas.microsoft.com/office/powerpoint/2010/main" val="4289902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9056C-0218-42B4-BD64-67EFFB929AA8}" type="slidenum">
              <a:rPr lang="en-US" smtClean="0"/>
              <a:t>10</a:t>
            </a:fld>
            <a:endParaRPr lang="en-US"/>
          </a:p>
        </p:txBody>
      </p:sp>
    </p:spTree>
    <p:extLst>
      <p:ext uri="{BB962C8B-B14F-4D97-AF65-F5344CB8AC3E}">
        <p14:creationId xmlns:p14="http://schemas.microsoft.com/office/powerpoint/2010/main" val="3628678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9056C-0218-42B4-BD64-67EFFB929AA8}" type="slidenum">
              <a:rPr lang="en-US" smtClean="0"/>
              <a:t>15</a:t>
            </a:fld>
            <a:endParaRPr lang="en-US"/>
          </a:p>
        </p:txBody>
      </p:sp>
    </p:spTree>
    <p:extLst>
      <p:ext uri="{BB962C8B-B14F-4D97-AF65-F5344CB8AC3E}">
        <p14:creationId xmlns:p14="http://schemas.microsoft.com/office/powerpoint/2010/main" val="648481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0A247-3060-CB45-90F4-AA6208B0A8EB}" type="slidenum">
              <a:rPr lang="en-US" smtClean="0"/>
              <a:t>19</a:t>
            </a:fld>
            <a:endParaRPr lang="en-US" dirty="0"/>
          </a:p>
        </p:txBody>
      </p:sp>
    </p:spTree>
    <p:extLst>
      <p:ext uri="{BB962C8B-B14F-4D97-AF65-F5344CB8AC3E}">
        <p14:creationId xmlns:p14="http://schemas.microsoft.com/office/powerpoint/2010/main" val="104415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11B93E8A-1E65-1759-04F0-1381BC1527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E63758-D056-274B-B8A1-EC5DCB722903}" type="slidenum">
              <a:rPr lang="en-US" altLang="en-US"/>
              <a:pPr>
                <a:spcBef>
                  <a:spcPct val="0"/>
                </a:spcBef>
              </a:pPr>
              <a:t>25</a:t>
            </a:fld>
            <a:endParaRPr lang="en-US" altLang="en-US"/>
          </a:p>
        </p:txBody>
      </p:sp>
      <p:sp>
        <p:nvSpPr>
          <p:cNvPr id="23554" name="Rectangle 2">
            <a:extLst>
              <a:ext uri="{FF2B5EF4-FFF2-40B4-BE49-F238E27FC236}">
                <a16:creationId xmlns:a16="http://schemas.microsoft.com/office/drawing/2014/main" id="{D0F22E85-6E21-8BE0-86DD-BF19ECA00CD2}"/>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E1C9517F-3260-F84B-25D1-1402ECDF2E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AI and most of Information Technology has had both beneficial and detrimental effects on each of these areas.</a:t>
            </a:r>
          </a:p>
        </p:txBody>
      </p:sp>
    </p:spTree>
    <p:extLst>
      <p:ext uri="{BB962C8B-B14F-4D97-AF65-F5344CB8AC3E}">
        <p14:creationId xmlns:p14="http://schemas.microsoft.com/office/powerpoint/2010/main" val="864668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id="{E6B4F0D5-6C3B-3CC4-92BE-134606F21ABF}"/>
              </a:ext>
            </a:extLst>
          </p:cNvPr>
          <p:cNvSpPr>
            <a:spLocks noGrp="1" noRot="1" noChangeAspect="1" noChangeArrowheads="1" noTextEdit="1"/>
          </p:cNvSpPr>
          <p:nvPr>
            <p:ph type="sldImg"/>
          </p:nvPr>
        </p:nvSpPr>
        <p:spPr>
          <a:ln/>
        </p:spPr>
      </p:sp>
      <p:sp>
        <p:nvSpPr>
          <p:cNvPr id="27650" name="Notes Placeholder 2">
            <a:extLst>
              <a:ext uri="{FF2B5EF4-FFF2-40B4-BE49-F238E27FC236}">
                <a16:creationId xmlns:a16="http://schemas.microsoft.com/office/drawing/2014/main" id="{6A1FF0C2-6F46-C116-EA05-F27E20D8C3F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7651" name="Slide Number Placeholder 3">
            <a:extLst>
              <a:ext uri="{FF2B5EF4-FFF2-40B4-BE49-F238E27FC236}">
                <a16:creationId xmlns:a16="http://schemas.microsoft.com/office/drawing/2014/main" id="{3062EB23-2DE0-CCD6-6A6D-1855126F2B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E77475-FBEA-6D45-830C-A7488FACADBF}" type="slidenum">
              <a:rPr lang="en-US" altLang="en-US"/>
              <a:pPr>
                <a:spcBef>
                  <a:spcPct val="0"/>
                </a:spcBef>
              </a:pPr>
              <a:t>26</a:t>
            </a:fld>
            <a:endParaRPr lang="en-US" altLang="en-US"/>
          </a:p>
        </p:txBody>
      </p:sp>
    </p:spTree>
    <p:extLst>
      <p:ext uri="{BB962C8B-B14F-4D97-AF65-F5344CB8AC3E}">
        <p14:creationId xmlns:p14="http://schemas.microsoft.com/office/powerpoint/2010/main" val="1125465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19EBA3E3-47C2-6EBD-15C4-0DFA57054AC6}"/>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F0AC1DB6-45D9-6B3E-1550-C1AC179BE5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9699" name="Slide Number Placeholder 3">
            <a:extLst>
              <a:ext uri="{FF2B5EF4-FFF2-40B4-BE49-F238E27FC236}">
                <a16:creationId xmlns:a16="http://schemas.microsoft.com/office/drawing/2014/main" id="{08493EF7-3332-565A-362E-E9DBD45C4C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4A90B8-5725-F944-BF56-68E8405C5AF8}" type="slidenum">
              <a:rPr lang="en-US" altLang="en-US"/>
              <a:pPr>
                <a:spcBef>
                  <a:spcPct val="0"/>
                </a:spcBef>
              </a:pPr>
              <a:t>27</a:t>
            </a:fld>
            <a:endParaRPr lang="en-US" altLang="en-US"/>
          </a:p>
        </p:txBody>
      </p:sp>
    </p:spTree>
    <p:extLst>
      <p:ext uri="{BB962C8B-B14F-4D97-AF65-F5344CB8AC3E}">
        <p14:creationId xmlns:p14="http://schemas.microsoft.com/office/powerpoint/2010/main" val="265249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D22AB361-ED02-8845-9706-965E32925558}"/>
              </a:ext>
            </a:extLst>
          </p:cNvPr>
          <p:cNvSpPr>
            <a:spLocks noGrp="1" noRot="1" noChangeAspect="1" noChangeArrowheads="1" noTextEdit="1"/>
          </p:cNvSpPr>
          <p:nvPr>
            <p:ph type="sldImg"/>
          </p:nvPr>
        </p:nvSpPr>
        <p:spPr>
          <a:ln/>
        </p:spPr>
      </p:sp>
      <p:sp>
        <p:nvSpPr>
          <p:cNvPr id="35842" name="Notes Placeholder 2">
            <a:extLst>
              <a:ext uri="{FF2B5EF4-FFF2-40B4-BE49-F238E27FC236}">
                <a16:creationId xmlns:a16="http://schemas.microsoft.com/office/drawing/2014/main" id="{097A32AE-D863-0173-4675-FDB0606457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5843" name="Slide Number Placeholder 3">
            <a:extLst>
              <a:ext uri="{FF2B5EF4-FFF2-40B4-BE49-F238E27FC236}">
                <a16:creationId xmlns:a16="http://schemas.microsoft.com/office/drawing/2014/main" id="{70685F5E-72EC-E5D1-4470-21AD4B0218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B35E379-8D96-1F47-B79E-302F1F0C1F36}" type="slidenum">
              <a:rPr lang="en-US" altLang="en-US"/>
              <a:pPr>
                <a:spcBef>
                  <a:spcPct val="0"/>
                </a:spcBef>
              </a:pPr>
              <a:t>28</a:t>
            </a:fld>
            <a:endParaRPr lang="en-US" altLang="en-US"/>
          </a:p>
        </p:txBody>
      </p:sp>
    </p:spTree>
    <p:extLst>
      <p:ext uri="{BB962C8B-B14F-4D97-AF65-F5344CB8AC3E}">
        <p14:creationId xmlns:p14="http://schemas.microsoft.com/office/powerpoint/2010/main" val="104746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6C46C684-5DC5-C536-E902-99C441930709}"/>
              </a:ext>
            </a:extLst>
          </p:cNvPr>
          <p:cNvSpPr>
            <a:spLocks noGrp="1" noRot="1" noChangeAspect="1" noChangeArrowheads="1" noTextEdit="1"/>
          </p:cNvSpPr>
          <p:nvPr>
            <p:ph type="sldImg"/>
          </p:nvPr>
        </p:nvSpPr>
        <p:spPr>
          <a:ln/>
        </p:spPr>
      </p:sp>
      <p:sp>
        <p:nvSpPr>
          <p:cNvPr id="37890" name="Notes Placeholder 2">
            <a:extLst>
              <a:ext uri="{FF2B5EF4-FFF2-40B4-BE49-F238E27FC236}">
                <a16:creationId xmlns:a16="http://schemas.microsoft.com/office/drawing/2014/main" id="{8857BA0E-9D7C-F9E3-52E9-2A89A2D773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7891" name="Slide Number Placeholder 3">
            <a:extLst>
              <a:ext uri="{FF2B5EF4-FFF2-40B4-BE49-F238E27FC236}">
                <a16:creationId xmlns:a16="http://schemas.microsoft.com/office/drawing/2014/main" id="{164A4504-6774-AAB4-AF41-1CF4500011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1CE08D4-98CE-094E-B7DE-97943FA0D35B}" type="slidenum">
              <a:rPr lang="en-US" altLang="en-US"/>
              <a:pPr>
                <a:spcBef>
                  <a:spcPct val="0"/>
                </a:spcBef>
              </a:pPr>
              <a:t>29</a:t>
            </a:fld>
            <a:endParaRPr lang="en-US" altLang="en-US"/>
          </a:p>
        </p:txBody>
      </p:sp>
    </p:spTree>
    <p:extLst>
      <p:ext uri="{BB962C8B-B14F-4D97-AF65-F5344CB8AC3E}">
        <p14:creationId xmlns:p14="http://schemas.microsoft.com/office/powerpoint/2010/main" val="127857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36671547-B6EC-5240-B092-77E1FC3B0BBC}" type="datetime1">
              <a:rPr lang="en-US" smtClean="0"/>
              <a:pPr/>
              <a:t>6/18/26</a:t>
            </a:fld>
            <a:endParaRPr lang="en-US" dirty="0"/>
          </a:p>
        </p:txBody>
      </p:sp>
      <p:sp>
        <p:nvSpPr>
          <p:cNvPr id="8" name="Footer Placeholder 7"/>
          <p:cNvSpPr>
            <a:spLocks noGrp="1"/>
          </p:cNvSpPr>
          <p:nvPr>
            <p:ph type="ftr" sz="quarter" idx="11"/>
          </p:nvPr>
        </p:nvSpPr>
        <p:spPr/>
        <p:txBody>
          <a:bodyPr/>
          <a:lstStyle/>
          <a:p>
            <a:r>
              <a:rPr lang="en-US"/>
              <a:t>PRESENTATION FOOTER TITLE</a:t>
            </a:r>
            <a:endParaRPr lang="en-US" dirty="0"/>
          </a:p>
        </p:txBody>
      </p:sp>
      <p:sp>
        <p:nvSpPr>
          <p:cNvPr id="9" name="Slide Number Placeholder 8"/>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3457457294"/>
      </p:ext>
    </p:extLst>
  </p:cSld>
  <p:clrMapOvr>
    <a:overrideClrMapping bg1="dk1" tx1="lt1" bg2="dk2" tx2="lt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6671547-B6EC-5240-B092-77E1FC3B0BBC}" type="datetime1">
              <a:rPr lang="en-US" smtClean="0"/>
              <a:pPr/>
              <a:t>6/18/26</a:t>
            </a:fld>
            <a:endParaRPr lang="en-US" dirty="0"/>
          </a:p>
        </p:txBody>
      </p:sp>
      <p:sp>
        <p:nvSpPr>
          <p:cNvPr id="5" name="Footer Placeholder 4"/>
          <p:cNvSpPr>
            <a:spLocks noGrp="1"/>
          </p:cNvSpPr>
          <p:nvPr>
            <p:ph type="ftr" sz="quarter" idx="11"/>
          </p:nvPr>
        </p:nvSpPr>
        <p:spPr/>
        <p:txBody>
          <a:bodyPr/>
          <a:lstStyle/>
          <a:p>
            <a:r>
              <a:rPr lang="en-US"/>
              <a:t>PRESENTATION FOOTER TITLE</a:t>
            </a:r>
            <a:endParaRPr lang="en-US" dirty="0"/>
          </a:p>
        </p:txBody>
      </p:sp>
      <p:sp>
        <p:nvSpPr>
          <p:cNvPr id="6" name="Slide Number Placeholder 5"/>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4226912213"/>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6671547-B6EC-5240-B092-77E1FC3B0BBC}" type="datetime1">
              <a:rPr lang="en-US" smtClean="0"/>
              <a:pPr/>
              <a:t>6/18/26</a:t>
            </a:fld>
            <a:endParaRPr lang="en-US" dirty="0"/>
          </a:p>
        </p:txBody>
      </p:sp>
      <p:sp>
        <p:nvSpPr>
          <p:cNvPr id="5" name="Footer Placeholder 4"/>
          <p:cNvSpPr>
            <a:spLocks noGrp="1"/>
          </p:cNvSpPr>
          <p:nvPr>
            <p:ph type="ftr" sz="quarter" idx="11"/>
          </p:nvPr>
        </p:nvSpPr>
        <p:spPr/>
        <p:txBody>
          <a:bodyPr/>
          <a:lstStyle/>
          <a:p>
            <a:r>
              <a:rPr lang="en-US"/>
              <a:t>PRESENTATION FOOTER TITLE</a:t>
            </a:r>
            <a:endParaRPr lang="en-US" dirty="0"/>
          </a:p>
        </p:txBody>
      </p:sp>
      <p:sp>
        <p:nvSpPr>
          <p:cNvPr id="6" name="Slide Number Placeholder 5"/>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1398537427"/>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bout m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F54E9A-9E2C-85E2-7E1A-4D53531BED01}"/>
              </a:ext>
            </a:extLst>
          </p:cNvPr>
          <p:cNvSpPr>
            <a:spLocks noGrp="1"/>
          </p:cNvSpPr>
          <p:nvPr>
            <p:ph type="title"/>
          </p:nvPr>
        </p:nvSpPr>
        <p:spPr>
          <a:xfrm>
            <a:off x="634030" y="1381759"/>
            <a:ext cx="2442547" cy="4841239"/>
          </a:xfrm>
        </p:spPr>
        <p:txBody>
          <a:bodyPr/>
          <a:lstStyle/>
          <a:p>
            <a:r>
              <a:rPr lang="en-GB"/>
              <a:t>Click to edit Master title style</a:t>
            </a:r>
            <a:endParaRPr lang="en-US"/>
          </a:p>
        </p:txBody>
      </p:sp>
      <p:sp>
        <p:nvSpPr>
          <p:cNvPr id="4" name="Date Placeholder 3">
            <a:extLst>
              <a:ext uri="{FF2B5EF4-FFF2-40B4-BE49-F238E27FC236}">
                <a16:creationId xmlns:a16="http://schemas.microsoft.com/office/drawing/2014/main" id="{BA54A919-2C65-16E1-5C3F-AC895A32F828}"/>
              </a:ext>
            </a:extLst>
          </p:cNvPr>
          <p:cNvSpPr>
            <a:spLocks noGrp="1"/>
          </p:cNvSpPr>
          <p:nvPr>
            <p:ph type="dt" sz="half" idx="10"/>
          </p:nvPr>
        </p:nvSpPr>
        <p:spPr/>
        <p:txBody>
          <a:bodyPr/>
          <a:lstStyle/>
          <a:p>
            <a:fld id="{A2E41F7F-2FDD-FA4E-A2FC-E131AAD2D800}" type="datetime1">
              <a:rPr lang="en-US" smtClean="0"/>
              <a:t>6/18/26</a:t>
            </a:fld>
            <a:endParaRPr lang="en-US" dirty="0"/>
          </a:p>
        </p:txBody>
      </p:sp>
      <p:sp>
        <p:nvSpPr>
          <p:cNvPr id="5" name="Footer Placeholder 4">
            <a:extLst>
              <a:ext uri="{FF2B5EF4-FFF2-40B4-BE49-F238E27FC236}">
                <a16:creationId xmlns:a16="http://schemas.microsoft.com/office/drawing/2014/main" id="{5915A884-68A6-BA10-A317-72AE6AAD1924}"/>
              </a:ext>
            </a:extLst>
          </p:cNvPr>
          <p:cNvSpPr>
            <a:spLocks noGrp="1"/>
          </p:cNvSpPr>
          <p:nvPr>
            <p:ph type="ftr" sz="quarter" idx="11"/>
          </p:nvPr>
        </p:nvSpPr>
        <p:spPr/>
        <p:txBody>
          <a:bodyPr/>
          <a:lstStyle/>
          <a:p>
            <a:r>
              <a:rPr lang="en-US" dirty="0"/>
              <a:t>PRESENTATION FOOTER TITLE</a:t>
            </a:r>
          </a:p>
        </p:txBody>
      </p:sp>
      <p:sp>
        <p:nvSpPr>
          <p:cNvPr id="6" name="Slide Number Placeholder 5">
            <a:extLst>
              <a:ext uri="{FF2B5EF4-FFF2-40B4-BE49-F238E27FC236}">
                <a16:creationId xmlns:a16="http://schemas.microsoft.com/office/drawing/2014/main" id="{8E8A433B-31BB-56DF-9D25-316672D52D47}"/>
              </a:ext>
            </a:extLst>
          </p:cNvPr>
          <p:cNvSpPr>
            <a:spLocks noGrp="1"/>
          </p:cNvSpPr>
          <p:nvPr>
            <p:ph type="sldNum" sz="quarter" idx="12"/>
          </p:nvPr>
        </p:nvSpPr>
        <p:spPr/>
        <p:txBody>
          <a:bodyPr/>
          <a:lstStyle/>
          <a:p>
            <a:fld id="{A143EF73-F45C-7448-AFCC-5E3B6F99FAF9}" type="slidenum">
              <a:rPr lang="en-US" smtClean="0"/>
              <a:t>‹#›</a:t>
            </a:fld>
            <a:endParaRPr lang="en-US" dirty="0"/>
          </a:p>
        </p:txBody>
      </p:sp>
      <p:sp>
        <p:nvSpPr>
          <p:cNvPr id="31" name="Picture Placeholder 30">
            <a:extLst>
              <a:ext uri="{FF2B5EF4-FFF2-40B4-BE49-F238E27FC236}">
                <a16:creationId xmlns:a16="http://schemas.microsoft.com/office/drawing/2014/main" id="{6735C154-BCD9-D149-B143-2D039031C5AB}"/>
              </a:ext>
            </a:extLst>
          </p:cNvPr>
          <p:cNvSpPr>
            <a:spLocks noGrp="1"/>
          </p:cNvSpPr>
          <p:nvPr>
            <p:ph type="pic" sz="quarter" idx="13" hasCustomPrompt="1"/>
          </p:nvPr>
        </p:nvSpPr>
        <p:spPr>
          <a:xfrm>
            <a:off x="3462962" y="1381759"/>
            <a:ext cx="5266084" cy="4841241"/>
          </a:xfrm>
          <a:blipFill dpi="0" rotWithShape="1">
            <a:blip r:embed="rId2">
              <a:alphaModFix amt="60000"/>
            </a:blip>
            <a:srcRect/>
            <a:stretch>
              <a:fillRect t="-79" b="-79"/>
            </a:stretch>
          </a:blipFill>
        </p:spPr>
        <p:txBody>
          <a:bodyPr/>
          <a:lstStyle>
            <a:lvl1pPr>
              <a:defRPr/>
            </a:lvl1pPr>
          </a:lstStyle>
          <a:p>
            <a:r>
              <a:rPr lang="en-US" dirty="0"/>
              <a:t>  </a:t>
            </a:r>
          </a:p>
        </p:txBody>
      </p:sp>
      <p:sp>
        <p:nvSpPr>
          <p:cNvPr id="10" name="Text Placeholder 33">
            <a:extLst>
              <a:ext uri="{FF2B5EF4-FFF2-40B4-BE49-F238E27FC236}">
                <a16:creationId xmlns:a16="http://schemas.microsoft.com/office/drawing/2014/main" id="{AD9C4689-639B-0898-2997-601F72785BF5}"/>
              </a:ext>
            </a:extLst>
          </p:cNvPr>
          <p:cNvSpPr>
            <a:spLocks noGrp="1"/>
          </p:cNvSpPr>
          <p:nvPr>
            <p:ph type="body" sz="quarter" idx="25"/>
          </p:nvPr>
        </p:nvSpPr>
        <p:spPr>
          <a:xfrm>
            <a:off x="9114794" y="1381757"/>
            <a:ext cx="2442548" cy="4841240"/>
          </a:xfrm>
        </p:spPr>
        <p:txBody>
          <a:bodyPr>
            <a:normAutofit/>
          </a:bodyPr>
          <a:lstStyle>
            <a:lvl1pPr>
              <a:lnSpc>
                <a:spcPct val="140000"/>
              </a:lnSpc>
              <a:spcBef>
                <a:spcPts val="0"/>
              </a:spcBef>
              <a:defRPr sz="1200"/>
            </a:lvl1pPr>
          </a:lstStyle>
          <a:p>
            <a:pPr lvl="0"/>
            <a:r>
              <a:rPr lang="en-GB"/>
              <a:t>Click to edit Master text styles</a:t>
            </a:r>
          </a:p>
        </p:txBody>
      </p:sp>
    </p:spTree>
    <p:extLst>
      <p:ext uri="{BB962C8B-B14F-4D97-AF65-F5344CB8AC3E}">
        <p14:creationId xmlns:p14="http://schemas.microsoft.com/office/powerpoint/2010/main" val="16134189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CA68AF-1E44-DFDE-EE80-FECD3D5A209B}"/>
              </a:ext>
            </a:extLst>
          </p:cNvPr>
          <p:cNvSpPr>
            <a:spLocks noGrp="1"/>
          </p:cNvSpPr>
          <p:nvPr>
            <p:ph type="title"/>
          </p:nvPr>
        </p:nvSpPr>
        <p:spPr>
          <a:xfrm>
            <a:off x="634030" y="651189"/>
            <a:ext cx="4328497" cy="1097284"/>
          </a:xfrm>
        </p:spPr>
        <p:txBody>
          <a:bodyPr>
            <a:noAutofit/>
          </a:bodyPr>
          <a:lstStyle>
            <a:lvl1pPr>
              <a:defRPr sz="3200"/>
            </a:lvl1pPr>
          </a:lstStyle>
          <a:p>
            <a:r>
              <a:rPr lang="en-GB"/>
              <a:t>Click to edit Master title style</a:t>
            </a:r>
            <a:endParaRPr lang="en-US"/>
          </a:p>
        </p:txBody>
      </p:sp>
      <p:sp>
        <p:nvSpPr>
          <p:cNvPr id="6" name="Text Placeholder 33">
            <a:extLst>
              <a:ext uri="{FF2B5EF4-FFF2-40B4-BE49-F238E27FC236}">
                <a16:creationId xmlns:a16="http://schemas.microsoft.com/office/drawing/2014/main" id="{FAD20667-603C-20EC-BED2-814237BC2DDE}"/>
              </a:ext>
            </a:extLst>
          </p:cNvPr>
          <p:cNvSpPr>
            <a:spLocks noGrp="1"/>
          </p:cNvSpPr>
          <p:nvPr>
            <p:ph type="body" sz="quarter" idx="24"/>
          </p:nvPr>
        </p:nvSpPr>
        <p:spPr>
          <a:xfrm>
            <a:off x="7223477" y="651190"/>
            <a:ext cx="4333865" cy="1097283"/>
          </a:xfrm>
        </p:spPr>
        <p:txBody>
          <a:bodyPr>
            <a:normAutofit/>
          </a:bodyPr>
          <a:lstStyle>
            <a:lvl1pPr algn="r">
              <a:lnSpc>
                <a:spcPct val="120000"/>
              </a:lnSpc>
              <a:spcBef>
                <a:spcPts val="0"/>
              </a:spcBef>
              <a:defRPr sz="1200"/>
            </a:lvl1pPr>
          </a:lstStyle>
          <a:p>
            <a:pPr lvl="0"/>
            <a:r>
              <a:rPr lang="en-GB"/>
              <a:t>Click to edit Master text styles</a:t>
            </a:r>
          </a:p>
        </p:txBody>
      </p:sp>
      <p:sp>
        <p:nvSpPr>
          <p:cNvPr id="31" name="Picture Placeholder 30">
            <a:extLst>
              <a:ext uri="{FF2B5EF4-FFF2-40B4-BE49-F238E27FC236}">
                <a16:creationId xmlns:a16="http://schemas.microsoft.com/office/drawing/2014/main" id="{6735C154-BCD9-D149-B143-2D039031C5AB}"/>
              </a:ext>
            </a:extLst>
          </p:cNvPr>
          <p:cNvSpPr>
            <a:spLocks noGrp="1"/>
          </p:cNvSpPr>
          <p:nvPr>
            <p:ph type="pic" sz="quarter" idx="13" hasCustomPrompt="1"/>
          </p:nvPr>
        </p:nvSpPr>
        <p:spPr>
          <a:xfrm>
            <a:off x="634029" y="2129472"/>
            <a:ext cx="10923933" cy="4093527"/>
          </a:xfrm>
          <a:blipFill dpi="0" rotWithShape="1">
            <a:blip r:embed="rId2">
              <a:alphaModFix amt="60000"/>
            </a:blip>
            <a:srcRect/>
            <a:stretch>
              <a:fillRect t="-125" b="-125"/>
            </a:stretch>
          </a:blipFill>
        </p:spPr>
        <p:txBody>
          <a:bodyPr/>
          <a:lstStyle>
            <a:lvl1pPr>
              <a:defRPr/>
            </a:lvl1pPr>
          </a:lstStyle>
          <a:p>
            <a:r>
              <a:rPr lang="en-US" dirty="0"/>
              <a:t>  </a:t>
            </a:r>
          </a:p>
        </p:txBody>
      </p:sp>
    </p:spTree>
    <p:extLst>
      <p:ext uri="{BB962C8B-B14F-4D97-AF65-F5344CB8AC3E}">
        <p14:creationId xmlns:p14="http://schemas.microsoft.com/office/powerpoint/2010/main" val="27778725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xperienc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F4598E-1504-5694-E886-E906DD8B9F09}"/>
              </a:ext>
            </a:extLst>
          </p:cNvPr>
          <p:cNvSpPr>
            <a:spLocks noGrp="1"/>
          </p:cNvSpPr>
          <p:nvPr>
            <p:ph type="title"/>
          </p:nvPr>
        </p:nvSpPr>
        <p:spPr>
          <a:xfrm>
            <a:off x="634030" y="1381760"/>
            <a:ext cx="3381375" cy="365760"/>
          </a:xfrm>
        </p:spPr>
        <p:txBody>
          <a:bodyPr>
            <a:noAutofit/>
          </a:bodyPr>
          <a:lstStyle>
            <a:lvl1pPr>
              <a:defRPr sz="1800"/>
            </a:lvl1pPr>
          </a:lstStyle>
          <a:p>
            <a:r>
              <a:rPr lang="en-GB"/>
              <a:t>Click to edit Master title style</a:t>
            </a:r>
            <a:endParaRPr lang="en-US" dirty="0"/>
          </a:p>
        </p:txBody>
      </p:sp>
      <p:sp>
        <p:nvSpPr>
          <p:cNvPr id="4" name="Date Placeholder 3">
            <a:extLst>
              <a:ext uri="{FF2B5EF4-FFF2-40B4-BE49-F238E27FC236}">
                <a16:creationId xmlns:a16="http://schemas.microsoft.com/office/drawing/2014/main" id="{BA54A919-2C65-16E1-5C3F-AC895A32F828}"/>
              </a:ext>
            </a:extLst>
          </p:cNvPr>
          <p:cNvSpPr>
            <a:spLocks noGrp="1"/>
          </p:cNvSpPr>
          <p:nvPr>
            <p:ph type="dt" sz="half" idx="10"/>
          </p:nvPr>
        </p:nvSpPr>
        <p:spPr/>
        <p:txBody>
          <a:bodyPr/>
          <a:lstStyle/>
          <a:p>
            <a:fld id="{06B8BFF3-B4B3-4A40-8A88-B18BBA8E2FCA}" type="datetime1">
              <a:rPr lang="en-US" smtClean="0"/>
              <a:t>6/18/26</a:t>
            </a:fld>
            <a:endParaRPr lang="en-US" dirty="0"/>
          </a:p>
        </p:txBody>
      </p:sp>
      <p:sp>
        <p:nvSpPr>
          <p:cNvPr id="5" name="Footer Placeholder 4">
            <a:extLst>
              <a:ext uri="{FF2B5EF4-FFF2-40B4-BE49-F238E27FC236}">
                <a16:creationId xmlns:a16="http://schemas.microsoft.com/office/drawing/2014/main" id="{5915A884-68A6-BA10-A317-72AE6AAD1924}"/>
              </a:ext>
            </a:extLst>
          </p:cNvPr>
          <p:cNvSpPr>
            <a:spLocks noGrp="1"/>
          </p:cNvSpPr>
          <p:nvPr>
            <p:ph type="ftr" sz="quarter" idx="11"/>
          </p:nvPr>
        </p:nvSpPr>
        <p:spPr/>
        <p:txBody>
          <a:bodyPr/>
          <a:lstStyle/>
          <a:p>
            <a:r>
              <a:rPr lang="en-US" dirty="0"/>
              <a:t>PRESENTATION FOOTER TITLE</a:t>
            </a:r>
          </a:p>
        </p:txBody>
      </p:sp>
      <p:sp>
        <p:nvSpPr>
          <p:cNvPr id="6" name="Slide Number Placeholder 5">
            <a:extLst>
              <a:ext uri="{FF2B5EF4-FFF2-40B4-BE49-F238E27FC236}">
                <a16:creationId xmlns:a16="http://schemas.microsoft.com/office/drawing/2014/main" id="{8E8A433B-31BB-56DF-9D25-316672D52D47}"/>
              </a:ext>
            </a:extLst>
          </p:cNvPr>
          <p:cNvSpPr>
            <a:spLocks noGrp="1"/>
          </p:cNvSpPr>
          <p:nvPr>
            <p:ph type="sldNum" sz="quarter" idx="12"/>
          </p:nvPr>
        </p:nvSpPr>
        <p:spPr/>
        <p:txBody>
          <a:bodyPr/>
          <a:lstStyle/>
          <a:p>
            <a:fld id="{A143EF73-F45C-7448-AFCC-5E3B6F99FAF9}" type="slidenum">
              <a:rPr lang="en-US" smtClean="0"/>
              <a:t>‹#›</a:t>
            </a:fld>
            <a:endParaRPr lang="en-US" dirty="0"/>
          </a:p>
        </p:txBody>
      </p:sp>
      <p:sp>
        <p:nvSpPr>
          <p:cNvPr id="8" name="Text Placeholder 7">
            <a:extLst>
              <a:ext uri="{FF2B5EF4-FFF2-40B4-BE49-F238E27FC236}">
                <a16:creationId xmlns:a16="http://schemas.microsoft.com/office/drawing/2014/main" id="{70217120-D52C-9F07-5683-C42BC8E2121D}"/>
              </a:ext>
            </a:extLst>
          </p:cNvPr>
          <p:cNvSpPr>
            <a:spLocks noGrp="1"/>
          </p:cNvSpPr>
          <p:nvPr>
            <p:ph type="body" sz="quarter" idx="13" hasCustomPrompt="1"/>
          </p:nvPr>
        </p:nvSpPr>
        <p:spPr>
          <a:xfrm>
            <a:off x="4405313" y="1381125"/>
            <a:ext cx="3381375" cy="365760"/>
          </a:xfrm>
        </p:spPr>
        <p:txBody>
          <a:bodyPr tIns="45720" anchor="t">
            <a:normAutofit/>
          </a:bodyPr>
          <a:lstStyle>
            <a:lvl1pPr>
              <a:lnSpc>
                <a:spcPct val="90000"/>
              </a:lnSpc>
              <a:spcBef>
                <a:spcPts val="0"/>
              </a:spcBef>
              <a:defRPr sz="1800" b="1" i="0" cap="all" spc="-40" baseline="0">
                <a:latin typeface="+mj-lt"/>
              </a:defRPr>
            </a:lvl1pPr>
            <a:lvl2pPr>
              <a:defRPr b="1" i="0">
                <a:latin typeface="Neue Haas Grotesk Text Pro" panose="020B0504020202020204" pitchFamily="34" charset="77"/>
              </a:defRPr>
            </a:lvl2pPr>
            <a:lvl3pPr>
              <a:defRPr b="1" i="0">
                <a:latin typeface="Neue Haas Grotesk Text Pro" panose="020B0504020202020204" pitchFamily="34" charset="77"/>
              </a:defRPr>
            </a:lvl3pPr>
            <a:lvl4pPr>
              <a:defRPr b="1" i="0">
                <a:latin typeface="Neue Haas Grotesk Text Pro" panose="020B0504020202020204" pitchFamily="34" charset="77"/>
              </a:defRPr>
            </a:lvl4pPr>
            <a:lvl5pPr>
              <a:defRPr b="1" i="0">
                <a:latin typeface="Neue Haas Grotesk Text Pro" panose="020B0504020202020204" pitchFamily="34" charset="77"/>
              </a:defRPr>
            </a:lvl5pPr>
          </a:lstStyle>
          <a:p>
            <a:pPr lvl="0"/>
            <a:r>
              <a:rPr lang="en-US" dirty="0"/>
              <a:t>CLICK TO EDIT</a:t>
            </a:r>
          </a:p>
        </p:txBody>
      </p:sp>
      <p:sp>
        <p:nvSpPr>
          <p:cNvPr id="30" name="Text Placeholder 7">
            <a:extLst>
              <a:ext uri="{FF2B5EF4-FFF2-40B4-BE49-F238E27FC236}">
                <a16:creationId xmlns:a16="http://schemas.microsoft.com/office/drawing/2014/main" id="{43DDC1FB-8F20-EE01-C0B7-F63A419BCDD1}"/>
              </a:ext>
            </a:extLst>
          </p:cNvPr>
          <p:cNvSpPr>
            <a:spLocks noGrp="1"/>
          </p:cNvSpPr>
          <p:nvPr>
            <p:ph type="body" sz="quarter" idx="14" hasCustomPrompt="1"/>
          </p:nvPr>
        </p:nvSpPr>
        <p:spPr>
          <a:xfrm>
            <a:off x="8167690" y="1381125"/>
            <a:ext cx="3390272" cy="365760"/>
          </a:xfrm>
        </p:spPr>
        <p:txBody>
          <a:bodyPr tIns="45720" anchor="t">
            <a:normAutofit/>
          </a:bodyPr>
          <a:lstStyle>
            <a:lvl1pPr>
              <a:lnSpc>
                <a:spcPct val="90000"/>
              </a:lnSpc>
              <a:spcBef>
                <a:spcPts val="0"/>
              </a:spcBef>
              <a:defRPr sz="1800" b="1" i="0" cap="all" spc="-40" baseline="0">
                <a:latin typeface="+mj-lt"/>
              </a:defRPr>
            </a:lvl1pPr>
            <a:lvl2pPr>
              <a:defRPr b="1" i="0">
                <a:latin typeface="Neue Haas Grotesk Text Pro" panose="020B0504020202020204" pitchFamily="34" charset="77"/>
              </a:defRPr>
            </a:lvl2pPr>
            <a:lvl3pPr>
              <a:defRPr b="1" i="0">
                <a:latin typeface="Neue Haas Grotesk Text Pro" panose="020B0504020202020204" pitchFamily="34" charset="77"/>
              </a:defRPr>
            </a:lvl3pPr>
            <a:lvl4pPr>
              <a:defRPr b="1" i="0">
                <a:latin typeface="Neue Haas Grotesk Text Pro" panose="020B0504020202020204" pitchFamily="34" charset="77"/>
              </a:defRPr>
            </a:lvl4pPr>
            <a:lvl5pPr>
              <a:defRPr b="1" i="0">
                <a:latin typeface="Neue Haas Grotesk Text Pro" panose="020B0504020202020204" pitchFamily="34" charset="77"/>
              </a:defRPr>
            </a:lvl5pPr>
          </a:lstStyle>
          <a:p>
            <a:pPr lvl="0"/>
            <a:r>
              <a:rPr lang="en-US" dirty="0"/>
              <a:t>CLICK TO EDIT</a:t>
            </a:r>
          </a:p>
        </p:txBody>
      </p:sp>
      <p:sp>
        <p:nvSpPr>
          <p:cNvPr id="34" name="Text Placeholder 33">
            <a:extLst>
              <a:ext uri="{FF2B5EF4-FFF2-40B4-BE49-F238E27FC236}">
                <a16:creationId xmlns:a16="http://schemas.microsoft.com/office/drawing/2014/main" id="{FA55D1EE-47FA-46B2-FD96-383F512F887E}"/>
              </a:ext>
            </a:extLst>
          </p:cNvPr>
          <p:cNvSpPr>
            <a:spLocks noGrp="1"/>
          </p:cNvSpPr>
          <p:nvPr>
            <p:ph type="body" sz="quarter" idx="15"/>
          </p:nvPr>
        </p:nvSpPr>
        <p:spPr>
          <a:xfrm>
            <a:off x="633413" y="1844048"/>
            <a:ext cx="3386137" cy="1398676"/>
          </a:xfrm>
        </p:spPr>
        <p:txBody>
          <a:bodyPr>
            <a:normAutofit/>
          </a:bodyPr>
          <a:lstStyle>
            <a:lvl1pPr>
              <a:lnSpc>
                <a:spcPct val="140000"/>
              </a:lnSpc>
              <a:spcBef>
                <a:spcPts val="0"/>
              </a:spcBef>
              <a:defRPr sz="1200"/>
            </a:lvl1pPr>
          </a:lstStyle>
          <a:p>
            <a:pPr lvl="0"/>
            <a:r>
              <a:rPr lang="en-GB"/>
              <a:t>Click to edit Master text styles</a:t>
            </a:r>
          </a:p>
        </p:txBody>
      </p:sp>
      <p:sp>
        <p:nvSpPr>
          <p:cNvPr id="35" name="Text Placeholder 33">
            <a:extLst>
              <a:ext uri="{FF2B5EF4-FFF2-40B4-BE49-F238E27FC236}">
                <a16:creationId xmlns:a16="http://schemas.microsoft.com/office/drawing/2014/main" id="{DCB39F0A-CD9B-606F-48BD-92C65F5CC8F5}"/>
              </a:ext>
            </a:extLst>
          </p:cNvPr>
          <p:cNvSpPr>
            <a:spLocks noGrp="1"/>
          </p:cNvSpPr>
          <p:nvPr>
            <p:ph type="body" sz="quarter" idx="16"/>
          </p:nvPr>
        </p:nvSpPr>
        <p:spPr>
          <a:xfrm>
            <a:off x="4400553" y="1844048"/>
            <a:ext cx="3389652" cy="1398676"/>
          </a:xfrm>
        </p:spPr>
        <p:txBody>
          <a:bodyPr>
            <a:normAutofit/>
          </a:bodyPr>
          <a:lstStyle>
            <a:lvl1pPr>
              <a:lnSpc>
                <a:spcPct val="140000"/>
              </a:lnSpc>
              <a:spcBef>
                <a:spcPts val="0"/>
              </a:spcBef>
              <a:defRPr sz="1200"/>
            </a:lvl1pPr>
          </a:lstStyle>
          <a:p>
            <a:pPr lvl="0"/>
            <a:r>
              <a:rPr lang="en-GB"/>
              <a:t>Click to edit Master text styles</a:t>
            </a:r>
          </a:p>
        </p:txBody>
      </p:sp>
      <p:sp>
        <p:nvSpPr>
          <p:cNvPr id="7" name="Text Placeholder 33">
            <a:extLst>
              <a:ext uri="{FF2B5EF4-FFF2-40B4-BE49-F238E27FC236}">
                <a16:creationId xmlns:a16="http://schemas.microsoft.com/office/drawing/2014/main" id="{A40E57F8-6C67-939A-44DA-D5E689DA7DD2}"/>
              </a:ext>
            </a:extLst>
          </p:cNvPr>
          <p:cNvSpPr>
            <a:spLocks noGrp="1"/>
          </p:cNvSpPr>
          <p:nvPr>
            <p:ph type="body" sz="quarter" idx="24"/>
          </p:nvPr>
        </p:nvSpPr>
        <p:spPr>
          <a:xfrm>
            <a:off x="8167690" y="1844048"/>
            <a:ext cx="3389652" cy="1398676"/>
          </a:xfrm>
        </p:spPr>
        <p:txBody>
          <a:bodyPr>
            <a:normAutofit/>
          </a:bodyPr>
          <a:lstStyle>
            <a:lvl1pPr>
              <a:lnSpc>
                <a:spcPct val="140000"/>
              </a:lnSpc>
              <a:spcBef>
                <a:spcPts val="0"/>
              </a:spcBef>
              <a:defRPr sz="1200"/>
            </a:lvl1pPr>
          </a:lstStyle>
          <a:p>
            <a:pPr lvl="0"/>
            <a:r>
              <a:rPr lang="en-GB"/>
              <a:t>Click to edit Master text styles</a:t>
            </a:r>
          </a:p>
        </p:txBody>
      </p:sp>
      <p:sp>
        <p:nvSpPr>
          <p:cNvPr id="47" name="Text Placeholder 7">
            <a:extLst>
              <a:ext uri="{FF2B5EF4-FFF2-40B4-BE49-F238E27FC236}">
                <a16:creationId xmlns:a16="http://schemas.microsoft.com/office/drawing/2014/main" id="{7AB57F7A-92EA-B16C-A864-84B70B7AF911}"/>
              </a:ext>
            </a:extLst>
          </p:cNvPr>
          <p:cNvSpPr>
            <a:spLocks noGrp="1"/>
          </p:cNvSpPr>
          <p:nvPr>
            <p:ph type="body" sz="quarter" idx="23" hasCustomPrompt="1"/>
          </p:nvPr>
        </p:nvSpPr>
        <p:spPr>
          <a:xfrm>
            <a:off x="634030" y="3639771"/>
            <a:ext cx="3381375" cy="341995"/>
          </a:xfrm>
        </p:spPr>
        <p:txBody>
          <a:bodyPr tIns="45720" anchor="t">
            <a:normAutofit/>
          </a:bodyPr>
          <a:lstStyle>
            <a:lvl1pPr>
              <a:lnSpc>
                <a:spcPct val="90000"/>
              </a:lnSpc>
              <a:spcBef>
                <a:spcPts val="0"/>
              </a:spcBef>
              <a:defRPr sz="1800" b="1" i="0" cap="all" spc="-40" baseline="0">
                <a:latin typeface="+mj-lt"/>
              </a:defRPr>
            </a:lvl1pPr>
            <a:lvl2pPr>
              <a:defRPr b="1" i="0">
                <a:latin typeface="Neue Haas Grotesk Text Pro" panose="020B0504020202020204" pitchFamily="34" charset="77"/>
              </a:defRPr>
            </a:lvl2pPr>
            <a:lvl3pPr>
              <a:defRPr b="1" i="0">
                <a:latin typeface="Neue Haas Grotesk Text Pro" panose="020B0504020202020204" pitchFamily="34" charset="77"/>
              </a:defRPr>
            </a:lvl3pPr>
            <a:lvl4pPr>
              <a:defRPr b="1" i="0">
                <a:latin typeface="Neue Haas Grotesk Text Pro" panose="020B0504020202020204" pitchFamily="34" charset="77"/>
              </a:defRPr>
            </a:lvl4pPr>
            <a:lvl5pPr>
              <a:defRPr b="1" i="0">
                <a:latin typeface="Neue Haas Grotesk Text Pro" panose="020B0504020202020204" pitchFamily="34" charset="77"/>
              </a:defRPr>
            </a:lvl5pPr>
          </a:lstStyle>
          <a:p>
            <a:pPr lvl="0"/>
            <a:r>
              <a:rPr lang="en-US" dirty="0"/>
              <a:t>CLICK TO EDIT</a:t>
            </a:r>
          </a:p>
        </p:txBody>
      </p:sp>
      <p:sp>
        <p:nvSpPr>
          <p:cNvPr id="37" name="Text Placeholder 33">
            <a:extLst>
              <a:ext uri="{FF2B5EF4-FFF2-40B4-BE49-F238E27FC236}">
                <a16:creationId xmlns:a16="http://schemas.microsoft.com/office/drawing/2014/main" id="{6E16EE37-F7FB-7833-11F9-DB078DDF8583}"/>
              </a:ext>
            </a:extLst>
          </p:cNvPr>
          <p:cNvSpPr>
            <a:spLocks noGrp="1"/>
          </p:cNvSpPr>
          <p:nvPr>
            <p:ph type="body" sz="quarter" idx="18"/>
          </p:nvPr>
        </p:nvSpPr>
        <p:spPr>
          <a:xfrm>
            <a:off x="633413" y="4096022"/>
            <a:ext cx="3386137" cy="2126978"/>
          </a:xfrm>
        </p:spPr>
        <p:txBody>
          <a:bodyPr>
            <a:normAutofit/>
          </a:bodyPr>
          <a:lstStyle>
            <a:lvl1pPr>
              <a:lnSpc>
                <a:spcPct val="140000"/>
              </a:lnSpc>
              <a:spcBef>
                <a:spcPts val="0"/>
              </a:spcBef>
              <a:defRPr sz="1200"/>
            </a:lvl1pPr>
          </a:lstStyle>
          <a:p>
            <a:pPr lvl="0"/>
            <a:r>
              <a:rPr lang="en-GB"/>
              <a:t>Click to edit Master text styles</a:t>
            </a:r>
          </a:p>
        </p:txBody>
      </p:sp>
      <p:sp>
        <p:nvSpPr>
          <p:cNvPr id="41" name="Text Placeholder 33">
            <a:extLst>
              <a:ext uri="{FF2B5EF4-FFF2-40B4-BE49-F238E27FC236}">
                <a16:creationId xmlns:a16="http://schemas.microsoft.com/office/drawing/2014/main" id="{68EAA347-5316-0E47-6A52-4CCEC1013223}"/>
              </a:ext>
            </a:extLst>
          </p:cNvPr>
          <p:cNvSpPr>
            <a:spLocks noGrp="1"/>
          </p:cNvSpPr>
          <p:nvPr>
            <p:ph type="body" sz="quarter" idx="22"/>
          </p:nvPr>
        </p:nvSpPr>
        <p:spPr>
          <a:xfrm>
            <a:off x="4400553" y="4096022"/>
            <a:ext cx="3386137" cy="2126978"/>
          </a:xfrm>
        </p:spPr>
        <p:txBody>
          <a:bodyPr>
            <a:normAutofit/>
          </a:bodyPr>
          <a:lstStyle>
            <a:lvl1pPr>
              <a:lnSpc>
                <a:spcPct val="140000"/>
              </a:lnSpc>
              <a:spcBef>
                <a:spcPts val="0"/>
              </a:spcBef>
              <a:defRPr sz="1200"/>
            </a:lvl1pPr>
          </a:lstStyle>
          <a:p>
            <a:pPr lvl="0"/>
            <a:r>
              <a:rPr lang="en-GB"/>
              <a:t>Click to edit Master text styles</a:t>
            </a:r>
          </a:p>
        </p:txBody>
      </p:sp>
      <p:sp>
        <p:nvSpPr>
          <p:cNvPr id="39" name="Text Placeholder 33">
            <a:extLst>
              <a:ext uri="{FF2B5EF4-FFF2-40B4-BE49-F238E27FC236}">
                <a16:creationId xmlns:a16="http://schemas.microsoft.com/office/drawing/2014/main" id="{2DDF948A-7A52-0F2F-F261-95453A277541}"/>
              </a:ext>
            </a:extLst>
          </p:cNvPr>
          <p:cNvSpPr>
            <a:spLocks noGrp="1"/>
          </p:cNvSpPr>
          <p:nvPr>
            <p:ph type="body" sz="quarter" idx="20"/>
          </p:nvPr>
        </p:nvSpPr>
        <p:spPr>
          <a:xfrm>
            <a:off x="8171826" y="4096022"/>
            <a:ext cx="3386137" cy="2126978"/>
          </a:xfrm>
        </p:spPr>
        <p:txBody>
          <a:bodyPr>
            <a:normAutofit/>
          </a:bodyPr>
          <a:lstStyle>
            <a:lvl1pPr>
              <a:lnSpc>
                <a:spcPct val="140000"/>
              </a:lnSpc>
              <a:spcBef>
                <a:spcPts val="0"/>
              </a:spcBef>
              <a:defRPr sz="1200"/>
            </a:lvl1pPr>
          </a:lstStyle>
          <a:p>
            <a:pPr lvl="0"/>
            <a:r>
              <a:rPr lang="en-GB"/>
              <a:t>Click to edit Master text styles</a:t>
            </a:r>
          </a:p>
        </p:txBody>
      </p:sp>
    </p:spTree>
    <p:extLst>
      <p:ext uri="{BB962C8B-B14F-4D97-AF65-F5344CB8AC3E}">
        <p14:creationId xmlns:p14="http://schemas.microsoft.com/office/powerpoint/2010/main" val="184869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39EC34-32D2-B8A5-C5BE-1D09BE4E8CD4}"/>
              </a:ext>
            </a:extLst>
          </p:cNvPr>
          <p:cNvSpPr>
            <a:spLocks noGrp="1"/>
          </p:cNvSpPr>
          <p:nvPr>
            <p:ph type="title"/>
          </p:nvPr>
        </p:nvSpPr>
        <p:spPr>
          <a:xfrm>
            <a:off x="634030" y="1381759"/>
            <a:ext cx="4328497" cy="387713"/>
          </a:xfrm>
        </p:spPr>
        <p:txBody>
          <a:bodyPr/>
          <a:lstStyle/>
          <a:p>
            <a:r>
              <a:rPr lang="en-GB"/>
              <a:t>Click to edit Master title style</a:t>
            </a:r>
            <a:endParaRPr lang="en-US"/>
          </a:p>
        </p:txBody>
      </p:sp>
      <p:sp>
        <p:nvSpPr>
          <p:cNvPr id="4" name="Date Placeholder 3">
            <a:extLst>
              <a:ext uri="{FF2B5EF4-FFF2-40B4-BE49-F238E27FC236}">
                <a16:creationId xmlns:a16="http://schemas.microsoft.com/office/drawing/2014/main" id="{BA54A919-2C65-16E1-5C3F-AC895A32F828}"/>
              </a:ext>
            </a:extLst>
          </p:cNvPr>
          <p:cNvSpPr>
            <a:spLocks noGrp="1"/>
          </p:cNvSpPr>
          <p:nvPr>
            <p:ph type="dt" sz="half" idx="10"/>
          </p:nvPr>
        </p:nvSpPr>
        <p:spPr/>
        <p:txBody>
          <a:bodyPr/>
          <a:lstStyle/>
          <a:p>
            <a:fld id="{EF00AC9D-A3D9-8244-9515-AA287FC7B228}" type="datetime1">
              <a:rPr lang="en-US" smtClean="0"/>
              <a:t>6/18/26</a:t>
            </a:fld>
            <a:endParaRPr lang="en-US" dirty="0"/>
          </a:p>
        </p:txBody>
      </p:sp>
      <p:sp>
        <p:nvSpPr>
          <p:cNvPr id="5" name="Footer Placeholder 4">
            <a:extLst>
              <a:ext uri="{FF2B5EF4-FFF2-40B4-BE49-F238E27FC236}">
                <a16:creationId xmlns:a16="http://schemas.microsoft.com/office/drawing/2014/main" id="{5915A884-68A6-BA10-A317-72AE6AAD1924}"/>
              </a:ext>
            </a:extLst>
          </p:cNvPr>
          <p:cNvSpPr>
            <a:spLocks noGrp="1"/>
          </p:cNvSpPr>
          <p:nvPr>
            <p:ph type="ftr" sz="quarter" idx="11"/>
          </p:nvPr>
        </p:nvSpPr>
        <p:spPr/>
        <p:txBody>
          <a:bodyPr/>
          <a:lstStyle/>
          <a:p>
            <a:r>
              <a:rPr lang="en-US" dirty="0"/>
              <a:t>PRESENTATION FOOTER TITLE</a:t>
            </a:r>
          </a:p>
        </p:txBody>
      </p:sp>
      <p:sp>
        <p:nvSpPr>
          <p:cNvPr id="6" name="Slide Number Placeholder 5">
            <a:extLst>
              <a:ext uri="{FF2B5EF4-FFF2-40B4-BE49-F238E27FC236}">
                <a16:creationId xmlns:a16="http://schemas.microsoft.com/office/drawing/2014/main" id="{8E8A433B-31BB-56DF-9D25-316672D52D47}"/>
              </a:ext>
            </a:extLst>
          </p:cNvPr>
          <p:cNvSpPr>
            <a:spLocks noGrp="1"/>
          </p:cNvSpPr>
          <p:nvPr>
            <p:ph type="sldNum" sz="quarter" idx="12"/>
          </p:nvPr>
        </p:nvSpPr>
        <p:spPr/>
        <p:txBody>
          <a:bodyPr/>
          <a:lstStyle/>
          <a:p>
            <a:fld id="{A143EF73-F45C-7448-AFCC-5E3B6F99FAF9}" type="slidenum">
              <a:rPr lang="en-US" smtClean="0"/>
              <a:t>‹#›</a:t>
            </a:fld>
            <a:endParaRPr lang="en-US" dirty="0"/>
          </a:p>
        </p:txBody>
      </p:sp>
      <p:sp>
        <p:nvSpPr>
          <p:cNvPr id="9" name="Text Placeholder 33">
            <a:extLst>
              <a:ext uri="{FF2B5EF4-FFF2-40B4-BE49-F238E27FC236}">
                <a16:creationId xmlns:a16="http://schemas.microsoft.com/office/drawing/2014/main" id="{74E7FBB2-64C3-DF3C-B398-2327C50C03FD}"/>
              </a:ext>
            </a:extLst>
          </p:cNvPr>
          <p:cNvSpPr>
            <a:spLocks noGrp="1"/>
          </p:cNvSpPr>
          <p:nvPr>
            <p:ph type="body" sz="quarter" idx="24"/>
          </p:nvPr>
        </p:nvSpPr>
        <p:spPr>
          <a:xfrm>
            <a:off x="634029" y="2138375"/>
            <a:ext cx="4333865" cy="4084624"/>
          </a:xfrm>
        </p:spPr>
        <p:txBody>
          <a:bodyPr anchor="b">
            <a:normAutofit/>
          </a:bodyPr>
          <a:lstStyle>
            <a:lvl1pPr>
              <a:lnSpc>
                <a:spcPct val="140000"/>
              </a:lnSpc>
              <a:spcBef>
                <a:spcPts val="0"/>
              </a:spcBef>
              <a:defRPr sz="1200"/>
            </a:lvl1pPr>
          </a:lstStyle>
          <a:p>
            <a:pPr lvl="0"/>
            <a:r>
              <a:rPr lang="en-GB"/>
              <a:t>Click to edit Master text styles</a:t>
            </a:r>
          </a:p>
        </p:txBody>
      </p:sp>
    </p:spTree>
    <p:extLst>
      <p:ext uri="{BB962C8B-B14F-4D97-AF65-F5344CB8AC3E}">
        <p14:creationId xmlns:p14="http://schemas.microsoft.com/office/powerpoint/2010/main" val="2074019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Nadpis a obsah">
    <p:spTree>
      <p:nvGrpSpPr>
        <p:cNvPr id="1" name=""/>
        <p:cNvGrpSpPr/>
        <p:nvPr/>
      </p:nvGrpSpPr>
      <p:grpSpPr>
        <a:xfrm>
          <a:off x="0" y="0"/>
          <a:ext cx="0" cy="0"/>
          <a:chOff x="0" y="0"/>
          <a:chExt cx="0" cy="0"/>
        </a:xfrm>
      </p:grpSpPr>
      <p:sp>
        <p:nvSpPr>
          <p:cNvPr id="30" name="Text názvu"/>
          <p:cNvSpPr txBox="1">
            <a:spLocks noGrp="1"/>
          </p:cNvSpPr>
          <p:nvPr>
            <p:ph type="title"/>
          </p:nvPr>
        </p:nvSpPr>
        <p:spPr>
          <a:xfrm>
            <a:off x="838200" y="845821"/>
            <a:ext cx="10515600" cy="844869"/>
          </a:xfrm>
          <a:prstGeom prst="rect">
            <a:avLst/>
          </a:prstGeom>
        </p:spPr>
        <p:txBody>
          <a:bodyPr/>
          <a:lstStyle>
            <a:lvl1pPr>
              <a:defRPr>
                <a:latin typeface="Gotham Book"/>
                <a:ea typeface="Gotham Book"/>
                <a:cs typeface="Gotham Book"/>
                <a:sym typeface="Gotham Book"/>
              </a:defRPr>
            </a:lvl1pPr>
          </a:lstStyle>
          <a:p>
            <a:r>
              <a:t>Text názvu</a:t>
            </a:r>
          </a:p>
        </p:txBody>
      </p:sp>
      <p:sp>
        <p:nvSpPr>
          <p:cNvPr id="31" name="Text úrovně 1…"/>
          <p:cNvSpPr txBox="1">
            <a:spLocks noGrp="1"/>
          </p:cNvSpPr>
          <p:nvPr>
            <p:ph type="body" idx="1"/>
          </p:nvPr>
        </p:nvSpPr>
        <p:spPr>
          <a:xfrm>
            <a:off x="838200" y="1825625"/>
            <a:ext cx="10515600" cy="4351338"/>
          </a:xfrm>
          <a:prstGeom prst="rect">
            <a:avLst/>
          </a:prstGeom>
        </p:spPr>
        <p:txBody>
          <a:bodyPr/>
          <a:lstStyle>
            <a:lvl1pPr>
              <a:buClr>
                <a:srgbClr val="2B004B"/>
              </a:buClr>
              <a:defRPr>
                <a:latin typeface="Gotham Book"/>
                <a:ea typeface="Gotham Book"/>
                <a:cs typeface="Gotham Book"/>
                <a:sym typeface="Gotham Book"/>
              </a:defRPr>
            </a:lvl1pPr>
            <a:lvl2pPr>
              <a:buClr>
                <a:srgbClr val="2B004B"/>
              </a:buClr>
              <a:defRPr>
                <a:latin typeface="Gotham Book"/>
                <a:ea typeface="Gotham Book"/>
                <a:cs typeface="Gotham Book"/>
                <a:sym typeface="Gotham Book"/>
              </a:defRPr>
            </a:lvl2pPr>
            <a:lvl3pPr>
              <a:buClr>
                <a:srgbClr val="2B004B"/>
              </a:buClr>
              <a:defRPr>
                <a:latin typeface="Gotham Book"/>
                <a:ea typeface="Gotham Book"/>
                <a:cs typeface="Gotham Book"/>
                <a:sym typeface="Gotham Book"/>
              </a:defRPr>
            </a:lvl3pPr>
            <a:lvl4pPr>
              <a:buClr>
                <a:srgbClr val="2B004B"/>
              </a:buClr>
              <a:defRPr>
                <a:latin typeface="Gotham Book"/>
                <a:ea typeface="Gotham Book"/>
                <a:cs typeface="Gotham Book"/>
                <a:sym typeface="Gotham Book"/>
              </a:defRPr>
            </a:lvl4pPr>
            <a:lvl5pPr>
              <a:buClr>
                <a:srgbClr val="2B004B"/>
              </a:buClr>
              <a:defRPr>
                <a:latin typeface="Gotham Book"/>
                <a:ea typeface="Gotham Book"/>
                <a:cs typeface="Gotham Book"/>
                <a:sym typeface="Gotham Book"/>
              </a:defRPr>
            </a:lvl5pPr>
          </a:lstStyle>
          <a:p>
            <a:r>
              <a:t>Text úrovně 1</a:t>
            </a:r>
          </a:p>
          <a:p>
            <a:pPr lvl="1"/>
            <a:r>
              <a:t>Text úrovně 2</a:t>
            </a:r>
          </a:p>
          <a:p>
            <a:pPr lvl="2"/>
            <a:r>
              <a:t>Text úrovně 3</a:t>
            </a:r>
          </a:p>
          <a:p>
            <a:pPr lvl="3"/>
            <a:r>
              <a:t>Text úrovně 4</a:t>
            </a:r>
          </a:p>
          <a:p>
            <a:pPr lvl="4"/>
            <a:r>
              <a:t>Text úrovně 5</a:t>
            </a:r>
          </a:p>
        </p:txBody>
      </p:sp>
      <p:sp>
        <p:nvSpPr>
          <p:cNvPr id="32" name="Číslo snímku"/>
          <p:cNvSpPr txBox="1">
            <a:spLocks noGrp="1"/>
          </p:cNvSpPr>
          <p:nvPr>
            <p:ph type="sldNum" sz="quarter" idx="2"/>
          </p:nvPr>
        </p:nvSpPr>
        <p:spPr>
          <a:xfrm>
            <a:off x="11917476" y="6419534"/>
            <a:ext cx="266904" cy="23876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4054477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 image content 2">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0942596-C254-CB41-026D-F382A29BCAA4}"/>
              </a:ext>
            </a:extLst>
          </p:cNvPr>
          <p:cNvSpPr>
            <a:spLocks noGrp="1"/>
          </p:cNvSpPr>
          <p:nvPr>
            <p:ph type="title"/>
          </p:nvPr>
        </p:nvSpPr>
        <p:spPr>
          <a:xfrm>
            <a:off x="634030" y="1381759"/>
            <a:ext cx="3942114" cy="3012768"/>
          </a:xfrm>
        </p:spPr>
        <p:txBody>
          <a:bodyPr anchor="b"/>
          <a:lstStyle/>
          <a:p>
            <a:r>
              <a:rPr lang="en-GB"/>
              <a:t>Click to edit Master title style</a:t>
            </a:r>
            <a:endParaRPr lang="en-US"/>
          </a:p>
        </p:txBody>
      </p:sp>
      <p:sp>
        <p:nvSpPr>
          <p:cNvPr id="4" name="Date Placeholder 3">
            <a:extLst>
              <a:ext uri="{FF2B5EF4-FFF2-40B4-BE49-F238E27FC236}">
                <a16:creationId xmlns:a16="http://schemas.microsoft.com/office/drawing/2014/main" id="{BA54A919-2C65-16E1-5C3F-AC895A32F828}"/>
              </a:ext>
            </a:extLst>
          </p:cNvPr>
          <p:cNvSpPr>
            <a:spLocks noGrp="1"/>
          </p:cNvSpPr>
          <p:nvPr>
            <p:ph type="dt" sz="half" idx="10"/>
          </p:nvPr>
        </p:nvSpPr>
        <p:spPr/>
        <p:txBody>
          <a:bodyPr/>
          <a:lstStyle/>
          <a:p>
            <a:fld id="{76113ADA-A619-DE40-9A4C-F4AA5BD69AF0}" type="datetime1">
              <a:rPr lang="en-US" smtClean="0"/>
              <a:t>6/18/26</a:t>
            </a:fld>
            <a:endParaRPr lang="en-US" dirty="0"/>
          </a:p>
        </p:txBody>
      </p:sp>
      <p:sp>
        <p:nvSpPr>
          <p:cNvPr id="5" name="Footer Placeholder 4">
            <a:extLst>
              <a:ext uri="{FF2B5EF4-FFF2-40B4-BE49-F238E27FC236}">
                <a16:creationId xmlns:a16="http://schemas.microsoft.com/office/drawing/2014/main" id="{5915A884-68A6-BA10-A317-72AE6AAD1924}"/>
              </a:ext>
            </a:extLst>
          </p:cNvPr>
          <p:cNvSpPr>
            <a:spLocks noGrp="1"/>
          </p:cNvSpPr>
          <p:nvPr>
            <p:ph type="ftr" sz="quarter" idx="11"/>
          </p:nvPr>
        </p:nvSpPr>
        <p:spPr/>
        <p:txBody>
          <a:bodyPr/>
          <a:lstStyle/>
          <a:p>
            <a:r>
              <a:rPr lang="en-US" dirty="0"/>
              <a:t>PRESENTATION FOOTER TITLE</a:t>
            </a:r>
          </a:p>
        </p:txBody>
      </p:sp>
      <p:sp>
        <p:nvSpPr>
          <p:cNvPr id="6" name="Slide Number Placeholder 5">
            <a:extLst>
              <a:ext uri="{FF2B5EF4-FFF2-40B4-BE49-F238E27FC236}">
                <a16:creationId xmlns:a16="http://schemas.microsoft.com/office/drawing/2014/main" id="{8E8A433B-31BB-56DF-9D25-316672D52D47}"/>
              </a:ext>
            </a:extLst>
          </p:cNvPr>
          <p:cNvSpPr>
            <a:spLocks noGrp="1"/>
          </p:cNvSpPr>
          <p:nvPr>
            <p:ph type="sldNum" sz="quarter" idx="12"/>
          </p:nvPr>
        </p:nvSpPr>
        <p:spPr/>
        <p:txBody>
          <a:bodyPr/>
          <a:lstStyle/>
          <a:p>
            <a:fld id="{A143EF73-F45C-7448-AFCC-5E3B6F99FAF9}" type="slidenum">
              <a:rPr lang="en-US" smtClean="0"/>
              <a:t>‹#›</a:t>
            </a:fld>
            <a:endParaRPr lang="en-US" dirty="0"/>
          </a:p>
        </p:txBody>
      </p:sp>
      <p:sp>
        <p:nvSpPr>
          <p:cNvPr id="9" name="Text Placeholder 33">
            <a:extLst>
              <a:ext uri="{FF2B5EF4-FFF2-40B4-BE49-F238E27FC236}">
                <a16:creationId xmlns:a16="http://schemas.microsoft.com/office/drawing/2014/main" id="{54B86C76-6302-D7D1-40B4-555CB3F39B80}"/>
              </a:ext>
            </a:extLst>
          </p:cNvPr>
          <p:cNvSpPr>
            <a:spLocks noGrp="1"/>
          </p:cNvSpPr>
          <p:nvPr>
            <p:ph type="body" sz="quarter" idx="24"/>
          </p:nvPr>
        </p:nvSpPr>
        <p:spPr>
          <a:xfrm>
            <a:off x="634029" y="4839630"/>
            <a:ext cx="3942115" cy="1383370"/>
          </a:xfrm>
        </p:spPr>
        <p:txBody>
          <a:bodyPr anchor="b">
            <a:normAutofit/>
          </a:bodyPr>
          <a:lstStyle>
            <a:lvl1pPr>
              <a:lnSpc>
                <a:spcPct val="140000"/>
              </a:lnSpc>
              <a:spcBef>
                <a:spcPts val="0"/>
              </a:spcBef>
              <a:defRPr sz="1200"/>
            </a:lvl1pPr>
          </a:lstStyle>
          <a:p>
            <a:pPr lvl="0"/>
            <a:r>
              <a:rPr lang="en-GB"/>
              <a:t>Click to edit Master text styles</a:t>
            </a:r>
          </a:p>
        </p:txBody>
      </p:sp>
      <p:sp>
        <p:nvSpPr>
          <p:cNvPr id="31" name="Picture Placeholder 30">
            <a:extLst>
              <a:ext uri="{FF2B5EF4-FFF2-40B4-BE49-F238E27FC236}">
                <a16:creationId xmlns:a16="http://schemas.microsoft.com/office/drawing/2014/main" id="{6735C154-BCD9-D149-B143-2D039031C5AB}"/>
              </a:ext>
            </a:extLst>
          </p:cNvPr>
          <p:cNvSpPr>
            <a:spLocks noGrp="1"/>
          </p:cNvSpPr>
          <p:nvPr>
            <p:ph type="pic" sz="quarter" idx="13" hasCustomPrompt="1"/>
          </p:nvPr>
        </p:nvSpPr>
        <p:spPr>
          <a:xfrm>
            <a:off x="4962527" y="1381759"/>
            <a:ext cx="6595436" cy="4841241"/>
          </a:xfrm>
          <a:blipFill>
            <a:blip r:embed="rId2">
              <a:alphaModFix amt="60000"/>
            </a:blip>
            <a:stretch>
              <a:fillRect t="-176" b="-176"/>
            </a:stretch>
          </a:blipFill>
        </p:spPr>
        <p:txBody>
          <a:bodyPr/>
          <a:lstStyle>
            <a:lvl1pPr>
              <a:defRPr/>
            </a:lvl1pPr>
          </a:lstStyle>
          <a:p>
            <a:r>
              <a:rPr lang="en-US" dirty="0"/>
              <a:t>  </a:t>
            </a:r>
          </a:p>
        </p:txBody>
      </p:sp>
    </p:spTree>
    <p:extLst>
      <p:ext uri="{BB962C8B-B14F-4D97-AF65-F5344CB8AC3E}">
        <p14:creationId xmlns:p14="http://schemas.microsoft.com/office/powerpoint/2010/main" val="27993884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标题幻灯片" userDrawn="1">
  <p:cSld name="标题幻灯片">
    <p:spTree>
      <p:nvGrpSpPr>
        <p:cNvPr id="1" name="Shape 60"/>
        <p:cNvGrpSpPr/>
        <p:nvPr/>
      </p:nvGrpSpPr>
      <p:grpSpPr>
        <a:xfrm>
          <a:off x="0" y="0"/>
          <a:ext cx="0" cy="0"/>
          <a:chOff x="0" y="0"/>
          <a:chExt cx="0" cy="0"/>
        </a:xfrm>
      </p:grpSpPr>
      <p:grpSp>
        <p:nvGrpSpPr>
          <p:cNvPr id="61" name="Google Shape;61;p16"/>
          <p:cNvGrpSpPr/>
          <p:nvPr/>
        </p:nvGrpSpPr>
        <p:grpSpPr>
          <a:xfrm>
            <a:off x="431796" y="-6"/>
            <a:ext cx="11673424" cy="999075"/>
            <a:chOff x="-1" y="-2"/>
            <a:chExt cx="8755067" cy="749304"/>
          </a:xfrm>
        </p:grpSpPr>
        <p:pic>
          <p:nvPicPr>
            <p:cNvPr id="62" name="Google Shape;62;p16" descr="Picture 2"/>
            <p:cNvPicPr preferRelativeResize="0"/>
            <p:nvPr/>
          </p:nvPicPr>
          <p:blipFill rotWithShape="1">
            <a:blip r:embed="rId2"/>
            <a:srcRect/>
            <a:stretch>
              <a:fillRect/>
            </a:stretch>
          </p:blipFill>
          <p:spPr>
            <a:xfrm>
              <a:off x="-1" y="-1"/>
              <a:ext cx="792017" cy="749303"/>
            </a:xfrm>
            <a:prstGeom prst="rect">
              <a:avLst/>
            </a:prstGeom>
            <a:noFill/>
            <a:ln>
              <a:noFill/>
            </a:ln>
          </p:spPr>
        </p:pic>
        <p:pic>
          <p:nvPicPr>
            <p:cNvPr id="63" name="Google Shape;63;p16" descr="Picture 5"/>
            <p:cNvPicPr preferRelativeResize="0"/>
            <p:nvPr/>
          </p:nvPicPr>
          <p:blipFill rotWithShape="1">
            <a:blip r:embed="rId3"/>
            <a:srcRect/>
            <a:stretch>
              <a:fillRect/>
            </a:stretch>
          </p:blipFill>
          <p:spPr>
            <a:xfrm>
              <a:off x="1075962" y="-2"/>
              <a:ext cx="7679104" cy="660982"/>
            </a:xfrm>
            <a:prstGeom prst="rect">
              <a:avLst/>
            </a:prstGeom>
            <a:noFill/>
            <a:ln>
              <a:noFill/>
            </a:ln>
          </p:spPr>
        </p:pic>
      </p:grpSp>
      <p:sp>
        <p:nvSpPr>
          <p:cNvPr id="66" name="Google Shape;66;p16"/>
          <p:cNvSpPr txBox="1">
            <a:spLocks noGrp="1"/>
          </p:cNvSpPr>
          <p:nvPr>
            <p:ph type="sldNum" idx="12"/>
          </p:nvPr>
        </p:nvSpPr>
        <p:spPr>
          <a:xfrm>
            <a:off x="11237571" y="6416352"/>
            <a:ext cx="344831" cy="24618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98989"/>
              </a:buClr>
              <a:buSzPts val="1200"/>
              <a:buFont typeface="Calibri" panose="020F0502020204030204"/>
              <a:buNone/>
              <a:defRPr/>
            </a:lvl1pPr>
            <a:lvl2pPr marL="0" lvl="1" indent="0" algn="r">
              <a:lnSpc>
                <a:spcPct val="100000"/>
              </a:lnSpc>
              <a:spcBef>
                <a:spcPts val="0"/>
              </a:spcBef>
              <a:spcAft>
                <a:spcPts val="0"/>
              </a:spcAft>
              <a:buClr>
                <a:srgbClr val="898989"/>
              </a:buClr>
              <a:buSzPts val="1200"/>
              <a:buFont typeface="Calibri" panose="020F0502020204030204"/>
              <a:buNone/>
              <a:defRPr/>
            </a:lvl2pPr>
            <a:lvl3pPr marL="0" lvl="2" indent="0" algn="r">
              <a:lnSpc>
                <a:spcPct val="100000"/>
              </a:lnSpc>
              <a:spcBef>
                <a:spcPts val="0"/>
              </a:spcBef>
              <a:spcAft>
                <a:spcPts val="0"/>
              </a:spcAft>
              <a:buClr>
                <a:srgbClr val="898989"/>
              </a:buClr>
              <a:buSzPts val="1200"/>
              <a:buFont typeface="Calibri" panose="020F0502020204030204"/>
              <a:buNone/>
              <a:defRPr/>
            </a:lvl3pPr>
            <a:lvl4pPr marL="0" lvl="3" indent="0" algn="r">
              <a:lnSpc>
                <a:spcPct val="100000"/>
              </a:lnSpc>
              <a:spcBef>
                <a:spcPts val="0"/>
              </a:spcBef>
              <a:spcAft>
                <a:spcPts val="0"/>
              </a:spcAft>
              <a:buClr>
                <a:srgbClr val="898989"/>
              </a:buClr>
              <a:buSzPts val="1200"/>
              <a:buFont typeface="Calibri" panose="020F0502020204030204"/>
              <a:buNone/>
              <a:defRPr/>
            </a:lvl4pPr>
            <a:lvl5pPr marL="0" lvl="4" indent="0" algn="r">
              <a:lnSpc>
                <a:spcPct val="100000"/>
              </a:lnSpc>
              <a:spcBef>
                <a:spcPts val="0"/>
              </a:spcBef>
              <a:spcAft>
                <a:spcPts val="0"/>
              </a:spcAft>
              <a:buClr>
                <a:srgbClr val="898989"/>
              </a:buClr>
              <a:buSzPts val="1200"/>
              <a:buFont typeface="Calibri" panose="020F0502020204030204"/>
              <a:buNone/>
              <a:defRPr/>
            </a:lvl5pPr>
            <a:lvl6pPr marL="0" lvl="5" indent="0" algn="r">
              <a:lnSpc>
                <a:spcPct val="100000"/>
              </a:lnSpc>
              <a:spcBef>
                <a:spcPts val="0"/>
              </a:spcBef>
              <a:spcAft>
                <a:spcPts val="0"/>
              </a:spcAft>
              <a:buClr>
                <a:srgbClr val="898989"/>
              </a:buClr>
              <a:buSzPts val="1200"/>
              <a:buFont typeface="Calibri" panose="020F0502020204030204"/>
              <a:buNone/>
              <a:defRPr/>
            </a:lvl6pPr>
            <a:lvl7pPr marL="0" lvl="6" indent="0" algn="r">
              <a:lnSpc>
                <a:spcPct val="100000"/>
              </a:lnSpc>
              <a:spcBef>
                <a:spcPts val="0"/>
              </a:spcBef>
              <a:spcAft>
                <a:spcPts val="0"/>
              </a:spcAft>
              <a:buClr>
                <a:srgbClr val="898989"/>
              </a:buClr>
              <a:buSzPts val="1200"/>
              <a:buFont typeface="Calibri" panose="020F0502020204030204"/>
              <a:buNone/>
              <a:defRPr/>
            </a:lvl7pPr>
            <a:lvl8pPr marL="0" lvl="7" indent="0" algn="r">
              <a:lnSpc>
                <a:spcPct val="100000"/>
              </a:lnSpc>
              <a:spcBef>
                <a:spcPts val="0"/>
              </a:spcBef>
              <a:spcAft>
                <a:spcPts val="0"/>
              </a:spcAft>
              <a:buClr>
                <a:srgbClr val="898989"/>
              </a:buClr>
              <a:buSzPts val="1200"/>
              <a:buFont typeface="Calibri" panose="020F0502020204030204"/>
              <a:buNone/>
              <a:defRPr/>
            </a:lvl8pPr>
            <a:lvl9pPr marL="0" lvl="8" indent="0" algn="r">
              <a:lnSpc>
                <a:spcPct val="100000"/>
              </a:lnSpc>
              <a:spcBef>
                <a:spcPts val="0"/>
              </a:spcBef>
              <a:spcAft>
                <a:spcPts val="0"/>
              </a:spcAft>
              <a:buClr>
                <a:srgbClr val="898989"/>
              </a:buClr>
              <a:buSzPts val="1200"/>
              <a:buFont typeface="Calibri" panose="020F0502020204030204"/>
              <a:buNone/>
              <a:defRPr/>
            </a:lvl9pPr>
          </a:lstStyle>
          <a:p>
            <a:fld id="{00000000-1234-1234-1234-123412341234}" type="slidenum">
              <a:rPr lang="en-GB" smtClean="0"/>
              <a:pPr/>
              <a:t>‹#›</a:t>
            </a:fld>
            <a:endParaRPr lang="en-GB"/>
          </a:p>
        </p:txBody>
      </p:sp>
      <p:pic>
        <p:nvPicPr>
          <p:cNvPr id="2" name="Google Shape;58;p15" descr="资源 8  "/>
          <p:cNvPicPr preferRelativeResize="0"/>
          <p:nvPr userDrawn="1"/>
        </p:nvPicPr>
        <p:blipFill rotWithShape="1">
          <a:blip r:embed="rId4"/>
          <a:srcRect/>
          <a:stretch>
            <a:fillRect/>
          </a:stretch>
        </p:blipFill>
        <p:spPr>
          <a:xfrm rot="10800000" flipH="1">
            <a:off x="-27094" y="977651"/>
            <a:ext cx="12246187" cy="48000"/>
          </a:xfrm>
          <a:prstGeom prst="rect">
            <a:avLst/>
          </a:prstGeom>
          <a:noFill/>
          <a:ln>
            <a:noFill/>
          </a:ln>
        </p:spPr>
      </p:pic>
    </p:spTree>
    <p:extLst>
      <p:ext uri="{BB962C8B-B14F-4D97-AF65-F5344CB8AC3E}">
        <p14:creationId xmlns:p14="http://schemas.microsoft.com/office/powerpoint/2010/main" val="1190420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6/18/26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28283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36671547-B6EC-5240-B092-77E1FC3B0BBC}" type="datetime1">
              <a:rPr lang="en-US" smtClean="0"/>
              <a:pPr/>
              <a:t>6/18/26</a:t>
            </a:fld>
            <a:endParaRPr lang="en-US" dirty="0"/>
          </a:p>
        </p:txBody>
      </p:sp>
      <p:sp>
        <p:nvSpPr>
          <p:cNvPr id="8" name="Footer Placeholder 7"/>
          <p:cNvSpPr>
            <a:spLocks noGrp="1"/>
          </p:cNvSpPr>
          <p:nvPr>
            <p:ph type="ftr" sz="quarter" idx="11"/>
          </p:nvPr>
        </p:nvSpPr>
        <p:spPr/>
        <p:txBody>
          <a:bodyPr/>
          <a:lstStyle/>
          <a:p>
            <a:r>
              <a:rPr lang="en-US"/>
              <a:t>PRESENTATION FOOTER TITLE</a:t>
            </a:r>
            <a:endParaRPr lang="en-US" dirty="0"/>
          </a:p>
        </p:txBody>
      </p:sp>
      <p:sp>
        <p:nvSpPr>
          <p:cNvPr id="9" name="Slide Number Placeholder 8"/>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3805736648"/>
      </p:ext>
    </p:extLst>
  </p:cSld>
  <p:clrMapOvr>
    <a:overrideClrMapping bg1="dk1" tx1="lt1" bg2="dk2" tx2="lt2" accent1="accent1" accent2="accent2" accent3="accent3" accent4="accent4" accent5="accent5" accent6="accent6" hlink="hlink" folHlink="folHlink"/>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36671547-B6EC-5240-B092-77E1FC3B0BBC}" type="datetime1">
              <a:rPr lang="en-US" smtClean="0"/>
              <a:pPr/>
              <a:t>6/18/26</a:t>
            </a:fld>
            <a:endParaRPr lang="en-US" dirty="0"/>
          </a:p>
        </p:txBody>
      </p:sp>
      <p:sp>
        <p:nvSpPr>
          <p:cNvPr id="9" name="Footer Placeholder 8"/>
          <p:cNvSpPr>
            <a:spLocks noGrp="1"/>
          </p:cNvSpPr>
          <p:nvPr>
            <p:ph type="ftr" sz="quarter" idx="11"/>
          </p:nvPr>
        </p:nvSpPr>
        <p:spPr/>
        <p:txBody>
          <a:bodyPr/>
          <a:lstStyle/>
          <a:p>
            <a:r>
              <a:rPr lang="en-US"/>
              <a:t>PRESENTATION FOOTER TITLE</a:t>
            </a:r>
            <a:endParaRPr lang="en-US" dirty="0"/>
          </a:p>
        </p:txBody>
      </p:sp>
      <p:sp>
        <p:nvSpPr>
          <p:cNvPr id="10" name="Slide Number Placeholder 9"/>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1949148228"/>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36671547-B6EC-5240-B092-77E1FC3B0BBC}" type="datetime1">
              <a:rPr lang="en-US" smtClean="0"/>
              <a:pPr/>
              <a:t>6/18/26</a:t>
            </a:fld>
            <a:endParaRPr lang="en-US" dirty="0"/>
          </a:p>
        </p:txBody>
      </p:sp>
      <p:sp>
        <p:nvSpPr>
          <p:cNvPr id="8" name="Footer Placeholder 7"/>
          <p:cNvSpPr>
            <a:spLocks noGrp="1"/>
          </p:cNvSpPr>
          <p:nvPr>
            <p:ph type="ftr" sz="quarter" idx="11"/>
          </p:nvPr>
        </p:nvSpPr>
        <p:spPr/>
        <p:txBody>
          <a:bodyPr/>
          <a:lstStyle/>
          <a:p>
            <a:r>
              <a:rPr lang="en-US"/>
              <a:t>PRESENTATION FOOTER TITLE</a:t>
            </a:r>
            <a:endParaRPr lang="en-US" dirty="0"/>
          </a:p>
        </p:txBody>
      </p:sp>
      <p:sp>
        <p:nvSpPr>
          <p:cNvPr id="9" name="Slide Number Placeholder 8"/>
          <p:cNvSpPr>
            <a:spLocks noGrp="1"/>
          </p:cNvSpPr>
          <p:nvPr>
            <p:ph type="sldNum" sz="quarter" idx="12"/>
          </p:nvPr>
        </p:nvSpPr>
        <p:spPr/>
        <p:txBody>
          <a:bodyPr/>
          <a:lstStyle/>
          <a:p>
            <a:fld id="{A143EF73-F45C-7448-AFCC-5E3B6F99FAF9}" type="slidenum">
              <a:rPr lang="en-US" smtClean="0"/>
              <a:pPr/>
              <a:t>‹#›</a:t>
            </a:fld>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330494386"/>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36671547-B6EC-5240-B092-77E1FC3B0BBC}" type="datetime1">
              <a:rPr lang="en-US" smtClean="0"/>
              <a:pPr/>
              <a:t>6/18/26</a:t>
            </a:fld>
            <a:endParaRPr lang="en-US" dirty="0"/>
          </a:p>
        </p:txBody>
      </p:sp>
      <p:sp>
        <p:nvSpPr>
          <p:cNvPr id="4" name="Footer Placeholder 3"/>
          <p:cNvSpPr>
            <a:spLocks noGrp="1"/>
          </p:cNvSpPr>
          <p:nvPr>
            <p:ph type="ftr" sz="quarter" idx="11"/>
          </p:nvPr>
        </p:nvSpPr>
        <p:spPr/>
        <p:txBody>
          <a:bodyPr/>
          <a:lstStyle/>
          <a:p>
            <a:r>
              <a:rPr lang="en-US"/>
              <a:t>PRESENTATION FOOTER TITLE</a:t>
            </a:r>
            <a:endParaRPr lang="en-US" dirty="0"/>
          </a:p>
        </p:txBody>
      </p:sp>
      <p:sp>
        <p:nvSpPr>
          <p:cNvPr id="5" name="Slide Number Placeholder 4"/>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2351677258"/>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671547-B6EC-5240-B092-77E1FC3B0BBC}" type="datetime1">
              <a:rPr lang="en-US" smtClean="0"/>
              <a:pPr/>
              <a:t>6/18/26</a:t>
            </a:fld>
            <a:endParaRPr lang="en-US" dirty="0"/>
          </a:p>
        </p:txBody>
      </p:sp>
      <p:sp>
        <p:nvSpPr>
          <p:cNvPr id="3" name="Footer Placeholder 2"/>
          <p:cNvSpPr>
            <a:spLocks noGrp="1"/>
          </p:cNvSpPr>
          <p:nvPr>
            <p:ph type="ftr" sz="quarter" idx="11"/>
          </p:nvPr>
        </p:nvSpPr>
        <p:spPr/>
        <p:txBody>
          <a:bodyPr/>
          <a:lstStyle/>
          <a:p>
            <a:r>
              <a:rPr lang="en-US"/>
              <a:t>PRESENTATION FOOTER TITLE</a:t>
            </a:r>
            <a:endParaRPr lang="en-US" dirty="0"/>
          </a:p>
        </p:txBody>
      </p:sp>
      <p:sp>
        <p:nvSpPr>
          <p:cNvPr id="4" name="Slide Number Placeholder 3"/>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29159339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Date Placeholder 8"/>
          <p:cNvSpPr>
            <a:spLocks noGrp="1"/>
          </p:cNvSpPr>
          <p:nvPr>
            <p:ph type="dt" sz="half" idx="10"/>
          </p:nvPr>
        </p:nvSpPr>
        <p:spPr/>
        <p:txBody>
          <a:bodyPr/>
          <a:lstStyle/>
          <a:p>
            <a:fld id="{36671547-B6EC-5240-B092-77E1FC3B0BBC}" type="datetime1">
              <a:rPr lang="en-US" smtClean="0"/>
              <a:pPr/>
              <a:t>6/18/26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PRESENTATION FOOTER TITLE</a:t>
            </a:r>
            <a:endParaRPr lang="en-US" dirty="0"/>
          </a:p>
        </p:txBody>
      </p:sp>
      <p:sp>
        <p:nvSpPr>
          <p:cNvPr id="11" name="Slide Number Placeholder 10"/>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1647440799"/>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6671547-B6EC-5240-B092-77E1FC3B0BBC}" type="datetime1">
              <a:rPr lang="en-US" smtClean="0"/>
              <a:pPr/>
              <a:t>6/18/26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PRESENTATION FOOTER TITLE</a:t>
            </a:r>
            <a:endParaRPr lang="en-US" dirty="0"/>
          </a:p>
        </p:txBody>
      </p:sp>
      <p:sp>
        <p:nvSpPr>
          <p:cNvPr id="10" name="Slide Number Placeholder 9"/>
          <p:cNvSpPr>
            <a:spLocks noGrp="1"/>
          </p:cNvSpPr>
          <p:nvPr>
            <p:ph type="sldNum" sz="quarter" idx="12"/>
          </p:nvPr>
        </p:nvSpPr>
        <p:spPr/>
        <p:txBody>
          <a:body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266460887"/>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6671547-B6EC-5240-B092-77E1FC3B0BBC}" type="datetime1">
              <a:rPr lang="en-US" smtClean="0"/>
              <a:pPr/>
              <a:t>6/18/26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FOOTER TITLE</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A143EF73-F45C-7448-AFCC-5E3B6F99FAF9}" type="slidenum">
              <a:rPr lang="en-US" smtClean="0"/>
              <a:pPr/>
              <a:t>‹#›</a:t>
            </a:fld>
            <a:endParaRPr lang="en-US" dirty="0"/>
          </a:p>
        </p:txBody>
      </p:sp>
    </p:spTree>
    <p:extLst>
      <p:ext uri="{BB962C8B-B14F-4D97-AF65-F5344CB8AC3E}">
        <p14:creationId xmlns:p14="http://schemas.microsoft.com/office/powerpoint/2010/main" val="111326034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7" r:id="rId12"/>
    <p:sldLayoutId id="2147483738" r:id="rId13"/>
    <p:sldLayoutId id="2147483651" r:id="rId14"/>
    <p:sldLayoutId id="2147483740" r:id="rId15"/>
    <p:sldLayoutId id="2147483741" r:id="rId16"/>
    <p:sldLayoutId id="2147483744" r:id="rId17"/>
    <p:sldLayoutId id="2147483746" r:id="rId18"/>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hyperlink" Target="mailto:mmanuhwa1@yahho.com"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jpeg"/></Relationships>
</file>

<file path=ppt/slides/_rels/slide10.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tags" Target="../tags/tag47.xml"/><Relationship Id="rId50" Type="http://schemas.openxmlformats.org/officeDocument/2006/relationships/tags" Target="../tags/tag50.xml"/><Relationship Id="rId55" Type="http://schemas.openxmlformats.org/officeDocument/2006/relationships/tags" Target="../tags/tag55.xml"/><Relationship Id="rId63" Type="http://schemas.openxmlformats.org/officeDocument/2006/relationships/tags" Target="../tags/tag63.xml"/><Relationship Id="rId68" Type="http://schemas.openxmlformats.org/officeDocument/2006/relationships/notesSlide" Target="../notesSlides/notesSlide2.xml"/><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tags" Target="../tags/tag53.xml"/><Relationship Id="rId58" Type="http://schemas.openxmlformats.org/officeDocument/2006/relationships/tags" Target="../tags/tag58.xml"/><Relationship Id="rId66" Type="http://schemas.openxmlformats.org/officeDocument/2006/relationships/tags" Target="../tags/tag66.xml"/><Relationship Id="rId5" Type="http://schemas.openxmlformats.org/officeDocument/2006/relationships/tags" Target="../tags/tag5.xml"/><Relationship Id="rId61" Type="http://schemas.openxmlformats.org/officeDocument/2006/relationships/tags" Target="../tags/tag61.xml"/><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56" Type="http://schemas.openxmlformats.org/officeDocument/2006/relationships/tags" Target="../tags/tag56.xml"/><Relationship Id="rId64" Type="http://schemas.openxmlformats.org/officeDocument/2006/relationships/tags" Target="../tags/tag64.xml"/><Relationship Id="rId8" Type="http://schemas.openxmlformats.org/officeDocument/2006/relationships/tags" Target="../tags/tag8.xml"/><Relationship Id="rId51" Type="http://schemas.openxmlformats.org/officeDocument/2006/relationships/tags" Target="../tags/tag51.xml"/><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tags" Target="../tags/tag59.xml"/><Relationship Id="rId67" Type="http://schemas.openxmlformats.org/officeDocument/2006/relationships/slideLayout" Target="../slideLayouts/slideLayout2.xml"/><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tags" Target="../tags/tag54.xml"/><Relationship Id="rId62" Type="http://schemas.openxmlformats.org/officeDocument/2006/relationships/tags" Target="../tags/tag62.xml"/><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tags" Target="../tags/tag57.xml"/><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 Id="rId60" Type="http://schemas.openxmlformats.org/officeDocument/2006/relationships/tags" Target="../tags/tag60.xml"/><Relationship Id="rId65" Type="http://schemas.openxmlformats.org/officeDocument/2006/relationships/tags" Target="../tags/tag65.xml"/><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tags" Target="../tags/tag39.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3.jpeg"/></Relationships>
</file>

<file path=ppt/slides/_rels/slide1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4.jpeg"/><Relationship Id="rId4" Type="http://schemas.openxmlformats.org/officeDocument/2006/relationships/image" Target="../media/image27.png"/><Relationship Id="rId9" Type="http://schemas.openxmlformats.org/officeDocument/2006/relationships/image" Target="../media/image33.jpeg"/></Relationships>
</file>

<file path=ppt/slides/_rels/slide15.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35.jpeg"/><Relationship Id="rId5" Type="http://schemas.openxmlformats.org/officeDocument/2006/relationships/tags" Target="../tags/tag71.xml"/><Relationship Id="rId10" Type="http://schemas.openxmlformats.org/officeDocument/2006/relationships/notesSlide" Target="../notesSlides/notesSlide3.xml"/><Relationship Id="rId4" Type="http://schemas.openxmlformats.org/officeDocument/2006/relationships/tags" Target="../tags/tag70.xml"/><Relationship Id="rId9"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sv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55.sv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56.sv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txBox="1"/>
          <p:nvPr/>
        </p:nvSpPr>
        <p:spPr>
          <a:xfrm>
            <a:off x="9711265" y="5189213"/>
            <a:ext cx="80327" cy="160300"/>
          </a:xfrm>
          <a:prstGeom prst="rect">
            <a:avLst/>
          </a:prstGeom>
        </p:spPr>
        <p:txBody>
          <a:bodyPr vert="horz" wrap="square" lIns="0" tIns="6350" rIns="0" bIns="0" rtlCol="0">
            <a:spAutoFit/>
          </a:bodyPr>
          <a:lstStyle/>
          <a:p>
            <a:pPr marL="6350">
              <a:spcBef>
                <a:spcPts val="50"/>
              </a:spcBef>
            </a:pPr>
            <a:r>
              <a:rPr sz="1000" spc="-25" dirty="0">
                <a:latin typeface="Arial"/>
                <a:cs typeface="Arial"/>
              </a:rPr>
              <a:t>1</a:t>
            </a:r>
            <a:endParaRPr sz="1000">
              <a:latin typeface="Arial"/>
              <a:cs typeface="Arial"/>
            </a:endParaRPr>
          </a:p>
        </p:txBody>
      </p:sp>
      <p:pic>
        <p:nvPicPr>
          <p:cNvPr id="31" name="Picture 30">
            <a:extLst>
              <a:ext uri="{FF2B5EF4-FFF2-40B4-BE49-F238E27FC236}">
                <a16:creationId xmlns:a16="http://schemas.microsoft.com/office/drawing/2014/main" id="{0D6E08A8-01A0-1074-1474-BAF21A40C952}"/>
              </a:ext>
            </a:extLst>
          </p:cNvPr>
          <p:cNvPicPr>
            <a:picLocks noChangeAspect="1"/>
          </p:cNvPicPr>
          <p:nvPr/>
        </p:nvPicPr>
        <p:blipFill>
          <a:blip r:embed="rId2"/>
          <a:stretch>
            <a:fillRect/>
          </a:stretch>
        </p:blipFill>
        <p:spPr>
          <a:xfrm>
            <a:off x="9582" y="3768013"/>
            <a:ext cx="3593955" cy="3070665"/>
          </a:xfrm>
          <a:prstGeom prst="rect">
            <a:avLst/>
          </a:prstGeom>
        </p:spPr>
      </p:pic>
      <p:pic>
        <p:nvPicPr>
          <p:cNvPr id="32" name="Picture 31" descr="A blue background with white text and a logo  Description automatically generated">
            <a:extLst>
              <a:ext uri="{FF2B5EF4-FFF2-40B4-BE49-F238E27FC236}">
                <a16:creationId xmlns:a16="http://schemas.microsoft.com/office/drawing/2014/main" id="{4E47FC94-236C-7C9F-27B8-F1D684529943}"/>
              </a:ext>
            </a:extLst>
          </p:cNvPr>
          <p:cNvPicPr>
            <a:picLocks noChangeAspect="1"/>
          </p:cNvPicPr>
          <p:nvPr/>
        </p:nvPicPr>
        <p:blipFill>
          <a:blip r:embed="rId3"/>
          <a:stretch>
            <a:fillRect/>
          </a:stretch>
        </p:blipFill>
        <p:spPr>
          <a:xfrm>
            <a:off x="3077194" y="3145078"/>
            <a:ext cx="526343" cy="626024"/>
          </a:xfrm>
          <a:prstGeom prst="rect">
            <a:avLst/>
          </a:prstGeom>
        </p:spPr>
      </p:pic>
      <p:pic>
        <p:nvPicPr>
          <p:cNvPr id="33" name="Picture 32" descr="A red background with a book and pen  Description automatically generated">
            <a:extLst>
              <a:ext uri="{FF2B5EF4-FFF2-40B4-BE49-F238E27FC236}">
                <a16:creationId xmlns:a16="http://schemas.microsoft.com/office/drawing/2014/main" id="{7AF4FE3F-6CC5-4274-6096-F7EEEFE2A1C6}"/>
              </a:ext>
            </a:extLst>
          </p:cNvPr>
          <p:cNvPicPr>
            <a:picLocks noChangeAspect="1"/>
          </p:cNvPicPr>
          <p:nvPr/>
        </p:nvPicPr>
        <p:blipFill>
          <a:blip r:embed="rId4"/>
          <a:stretch>
            <a:fillRect/>
          </a:stretch>
        </p:blipFill>
        <p:spPr>
          <a:xfrm>
            <a:off x="9582" y="3137458"/>
            <a:ext cx="643890" cy="643890"/>
          </a:xfrm>
          <a:prstGeom prst="rect">
            <a:avLst/>
          </a:prstGeom>
        </p:spPr>
      </p:pic>
      <p:pic>
        <p:nvPicPr>
          <p:cNvPr id="34" name="Picture 33" descr="A white cubes on an orange background  Description automatically generated">
            <a:extLst>
              <a:ext uri="{FF2B5EF4-FFF2-40B4-BE49-F238E27FC236}">
                <a16:creationId xmlns:a16="http://schemas.microsoft.com/office/drawing/2014/main" id="{675657A1-96E4-C019-CEC6-7801630414F2}"/>
              </a:ext>
            </a:extLst>
          </p:cNvPr>
          <p:cNvPicPr>
            <a:picLocks noChangeAspect="1"/>
          </p:cNvPicPr>
          <p:nvPr/>
        </p:nvPicPr>
        <p:blipFill>
          <a:blip r:embed="rId5"/>
          <a:stretch>
            <a:fillRect/>
          </a:stretch>
        </p:blipFill>
        <p:spPr>
          <a:xfrm>
            <a:off x="653472" y="3137458"/>
            <a:ext cx="630555" cy="630555"/>
          </a:xfrm>
          <a:prstGeom prst="rect">
            <a:avLst/>
          </a:prstGeom>
        </p:spPr>
      </p:pic>
      <p:pic>
        <p:nvPicPr>
          <p:cNvPr id="35" name="Picture 34" descr="A yellow sign with white text  Description automatically generated">
            <a:extLst>
              <a:ext uri="{FF2B5EF4-FFF2-40B4-BE49-F238E27FC236}">
                <a16:creationId xmlns:a16="http://schemas.microsoft.com/office/drawing/2014/main" id="{E4BA65A3-6567-7FE4-BC44-8196BCEA98D3}"/>
              </a:ext>
            </a:extLst>
          </p:cNvPr>
          <p:cNvPicPr>
            <a:picLocks noChangeAspect="1"/>
          </p:cNvPicPr>
          <p:nvPr/>
        </p:nvPicPr>
        <p:blipFill>
          <a:blip r:embed="rId6"/>
          <a:stretch>
            <a:fillRect/>
          </a:stretch>
        </p:blipFill>
        <p:spPr>
          <a:xfrm>
            <a:off x="1284027" y="3145078"/>
            <a:ext cx="636270" cy="636270"/>
          </a:xfrm>
          <a:prstGeom prst="rect">
            <a:avLst/>
          </a:prstGeom>
        </p:spPr>
      </p:pic>
      <p:sp>
        <p:nvSpPr>
          <p:cNvPr id="5" name="Title 1">
            <a:extLst>
              <a:ext uri="{FF2B5EF4-FFF2-40B4-BE49-F238E27FC236}">
                <a16:creationId xmlns:a16="http://schemas.microsoft.com/office/drawing/2014/main" id="{0CA1E555-1237-53C1-D677-85165F3802C1}"/>
              </a:ext>
            </a:extLst>
          </p:cNvPr>
          <p:cNvSpPr>
            <a:spLocks noGrp="1"/>
          </p:cNvSpPr>
          <p:nvPr>
            <p:ph type="title"/>
          </p:nvPr>
        </p:nvSpPr>
        <p:spPr>
          <a:xfrm>
            <a:off x="3693916" y="3137458"/>
            <a:ext cx="8498083" cy="3674678"/>
          </a:xfrm>
        </p:spPr>
        <p:txBody>
          <a:bodyPr>
            <a:normAutofit/>
          </a:bodyPr>
          <a:lstStyle/>
          <a:p>
            <a:r>
              <a:rPr lang="en-ZW" b="1" dirty="0"/>
              <a:t>NATIONAL AI READINESS, DIGITAL SOVEREIGNTY AND EMERGING RISKS</a:t>
            </a:r>
            <a:br>
              <a:rPr lang="en-ZW" dirty="0"/>
            </a:br>
            <a:br>
              <a:rPr lang="en-ZW" dirty="0"/>
            </a:br>
            <a:br>
              <a:rPr lang="en-ZW" dirty="0"/>
            </a:br>
            <a:r>
              <a:rPr lang="en-ZW" b="1" dirty="0"/>
              <a:t>A Proposed AI Readiness and Sovereignty Framework (AIRSF) for Zimbabwe, Africa and the Global South</a:t>
            </a:r>
            <a:endParaRPr lang="en-ZW" dirty="0"/>
          </a:p>
        </p:txBody>
      </p:sp>
      <p:sp>
        <p:nvSpPr>
          <p:cNvPr id="9" name="Text Placeholder 5">
            <a:extLst>
              <a:ext uri="{FF2B5EF4-FFF2-40B4-BE49-F238E27FC236}">
                <a16:creationId xmlns:a16="http://schemas.microsoft.com/office/drawing/2014/main" id="{1164A3CF-1D64-6469-12B0-9AB48BE0E2E4}"/>
              </a:ext>
            </a:extLst>
          </p:cNvPr>
          <p:cNvSpPr txBox="1">
            <a:spLocks/>
          </p:cNvSpPr>
          <p:nvPr/>
        </p:nvSpPr>
        <p:spPr>
          <a:xfrm>
            <a:off x="6652213" y="5596202"/>
            <a:ext cx="3942115" cy="1383370"/>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spcAft>
                <a:spcPts val="600"/>
              </a:spcAft>
              <a:buNone/>
            </a:pPr>
            <a:endParaRPr lang="en-US" sz="1400" b="1" dirty="0"/>
          </a:p>
          <a:p>
            <a:pPr>
              <a:spcAft>
                <a:spcPts val="600"/>
              </a:spcAft>
            </a:pPr>
            <a:endParaRPr lang="en-US" sz="1400" dirty="0"/>
          </a:p>
          <a:p>
            <a:endParaRPr lang="en-US" sz="1400" dirty="0"/>
          </a:p>
        </p:txBody>
      </p:sp>
      <p:sp>
        <p:nvSpPr>
          <p:cNvPr id="10" name="Subtitle 2">
            <a:extLst>
              <a:ext uri="{FF2B5EF4-FFF2-40B4-BE49-F238E27FC236}">
                <a16:creationId xmlns:a16="http://schemas.microsoft.com/office/drawing/2014/main" id="{5597FE4B-E1D2-8653-73EC-7AE55756F544}"/>
              </a:ext>
            </a:extLst>
          </p:cNvPr>
          <p:cNvSpPr txBox="1">
            <a:spLocks/>
          </p:cNvSpPr>
          <p:nvPr/>
        </p:nvSpPr>
        <p:spPr>
          <a:xfrm>
            <a:off x="6319522" y="73823"/>
            <a:ext cx="6944139" cy="4093527"/>
          </a:xfrm>
          <a:prstGeom prst="rect">
            <a:avLst/>
          </a:prstGeom>
        </p:spPr>
        <p:txBody>
          <a:bodyPr vert="horz" lIns="91440" tIns="45720" rIns="91440" bIns="45720" rtlCol="0" anchor="t">
            <a:normAutofit/>
          </a:bodyPr>
          <a:lstStyle>
            <a:lvl1pPr marL="0" indent="0" algn="l" defTabSz="914400" rtl="0" eaLnBrk="1" latinLnBrk="0" hangingPunct="1">
              <a:lnSpc>
                <a:spcPct val="140000"/>
              </a:lnSpc>
              <a:spcBef>
                <a:spcPts val="0"/>
              </a:spcBef>
              <a:buFont typeface="Arial" panose="020B0604020202020204" pitchFamily="34" charset="0"/>
              <a:buNone/>
              <a:defRPr sz="1200" b="0" i="0" kern="1200">
                <a:solidFill>
                  <a:schemeClr val="bg1"/>
                </a:solidFill>
                <a:latin typeface="+mn-lt"/>
                <a:ea typeface="+mn-ea"/>
                <a:cs typeface="+mn-cs"/>
              </a:defRPr>
            </a:lvl1pPr>
            <a:lvl2pPr marL="4572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2pPr>
            <a:lvl3pPr marL="9144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3pPr>
            <a:lvl4pPr marL="13716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4pPr>
            <a:lvl5pPr marL="18288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600" dirty="0">
              <a:solidFill>
                <a:schemeClr val="tx1"/>
              </a:solidFill>
            </a:endParaRPr>
          </a:p>
          <a:p>
            <a:pPr algn="ctr"/>
            <a:r>
              <a:rPr lang="en-US" sz="2400" b="1" dirty="0">
                <a:solidFill>
                  <a:schemeClr val="tx1"/>
                </a:solidFill>
              </a:rPr>
              <a:t>18 June 2026</a:t>
            </a:r>
          </a:p>
          <a:p>
            <a:pPr algn="ctr"/>
            <a:r>
              <a:rPr lang="en-US" sz="1600" b="1" dirty="0">
                <a:solidFill>
                  <a:schemeClr val="tx1"/>
                </a:solidFill>
              </a:rPr>
              <a:t>Dr Eng. Martin Manuhwa, Pr. Eng (Z), FZwIE</a:t>
            </a:r>
          </a:p>
          <a:p>
            <a:pPr algn="ctr"/>
            <a:r>
              <a:rPr lang="en-US" sz="1400" b="1" dirty="0">
                <a:solidFill>
                  <a:schemeClr val="tx1"/>
                </a:solidFill>
              </a:rPr>
              <a:t>+263773803310</a:t>
            </a:r>
            <a:r>
              <a:rPr lang="en-US" sz="1400" dirty="0">
                <a:solidFill>
                  <a:schemeClr val="tx1"/>
                </a:solidFill>
              </a:rPr>
              <a:t> </a:t>
            </a:r>
            <a:br>
              <a:rPr lang="en-US" sz="1600" dirty="0"/>
            </a:br>
            <a:r>
              <a:rPr lang="en-US" sz="1600" u="sng" dirty="0">
                <a:hlinkClick r:id="rId7"/>
              </a:rPr>
              <a:t>mmanuhwa1@yahoo.com</a:t>
            </a:r>
            <a:br>
              <a:rPr lang="en-US" sz="1600" dirty="0"/>
            </a:br>
            <a:endParaRPr lang="en-US" sz="1600" b="1" dirty="0">
              <a:solidFill>
                <a:schemeClr val="tx1"/>
              </a:solidFill>
            </a:endParaRPr>
          </a:p>
          <a:p>
            <a:pPr algn="ctr"/>
            <a:endParaRPr lang="en-US" sz="1400" dirty="0">
              <a:solidFill>
                <a:schemeClr val="tx1"/>
              </a:solidFill>
            </a:endParaRPr>
          </a:p>
        </p:txBody>
      </p:sp>
      <p:pic>
        <p:nvPicPr>
          <p:cNvPr id="17" name="Picture 16" descr="A green and white screen with a planet earth and white text  Description automatically generated">
            <a:extLst>
              <a:ext uri="{FF2B5EF4-FFF2-40B4-BE49-F238E27FC236}">
                <a16:creationId xmlns:a16="http://schemas.microsoft.com/office/drawing/2014/main" id="{2DFF250B-CF6A-DBA4-8CE9-969BD0D26394}"/>
              </a:ext>
            </a:extLst>
          </p:cNvPr>
          <p:cNvPicPr>
            <a:picLocks noChangeAspect="1"/>
          </p:cNvPicPr>
          <p:nvPr/>
        </p:nvPicPr>
        <p:blipFill>
          <a:blip r:embed="rId8"/>
          <a:stretch>
            <a:fillRect/>
          </a:stretch>
        </p:blipFill>
        <p:spPr>
          <a:xfrm>
            <a:off x="1914582" y="3145078"/>
            <a:ext cx="636270" cy="636270"/>
          </a:xfrm>
          <a:prstGeom prst="rect">
            <a:avLst/>
          </a:prstGeom>
        </p:spPr>
      </p:pic>
      <p:pic>
        <p:nvPicPr>
          <p:cNvPr id="19" name="Picture 18" descr="Goal 16. Peace, Justice and Strong Institutions by Inter-agency and Expert Group on SDG Indicators, United Nations">
            <a:extLst>
              <a:ext uri="{FF2B5EF4-FFF2-40B4-BE49-F238E27FC236}">
                <a16:creationId xmlns:a16="http://schemas.microsoft.com/office/drawing/2014/main" id="{74CD6DA8-645C-6284-90BF-EDEA2148ED7C}"/>
              </a:ext>
            </a:extLst>
          </p:cNvPr>
          <p:cNvPicPr>
            <a:picLocks noChangeAspect="1"/>
          </p:cNvPicPr>
          <p:nvPr/>
        </p:nvPicPr>
        <p:blipFill>
          <a:blip r:embed="rId9"/>
          <a:stretch>
            <a:fillRect/>
          </a:stretch>
        </p:blipFill>
        <p:spPr>
          <a:xfrm>
            <a:off x="2550852" y="3160566"/>
            <a:ext cx="526342" cy="607447"/>
          </a:xfrm>
          <a:prstGeom prst="rect">
            <a:avLst/>
          </a:prstGeom>
        </p:spPr>
      </p:pic>
      <p:sp>
        <p:nvSpPr>
          <p:cNvPr id="22" name="TextBox 21">
            <a:extLst>
              <a:ext uri="{FF2B5EF4-FFF2-40B4-BE49-F238E27FC236}">
                <a16:creationId xmlns:a16="http://schemas.microsoft.com/office/drawing/2014/main" id="{2FDA570D-E2DA-8E72-71F1-C75CE022F25B}"/>
              </a:ext>
            </a:extLst>
          </p:cNvPr>
          <p:cNvSpPr txBox="1"/>
          <p:nvPr/>
        </p:nvSpPr>
        <p:spPr>
          <a:xfrm>
            <a:off x="-1030147" y="752354"/>
            <a:ext cx="184731" cy="369332"/>
          </a:xfrm>
          <a:prstGeom prst="rect">
            <a:avLst/>
          </a:prstGeom>
          <a:noFill/>
        </p:spPr>
        <p:txBody>
          <a:bodyPr wrap="none" rtlCol="0">
            <a:spAutoFit/>
          </a:bodyPr>
          <a:lstStyle/>
          <a:p>
            <a:endParaRPr lang="en-US"/>
          </a:p>
        </p:txBody>
      </p:sp>
      <p:pic>
        <p:nvPicPr>
          <p:cNvPr id="3" name="Picture 2">
            <a:extLst>
              <a:ext uri="{FF2B5EF4-FFF2-40B4-BE49-F238E27FC236}">
                <a16:creationId xmlns:a16="http://schemas.microsoft.com/office/drawing/2014/main" id="{FE9C2D43-9499-2C73-3F01-D4D3CC72D6E3}"/>
              </a:ext>
            </a:extLst>
          </p:cNvPr>
          <p:cNvPicPr>
            <a:picLocks noChangeAspect="1"/>
          </p:cNvPicPr>
          <p:nvPr/>
        </p:nvPicPr>
        <p:blipFill>
          <a:blip r:embed="rId10"/>
          <a:stretch>
            <a:fillRect/>
          </a:stretch>
        </p:blipFill>
        <p:spPr>
          <a:xfrm>
            <a:off x="9582" y="19321"/>
            <a:ext cx="7578750" cy="310480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a:spLocks/>
          </p:cNvSpPr>
          <p:nvPr>
            <p:custDataLst>
              <p:tags r:id="rId2"/>
            </p:custDataLst>
          </p:nvPr>
        </p:nvSpPr>
        <p:spPr>
          <a:xfrm>
            <a:off x="1726682" y="248247"/>
            <a:ext cx="8712604" cy="323944"/>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rtlCol="0" anchor="t">
            <a:noAutofit/>
          </a:bodyPr>
          <a:lstStyle/>
          <a:p>
            <a:pPr>
              <a:lnSpc>
                <a:spcPct val="150000"/>
              </a:lnSpc>
            </a:pPr>
            <a:r>
              <a:rPr lang="en-US" sz="2334" dirty="0">
                <a:latin typeface="Bosch Office Sans"/>
              </a:rPr>
              <a:t>With Industry 4.0 Smart Manufacturing should be our industry model in Africa - </a:t>
            </a:r>
            <a:r>
              <a:rPr lang="en-US" sz="2334" dirty="0">
                <a:solidFill>
                  <a:srgbClr val="A80163"/>
                </a:solidFill>
              </a:rPr>
              <a:t>Our Objective – to move from Buzz to Reality!</a:t>
            </a:r>
            <a:endParaRPr lang="en-US" sz="2334" kern="0" dirty="0"/>
          </a:p>
        </p:txBody>
      </p:sp>
      <p:sp>
        <p:nvSpPr>
          <p:cNvPr id="8" name="Rectangle 7"/>
          <p:cNvSpPr>
            <a:spLocks/>
          </p:cNvSpPr>
          <p:nvPr>
            <p:custDataLst>
              <p:tags r:id="rId3"/>
            </p:custDataLst>
          </p:nvPr>
        </p:nvSpPr>
        <p:spPr>
          <a:xfrm>
            <a:off x="2018385" y="5561762"/>
            <a:ext cx="7629616" cy="89984"/>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3F136C"/>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lIns="0" tIns="0" rIns="0" bIns="0" rtlCol="0" anchor="t"/>
          <a:lstStyle/>
          <a:p>
            <a:pPr defTabSz="762244">
              <a:lnSpc>
                <a:spcPct val="107000"/>
              </a:lnSpc>
              <a:spcAft>
                <a:spcPts val="83"/>
              </a:spcAft>
            </a:pPr>
            <a:r>
              <a:rPr lang="pt-BR" sz="500" kern="0">
                <a:solidFill>
                  <a:srgbClr val="000000"/>
                </a:solidFill>
                <a:latin typeface="Bosch Office Sans" pitchFamily="2" charset="0"/>
              </a:rPr>
              <a:t>Automotive Electronics | RBAI/PJ-I4.0 | 15.11.2017</a:t>
            </a:r>
            <a:endParaRPr lang="en-US" sz="500" kern="0" dirty="0">
              <a:solidFill>
                <a:srgbClr val="000000"/>
              </a:solidFill>
              <a:latin typeface="Bosch Office Sans" pitchFamily="2" charset="0"/>
            </a:endParaRPr>
          </a:p>
        </p:txBody>
      </p:sp>
      <p:sp>
        <p:nvSpPr>
          <p:cNvPr id="7" name="Rectangle 6"/>
          <p:cNvSpPr>
            <a:spLocks/>
          </p:cNvSpPr>
          <p:nvPr>
            <p:custDataLst>
              <p:tags r:id="rId4"/>
            </p:custDataLst>
          </p:nvPr>
        </p:nvSpPr>
        <p:spPr>
          <a:xfrm>
            <a:off x="2018385" y="5657041"/>
            <a:ext cx="7629616" cy="179969"/>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3F136C"/>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lIns="0" tIns="0" rIns="0" bIns="0" rtlCol="0" anchor="t"/>
          <a:lstStyle/>
          <a:p>
            <a:pPr defTabSz="762244">
              <a:lnSpc>
                <a:spcPct val="107000"/>
              </a:lnSpc>
              <a:spcAft>
                <a:spcPts val="83"/>
              </a:spcAft>
            </a:pPr>
            <a:r>
              <a:rPr lang="en-US" sz="500" kern="0">
                <a:solidFill>
                  <a:srgbClr val="B2B3B5"/>
                </a:solidFill>
                <a:latin typeface="Bosch Office Sans"/>
              </a:rPr>
              <a:t>© Bosch Automotive Electronics India Private Limited 2017. All rights reserved, also regarding any disposal, exploitation, reproduction, editing, distribution, as well as in the event of applications for industrial property rights.</a:t>
            </a:r>
            <a:endParaRPr lang="en-US" sz="500" kern="0" dirty="0">
              <a:solidFill>
                <a:srgbClr val="B2B3B5"/>
              </a:solidFill>
              <a:latin typeface="Bosch Office Sans"/>
            </a:endParaRPr>
          </a:p>
        </p:txBody>
      </p:sp>
      <p:sp>
        <p:nvSpPr>
          <p:cNvPr id="6" name="Rectangle 5"/>
          <p:cNvSpPr>
            <a:spLocks/>
          </p:cNvSpPr>
          <p:nvPr>
            <p:custDataLst>
              <p:tags r:id="rId5"/>
            </p:custDataLst>
          </p:nvPr>
        </p:nvSpPr>
        <p:spPr>
          <a:xfrm>
            <a:off x="1746316" y="5549059"/>
            <a:ext cx="240311" cy="341941"/>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3F136C"/>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wrap="none" lIns="0" tIns="0" rIns="0" bIns="0" rtlCol="0" anchor="t"/>
          <a:lstStyle/>
          <a:p>
            <a:pPr defTabSz="762244"/>
            <a:r>
              <a:rPr lang="en-US" sz="1000" kern="0">
                <a:solidFill>
                  <a:srgbClr val="999FA6"/>
                </a:solidFill>
                <a:latin typeface="Bosch Office Sans"/>
              </a:rPr>
              <a:t>2</a:t>
            </a:r>
            <a:endParaRPr lang="en-US" sz="1000" kern="0" dirty="0">
              <a:solidFill>
                <a:srgbClr val="999FA6"/>
              </a:solidFill>
              <a:latin typeface="Bosch Office Sans"/>
            </a:endParaRPr>
          </a:p>
        </p:txBody>
      </p:sp>
      <p:sp>
        <p:nvSpPr>
          <p:cNvPr id="5" name="Rectangle 4"/>
          <p:cNvSpPr>
            <a:spLocks/>
          </p:cNvSpPr>
          <p:nvPr>
            <p:custDataLst>
              <p:tags r:id="rId6"/>
            </p:custDataLst>
          </p:nvPr>
        </p:nvSpPr>
        <p:spPr>
          <a:xfrm>
            <a:off x="9212900" y="1073131"/>
            <a:ext cx="1410108" cy="647887"/>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3F136C"/>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lIns="0" tIns="14821" rIns="0" bIns="0" rtlCol="0" anchor="t">
            <a:normAutofit/>
          </a:bodyPr>
          <a:lstStyle/>
          <a:p>
            <a:pPr defTabSz="762244">
              <a:lnSpc>
                <a:spcPts val="750"/>
              </a:lnSpc>
            </a:pPr>
            <a:endParaRPr lang="en-US" sz="458" kern="0" dirty="0">
              <a:latin typeface="Bosch Office Sans"/>
            </a:endParaRPr>
          </a:p>
        </p:txBody>
      </p:sp>
      <p:sp>
        <p:nvSpPr>
          <p:cNvPr id="4" name="TextBox 3"/>
          <p:cNvSpPr txBox="1"/>
          <p:nvPr>
            <p:custDataLst>
              <p:tags r:id="rId7"/>
            </p:custDataLst>
          </p:nvPr>
        </p:nvSpPr>
        <p:spPr>
          <a:xfrm>
            <a:off x="1739963" y="1936981"/>
            <a:ext cx="1766870" cy="3474455"/>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none" lIns="0" tIns="0" rIns="0" bIns="0" rtlCol="0" anchor="t">
            <a:noAutofit/>
          </a:bodyPr>
          <a:lstStyle/>
          <a:p>
            <a:pPr defTabSz="762244">
              <a:lnSpc>
                <a:spcPts val="1917"/>
              </a:lnSpc>
            </a:pPr>
            <a:endParaRPr lang="en-US" sz="1084" kern="0" dirty="0"/>
          </a:p>
        </p:txBody>
      </p:sp>
      <p:sp>
        <p:nvSpPr>
          <p:cNvPr id="10" name="Rectangle 9"/>
          <p:cNvSpPr/>
          <p:nvPr>
            <p:custDataLst>
              <p:tags r:id="rId8"/>
            </p:custDataLst>
          </p:nvPr>
        </p:nvSpPr>
        <p:spPr>
          <a:xfrm>
            <a:off x="1576869" y="2007334"/>
            <a:ext cx="9046140" cy="4850666"/>
          </a:xfrm>
          <a:prstGeom prst="rect">
            <a:avLst/>
          </a:prstGeom>
          <a:solidFill>
            <a:schemeClr val="tx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echteck 49"/>
          <p:cNvSpPr/>
          <p:nvPr>
            <p:custDataLst>
              <p:tags r:id="rId9"/>
            </p:custDataLst>
          </p:nvPr>
        </p:nvSpPr>
        <p:spPr>
          <a:xfrm>
            <a:off x="5980542" y="3312075"/>
            <a:ext cx="2400961" cy="199775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12" name="Textfeld 2"/>
          <p:cNvSpPr txBox="1"/>
          <p:nvPr>
            <p:custDataLst>
              <p:tags r:id="rId10"/>
            </p:custDataLst>
          </p:nvPr>
        </p:nvSpPr>
        <p:spPr>
          <a:xfrm>
            <a:off x="4405819" y="3631926"/>
            <a:ext cx="3292800" cy="487733"/>
          </a:xfrm>
          <a:prstGeom prst="rect">
            <a:avLst/>
          </a:prstGeom>
          <a:noFill/>
        </p:spPr>
        <p:txBody>
          <a:bodyPr wrap="square" lIns="0" tIns="0" rIns="0" bIns="0" rtlCol="0" anchor="ctr">
            <a:noAutofit/>
          </a:bodyPr>
          <a:lstStyle/>
          <a:p>
            <a:pPr algn="ctr" defTabSz="762244">
              <a:lnSpc>
                <a:spcPts val="1917"/>
              </a:lnSpc>
              <a:spcBef>
                <a:spcPts val="417"/>
              </a:spcBef>
            </a:pPr>
            <a:r>
              <a:rPr lang="en-US" sz="4501" kern="0" dirty="0">
                <a:solidFill>
                  <a:schemeClr val="accent5">
                    <a:lumMod val="20000"/>
                    <a:lumOff val="80000"/>
                  </a:schemeClr>
                </a:solidFill>
              </a:rPr>
              <a:t>Industry </a:t>
            </a:r>
            <a:r>
              <a:rPr lang="en-US" sz="4501" b="1" kern="0" dirty="0">
                <a:solidFill>
                  <a:schemeClr val="accent5">
                    <a:lumMod val="20000"/>
                    <a:lumOff val="80000"/>
                  </a:schemeClr>
                </a:solidFill>
              </a:rPr>
              <a:t>4.0</a:t>
            </a:r>
          </a:p>
        </p:txBody>
      </p:sp>
      <p:sp>
        <p:nvSpPr>
          <p:cNvPr id="13" name="Textfeld 19"/>
          <p:cNvSpPr txBox="1"/>
          <p:nvPr>
            <p:custDataLst>
              <p:tags r:id="rId11"/>
            </p:custDataLst>
          </p:nvPr>
        </p:nvSpPr>
        <p:spPr>
          <a:xfrm>
            <a:off x="2528426" y="4511775"/>
            <a:ext cx="3093346"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Cyber physical systems</a:t>
            </a:r>
          </a:p>
        </p:txBody>
      </p:sp>
      <p:sp>
        <p:nvSpPr>
          <p:cNvPr id="14" name="Textfeld 20"/>
          <p:cNvSpPr txBox="1"/>
          <p:nvPr>
            <p:custDataLst>
              <p:tags r:id="rId12"/>
            </p:custDataLst>
          </p:nvPr>
        </p:nvSpPr>
        <p:spPr>
          <a:xfrm>
            <a:off x="1728966" y="3940043"/>
            <a:ext cx="3093346"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b="1" kern="0" dirty="0">
                <a:solidFill>
                  <a:schemeClr val="bg1"/>
                </a:solidFill>
              </a:rPr>
              <a:t>Data</a:t>
            </a:r>
            <a:r>
              <a:rPr lang="en-US" sz="2001" kern="0" dirty="0">
                <a:solidFill>
                  <a:schemeClr val="bg1"/>
                </a:solidFill>
              </a:rPr>
              <a:t> Collection</a:t>
            </a:r>
          </a:p>
        </p:txBody>
      </p:sp>
      <p:sp>
        <p:nvSpPr>
          <p:cNvPr id="15" name="Textfeld 21"/>
          <p:cNvSpPr txBox="1"/>
          <p:nvPr>
            <p:custDataLst>
              <p:tags r:id="rId13"/>
            </p:custDataLst>
          </p:nvPr>
        </p:nvSpPr>
        <p:spPr>
          <a:xfrm>
            <a:off x="3992373" y="2669108"/>
            <a:ext cx="2415903"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b="1" kern="0" dirty="0">
                <a:solidFill>
                  <a:schemeClr val="bg1"/>
                </a:solidFill>
              </a:rPr>
              <a:t>Energy</a:t>
            </a:r>
            <a:r>
              <a:rPr lang="en-US" sz="2001" kern="0" dirty="0">
                <a:solidFill>
                  <a:schemeClr val="bg1"/>
                </a:solidFill>
              </a:rPr>
              <a:t> efficiency</a:t>
            </a:r>
          </a:p>
        </p:txBody>
      </p:sp>
      <p:sp>
        <p:nvSpPr>
          <p:cNvPr id="16" name="Textfeld 22"/>
          <p:cNvSpPr txBox="1"/>
          <p:nvPr>
            <p:custDataLst>
              <p:tags r:id="rId14"/>
            </p:custDataLst>
          </p:nvPr>
        </p:nvSpPr>
        <p:spPr>
          <a:xfrm>
            <a:off x="3816675" y="3153307"/>
            <a:ext cx="3093346"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1667" kern="0" dirty="0">
                <a:solidFill>
                  <a:schemeClr val="bg1"/>
                </a:solidFill>
              </a:rPr>
              <a:t>Factory of the </a:t>
            </a:r>
            <a:r>
              <a:rPr lang="en-US" sz="1667" b="1" kern="0" dirty="0">
                <a:solidFill>
                  <a:schemeClr val="bg1"/>
                </a:solidFill>
              </a:rPr>
              <a:t>future</a:t>
            </a:r>
          </a:p>
        </p:txBody>
      </p:sp>
      <p:sp>
        <p:nvSpPr>
          <p:cNvPr id="17" name="Textfeld 23"/>
          <p:cNvSpPr txBox="1"/>
          <p:nvPr>
            <p:custDataLst>
              <p:tags r:id="rId15"/>
            </p:custDataLst>
          </p:nvPr>
        </p:nvSpPr>
        <p:spPr>
          <a:xfrm>
            <a:off x="4111759" y="3916730"/>
            <a:ext cx="1580291"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b="1" kern="0" dirty="0">
                <a:solidFill>
                  <a:schemeClr val="bg1"/>
                </a:solidFill>
              </a:rPr>
              <a:t>Big</a:t>
            </a:r>
            <a:r>
              <a:rPr lang="en-US" sz="2001" kern="0" dirty="0">
                <a:solidFill>
                  <a:schemeClr val="bg1"/>
                </a:solidFill>
              </a:rPr>
              <a:t> Data</a:t>
            </a:r>
          </a:p>
        </p:txBody>
      </p:sp>
      <p:sp>
        <p:nvSpPr>
          <p:cNvPr id="18" name="Textfeld 24"/>
          <p:cNvSpPr txBox="1"/>
          <p:nvPr>
            <p:custDataLst>
              <p:tags r:id="rId16"/>
            </p:custDataLst>
          </p:nvPr>
        </p:nvSpPr>
        <p:spPr>
          <a:xfrm rot="16200000">
            <a:off x="4657565" y="4545685"/>
            <a:ext cx="1781926" cy="524014"/>
          </a:xfrm>
          <a:prstGeom prst="rect">
            <a:avLst/>
          </a:prstGeom>
          <a:noFill/>
        </p:spPr>
        <p:txBody>
          <a:bodyPr wrap="square" lIns="0" tIns="0" rIns="0" bIns="0" rtlCol="0" anchor="ctr">
            <a:noAutofit/>
          </a:bodyPr>
          <a:lstStyle/>
          <a:p>
            <a:pPr algn="ctr" defTabSz="762244">
              <a:lnSpc>
                <a:spcPts val="1917"/>
              </a:lnSpc>
              <a:spcBef>
                <a:spcPts val="417"/>
              </a:spcBef>
            </a:pPr>
            <a:r>
              <a:rPr lang="en-US" sz="1334" kern="0" dirty="0">
                <a:solidFill>
                  <a:schemeClr val="bg1"/>
                </a:solidFill>
              </a:rPr>
              <a:t>Stabile Connectivity</a:t>
            </a:r>
          </a:p>
        </p:txBody>
      </p:sp>
      <p:sp>
        <p:nvSpPr>
          <p:cNvPr id="19" name="Textfeld 25"/>
          <p:cNvSpPr txBox="1"/>
          <p:nvPr>
            <p:custDataLst>
              <p:tags r:id="rId17"/>
            </p:custDataLst>
          </p:nvPr>
        </p:nvSpPr>
        <p:spPr>
          <a:xfrm>
            <a:off x="7716021" y="3973711"/>
            <a:ext cx="1752772" cy="326015"/>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Networking</a:t>
            </a:r>
          </a:p>
        </p:txBody>
      </p:sp>
      <p:sp>
        <p:nvSpPr>
          <p:cNvPr id="20" name="Textfeld 26"/>
          <p:cNvSpPr txBox="1"/>
          <p:nvPr>
            <p:custDataLst>
              <p:tags r:id="rId18"/>
            </p:custDataLst>
          </p:nvPr>
        </p:nvSpPr>
        <p:spPr>
          <a:xfrm rot="16200000">
            <a:off x="3611999" y="3477768"/>
            <a:ext cx="1309905" cy="524014"/>
          </a:xfrm>
          <a:prstGeom prst="rect">
            <a:avLst/>
          </a:prstGeom>
          <a:noFill/>
        </p:spPr>
        <p:txBody>
          <a:bodyPr wrap="square" lIns="0" tIns="0" rIns="0" bIns="0" rtlCol="0" anchor="ctr">
            <a:noAutofit/>
          </a:bodyPr>
          <a:lstStyle/>
          <a:p>
            <a:pPr algn="ctr" defTabSz="762244">
              <a:lnSpc>
                <a:spcPts val="1917"/>
              </a:lnSpc>
              <a:spcBef>
                <a:spcPts val="417"/>
              </a:spcBef>
            </a:pPr>
            <a:r>
              <a:rPr lang="en-US" sz="1334" b="1" kern="0" dirty="0">
                <a:solidFill>
                  <a:schemeClr val="bg1"/>
                </a:solidFill>
              </a:rPr>
              <a:t>Smart</a:t>
            </a:r>
            <a:r>
              <a:rPr lang="en-US" sz="1334" kern="0" dirty="0">
                <a:solidFill>
                  <a:schemeClr val="bg1"/>
                </a:solidFill>
              </a:rPr>
              <a:t> Products</a:t>
            </a:r>
          </a:p>
        </p:txBody>
      </p:sp>
      <p:sp>
        <p:nvSpPr>
          <p:cNvPr id="21" name="Textfeld 27"/>
          <p:cNvSpPr txBox="1"/>
          <p:nvPr>
            <p:custDataLst>
              <p:tags r:id="rId19"/>
            </p:custDataLst>
          </p:nvPr>
        </p:nvSpPr>
        <p:spPr>
          <a:xfrm>
            <a:off x="5527022" y="4010269"/>
            <a:ext cx="2370100"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Internet of </a:t>
            </a:r>
            <a:r>
              <a:rPr lang="en-US" sz="2001" b="1" kern="0" dirty="0">
                <a:solidFill>
                  <a:schemeClr val="bg1"/>
                </a:solidFill>
              </a:rPr>
              <a:t>Things</a:t>
            </a:r>
          </a:p>
        </p:txBody>
      </p:sp>
      <p:sp>
        <p:nvSpPr>
          <p:cNvPr id="22" name="Textfeld 29"/>
          <p:cNvSpPr txBox="1"/>
          <p:nvPr>
            <p:custDataLst>
              <p:tags r:id="rId20"/>
            </p:custDataLst>
          </p:nvPr>
        </p:nvSpPr>
        <p:spPr>
          <a:xfrm>
            <a:off x="5609148" y="4342525"/>
            <a:ext cx="2381939"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1667" b="1" kern="0" dirty="0">
                <a:solidFill>
                  <a:schemeClr val="bg1"/>
                </a:solidFill>
              </a:rPr>
              <a:t>Intelligent</a:t>
            </a:r>
            <a:r>
              <a:rPr lang="en-US" sz="1667" kern="0" dirty="0">
                <a:solidFill>
                  <a:schemeClr val="bg1"/>
                </a:solidFill>
              </a:rPr>
              <a:t> </a:t>
            </a:r>
            <a:r>
              <a:rPr lang="en-US" sz="2334" kern="0" dirty="0">
                <a:solidFill>
                  <a:schemeClr val="bg1"/>
                </a:solidFill>
              </a:rPr>
              <a:t>Systems</a:t>
            </a:r>
            <a:endParaRPr lang="en-US" sz="2001" kern="0" dirty="0">
              <a:solidFill>
                <a:schemeClr val="bg1"/>
              </a:solidFill>
            </a:endParaRPr>
          </a:p>
        </p:txBody>
      </p:sp>
      <p:sp>
        <p:nvSpPr>
          <p:cNvPr id="23" name="Textfeld 30"/>
          <p:cNvSpPr txBox="1"/>
          <p:nvPr>
            <p:custDataLst>
              <p:tags r:id="rId21"/>
            </p:custDataLst>
          </p:nvPr>
        </p:nvSpPr>
        <p:spPr>
          <a:xfrm rot="16200000">
            <a:off x="7446049" y="3403423"/>
            <a:ext cx="691663" cy="524014"/>
          </a:xfrm>
          <a:prstGeom prst="rect">
            <a:avLst/>
          </a:prstGeom>
          <a:noFill/>
        </p:spPr>
        <p:txBody>
          <a:bodyPr wrap="square" lIns="0" tIns="0" rIns="0" bIns="0" rtlCol="0" anchor="ctr">
            <a:noAutofit/>
          </a:bodyPr>
          <a:lstStyle/>
          <a:p>
            <a:pPr algn="ctr" defTabSz="762244">
              <a:lnSpc>
                <a:spcPts val="1917"/>
              </a:lnSpc>
              <a:spcBef>
                <a:spcPts val="417"/>
              </a:spcBef>
            </a:pPr>
            <a:r>
              <a:rPr lang="en-US" kern="0" dirty="0">
                <a:solidFill>
                  <a:schemeClr val="bg1"/>
                </a:solidFill>
              </a:rPr>
              <a:t>Internet</a:t>
            </a:r>
          </a:p>
        </p:txBody>
      </p:sp>
      <p:sp>
        <p:nvSpPr>
          <p:cNvPr id="24" name="Textfeld 31"/>
          <p:cNvSpPr txBox="1"/>
          <p:nvPr>
            <p:custDataLst>
              <p:tags r:id="rId22"/>
            </p:custDataLst>
          </p:nvPr>
        </p:nvSpPr>
        <p:spPr>
          <a:xfrm>
            <a:off x="4228535" y="2984801"/>
            <a:ext cx="1943579" cy="327612"/>
          </a:xfrm>
          <a:prstGeom prst="rect">
            <a:avLst/>
          </a:prstGeom>
          <a:noFill/>
        </p:spPr>
        <p:txBody>
          <a:bodyPr wrap="square" lIns="0" tIns="0" rIns="0" bIns="0" rtlCol="0" anchor="ctr">
            <a:noAutofit/>
          </a:bodyPr>
          <a:lstStyle/>
          <a:p>
            <a:pPr algn="ctr" defTabSz="762244">
              <a:lnSpc>
                <a:spcPts val="1917"/>
              </a:lnSpc>
              <a:spcBef>
                <a:spcPts val="417"/>
              </a:spcBef>
            </a:pPr>
            <a:r>
              <a:rPr lang="en-US" sz="1334" kern="0" dirty="0">
                <a:solidFill>
                  <a:schemeClr val="bg1"/>
                </a:solidFill>
              </a:rPr>
              <a:t>Social </a:t>
            </a:r>
            <a:r>
              <a:rPr lang="en-US" sz="2001" b="1" kern="0" dirty="0">
                <a:solidFill>
                  <a:schemeClr val="bg1"/>
                </a:solidFill>
              </a:rPr>
              <a:t>Machines</a:t>
            </a:r>
          </a:p>
        </p:txBody>
      </p:sp>
      <p:sp>
        <p:nvSpPr>
          <p:cNvPr id="25" name="Textfeld 32"/>
          <p:cNvSpPr txBox="1"/>
          <p:nvPr>
            <p:custDataLst>
              <p:tags r:id="rId23"/>
            </p:custDataLst>
          </p:nvPr>
        </p:nvSpPr>
        <p:spPr>
          <a:xfrm>
            <a:off x="5458553" y="4670615"/>
            <a:ext cx="3093346"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Digital </a:t>
            </a:r>
            <a:r>
              <a:rPr lang="en-US" sz="2001" b="1" kern="0" dirty="0">
                <a:solidFill>
                  <a:schemeClr val="bg1"/>
                </a:solidFill>
              </a:rPr>
              <a:t>Transformation</a:t>
            </a:r>
          </a:p>
        </p:txBody>
      </p:sp>
      <p:sp>
        <p:nvSpPr>
          <p:cNvPr id="26" name="Textfeld 33"/>
          <p:cNvSpPr txBox="1"/>
          <p:nvPr>
            <p:custDataLst>
              <p:tags r:id="rId24"/>
            </p:custDataLst>
          </p:nvPr>
        </p:nvSpPr>
        <p:spPr>
          <a:xfrm>
            <a:off x="2397887" y="4220721"/>
            <a:ext cx="1680318"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b="1" kern="0" dirty="0">
                <a:solidFill>
                  <a:schemeClr val="bg1"/>
                </a:solidFill>
              </a:rPr>
              <a:t>Electrification</a:t>
            </a:r>
          </a:p>
        </p:txBody>
      </p:sp>
      <p:sp>
        <p:nvSpPr>
          <p:cNvPr id="27" name="Textfeld 34"/>
          <p:cNvSpPr txBox="1"/>
          <p:nvPr>
            <p:custDataLst>
              <p:tags r:id="rId25"/>
            </p:custDataLst>
          </p:nvPr>
        </p:nvSpPr>
        <p:spPr>
          <a:xfrm>
            <a:off x="7634429" y="3718202"/>
            <a:ext cx="1611278" cy="313867"/>
          </a:xfrm>
          <a:prstGeom prst="rect">
            <a:avLst/>
          </a:prstGeom>
          <a:noFill/>
        </p:spPr>
        <p:txBody>
          <a:bodyPr wrap="square" lIns="0" tIns="0" rIns="0" bIns="0" rtlCol="0" anchor="ctr">
            <a:noAutofit/>
          </a:bodyPr>
          <a:lstStyle/>
          <a:p>
            <a:pPr algn="ctr" defTabSz="762244">
              <a:lnSpc>
                <a:spcPts val="1917"/>
              </a:lnSpc>
              <a:spcBef>
                <a:spcPts val="417"/>
              </a:spcBef>
            </a:pPr>
            <a:r>
              <a:rPr lang="en-US" sz="1334" b="1" kern="0" dirty="0">
                <a:solidFill>
                  <a:schemeClr val="bg1"/>
                </a:solidFill>
              </a:rPr>
              <a:t>Automation</a:t>
            </a:r>
          </a:p>
        </p:txBody>
      </p:sp>
      <p:sp>
        <p:nvSpPr>
          <p:cNvPr id="28" name="Textfeld 35"/>
          <p:cNvSpPr txBox="1"/>
          <p:nvPr>
            <p:custDataLst>
              <p:tags r:id="rId26"/>
            </p:custDataLst>
          </p:nvPr>
        </p:nvSpPr>
        <p:spPr>
          <a:xfrm>
            <a:off x="6082985" y="3195721"/>
            <a:ext cx="1814137" cy="317778"/>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Multi</a:t>
            </a:r>
            <a:r>
              <a:rPr lang="en-US" sz="1334" kern="0" dirty="0">
                <a:solidFill>
                  <a:schemeClr val="bg1"/>
                </a:solidFill>
              </a:rPr>
              <a:t>modality</a:t>
            </a:r>
            <a:endParaRPr lang="en-US" sz="2001" kern="0" dirty="0">
              <a:solidFill>
                <a:schemeClr val="bg1"/>
              </a:solidFill>
            </a:endParaRPr>
          </a:p>
        </p:txBody>
      </p:sp>
      <p:sp>
        <p:nvSpPr>
          <p:cNvPr id="29" name="Textfeld 36"/>
          <p:cNvSpPr txBox="1"/>
          <p:nvPr>
            <p:custDataLst>
              <p:tags r:id="rId27"/>
            </p:custDataLst>
          </p:nvPr>
        </p:nvSpPr>
        <p:spPr>
          <a:xfrm>
            <a:off x="4270966" y="4224395"/>
            <a:ext cx="1252607" cy="327612"/>
          </a:xfrm>
          <a:prstGeom prst="rect">
            <a:avLst/>
          </a:prstGeom>
          <a:noFill/>
        </p:spPr>
        <p:txBody>
          <a:bodyPr wrap="square" lIns="0" tIns="0" rIns="0" bIns="0" rtlCol="0" anchor="ctr">
            <a:noAutofit/>
          </a:bodyPr>
          <a:lstStyle/>
          <a:p>
            <a:pPr algn="ctr" defTabSz="762244">
              <a:lnSpc>
                <a:spcPts val="1917"/>
              </a:lnSpc>
              <a:spcBef>
                <a:spcPts val="417"/>
              </a:spcBef>
            </a:pPr>
            <a:r>
              <a:rPr lang="en-US" sz="1667" kern="0" dirty="0">
                <a:solidFill>
                  <a:schemeClr val="bg1"/>
                </a:solidFill>
              </a:rPr>
              <a:t>Innovation</a:t>
            </a:r>
            <a:endParaRPr lang="en-US" sz="2668" kern="0" dirty="0">
              <a:solidFill>
                <a:schemeClr val="bg1"/>
              </a:solidFill>
            </a:endParaRPr>
          </a:p>
        </p:txBody>
      </p:sp>
      <p:sp>
        <p:nvSpPr>
          <p:cNvPr id="30" name="Textfeld 37"/>
          <p:cNvSpPr txBox="1"/>
          <p:nvPr>
            <p:custDataLst>
              <p:tags r:id="rId28"/>
            </p:custDataLst>
          </p:nvPr>
        </p:nvSpPr>
        <p:spPr>
          <a:xfrm>
            <a:off x="5695199" y="5068539"/>
            <a:ext cx="1426153" cy="377623"/>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Embedded</a:t>
            </a:r>
            <a:r>
              <a:rPr lang="en-US" sz="1667" kern="0" dirty="0">
                <a:solidFill>
                  <a:schemeClr val="bg1"/>
                </a:solidFill>
              </a:rPr>
              <a:t> Systems</a:t>
            </a:r>
            <a:endParaRPr lang="en-US" sz="2668" kern="0" dirty="0">
              <a:solidFill>
                <a:schemeClr val="bg1"/>
              </a:solidFill>
            </a:endParaRPr>
          </a:p>
        </p:txBody>
      </p:sp>
      <p:sp>
        <p:nvSpPr>
          <p:cNvPr id="31" name="Textfeld 38"/>
          <p:cNvSpPr txBox="1"/>
          <p:nvPr>
            <p:custDataLst>
              <p:tags r:id="rId29"/>
            </p:custDataLst>
          </p:nvPr>
        </p:nvSpPr>
        <p:spPr>
          <a:xfrm>
            <a:off x="2636678" y="3633522"/>
            <a:ext cx="1486503" cy="377623"/>
          </a:xfrm>
          <a:prstGeom prst="rect">
            <a:avLst/>
          </a:prstGeom>
          <a:noFill/>
        </p:spPr>
        <p:txBody>
          <a:bodyPr wrap="square" lIns="0" tIns="0" rIns="0" bIns="0" rtlCol="0" anchor="ctr">
            <a:noAutofit/>
          </a:bodyPr>
          <a:lstStyle/>
          <a:p>
            <a:pPr algn="r" defTabSz="762244">
              <a:lnSpc>
                <a:spcPts val="1917"/>
              </a:lnSpc>
              <a:spcBef>
                <a:spcPts val="417"/>
              </a:spcBef>
            </a:pPr>
            <a:r>
              <a:rPr lang="en-US" sz="1667" b="1" kern="0" dirty="0">
                <a:solidFill>
                  <a:schemeClr val="bg1"/>
                </a:solidFill>
              </a:rPr>
              <a:t>Complexity</a:t>
            </a:r>
            <a:endParaRPr lang="en-US" sz="2668" kern="0" dirty="0">
              <a:solidFill>
                <a:schemeClr val="bg1"/>
              </a:solidFill>
            </a:endParaRPr>
          </a:p>
        </p:txBody>
      </p:sp>
      <p:sp>
        <p:nvSpPr>
          <p:cNvPr id="32" name="Textfeld 39"/>
          <p:cNvSpPr txBox="1"/>
          <p:nvPr>
            <p:custDataLst>
              <p:tags r:id="rId30"/>
            </p:custDataLst>
          </p:nvPr>
        </p:nvSpPr>
        <p:spPr>
          <a:xfrm>
            <a:off x="2649249" y="3367035"/>
            <a:ext cx="1486503" cy="377623"/>
          </a:xfrm>
          <a:prstGeom prst="rect">
            <a:avLst/>
          </a:prstGeom>
          <a:noFill/>
        </p:spPr>
        <p:txBody>
          <a:bodyPr wrap="square" lIns="0" tIns="0" rIns="0" bIns="0" rtlCol="0" anchor="ctr">
            <a:noAutofit/>
          </a:bodyPr>
          <a:lstStyle/>
          <a:p>
            <a:pPr algn="r" defTabSz="762244">
              <a:lnSpc>
                <a:spcPts val="1917"/>
              </a:lnSpc>
              <a:spcBef>
                <a:spcPts val="417"/>
              </a:spcBef>
            </a:pPr>
            <a:r>
              <a:rPr lang="en-US" sz="1667" kern="0" dirty="0">
                <a:solidFill>
                  <a:schemeClr val="bg1"/>
                </a:solidFill>
              </a:rPr>
              <a:t>Sensors</a:t>
            </a:r>
            <a:endParaRPr lang="en-US" sz="2668" kern="0" dirty="0">
              <a:solidFill>
                <a:schemeClr val="bg1"/>
              </a:solidFill>
            </a:endParaRPr>
          </a:p>
        </p:txBody>
      </p:sp>
      <p:sp>
        <p:nvSpPr>
          <p:cNvPr id="33" name="Textfeld 40"/>
          <p:cNvSpPr txBox="1"/>
          <p:nvPr>
            <p:custDataLst>
              <p:tags r:id="rId31"/>
            </p:custDataLst>
          </p:nvPr>
        </p:nvSpPr>
        <p:spPr>
          <a:xfrm>
            <a:off x="7962044" y="3466906"/>
            <a:ext cx="1085227" cy="377623"/>
          </a:xfrm>
          <a:prstGeom prst="rect">
            <a:avLst/>
          </a:prstGeom>
          <a:noFill/>
        </p:spPr>
        <p:txBody>
          <a:bodyPr wrap="square" lIns="0" tIns="0" rIns="0" bIns="0" rtlCol="0" anchor="ctr">
            <a:noAutofit/>
          </a:bodyPr>
          <a:lstStyle/>
          <a:p>
            <a:pPr defTabSz="762244">
              <a:lnSpc>
                <a:spcPts val="1917"/>
              </a:lnSpc>
              <a:spcBef>
                <a:spcPts val="417"/>
              </a:spcBef>
            </a:pPr>
            <a:r>
              <a:rPr lang="en-US" kern="0" dirty="0">
                <a:solidFill>
                  <a:schemeClr val="bg1"/>
                </a:solidFill>
              </a:rPr>
              <a:t>Real </a:t>
            </a:r>
            <a:r>
              <a:rPr lang="en-US" sz="1667" b="1" kern="0" dirty="0">
                <a:solidFill>
                  <a:schemeClr val="bg1"/>
                </a:solidFill>
              </a:rPr>
              <a:t>Time</a:t>
            </a:r>
            <a:endParaRPr lang="en-US" sz="2668" b="1" kern="0" dirty="0">
              <a:solidFill>
                <a:schemeClr val="bg1"/>
              </a:solidFill>
            </a:endParaRPr>
          </a:p>
        </p:txBody>
      </p:sp>
      <p:sp>
        <p:nvSpPr>
          <p:cNvPr id="34" name="Textfeld 41"/>
          <p:cNvSpPr txBox="1"/>
          <p:nvPr>
            <p:custDataLst>
              <p:tags r:id="rId32"/>
            </p:custDataLst>
          </p:nvPr>
        </p:nvSpPr>
        <p:spPr>
          <a:xfrm>
            <a:off x="5523571" y="2463150"/>
            <a:ext cx="1752772" cy="326015"/>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Analysis</a:t>
            </a:r>
          </a:p>
        </p:txBody>
      </p:sp>
      <p:sp>
        <p:nvSpPr>
          <p:cNvPr id="35" name="Textfeld 42"/>
          <p:cNvSpPr txBox="1"/>
          <p:nvPr>
            <p:custDataLst>
              <p:tags r:id="rId33"/>
            </p:custDataLst>
          </p:nvPr>
        </p:nvSpPr>
        <p:spPr>
          <a:xfrm>
            <a:off x="7950020" y="3218844"/>
            <a:ext cx="1752772" cy="326015"/>
          </a:xfrm>
          <a:prstGeom prst="rect">
            <a:avLst/>
          </a:prstGeom>
          <a:noFill/>
        </p:spPr>
        <p:txBody>
          <a:bodyPr wrap="square" lIns="0" tIns="0" rIns="0" bIns="0" rtlCol="0" anchor="ctr">
            <a:noAutofit/>
          </a:bodyPr>
          <a:lstStyle/>
          <a:p>
            <a:pPr defTabSz="762244">
              <a:lnSpc>
                <a:spcPts val="1917"/>
              </a:lnSpc>
              <a:spcBef>
                <a:spcPts val="417"/>
              </a:spcBef>
            </a:pPr>
            <a:r>
              <a:rPr lang="en-US" sz="1667" kern="0" dirty="0">
                <a:solidFill>
                  <a:schemeClr val="bg1"/>
                </a:solidFill>
              </a:rPr>
              <a:t>Exploitation</a:t>
            </a:r>
            <a:endParaRPr lang="en-US" sz="2001" kern="0" dirty="0">
              <a:solidFill>
                <a:schemeClr val="bg1"/>
              </a:solidFill>
            </a:endParaRPr>
          </a:p>
        </p:txBody>
      </p:sp>
      <p:sp>
        <p:nvSpPr>
          <p:cNvPr id="36" name="Textfeld 43"/>
          <p:cNvSpPr txBox="1"/>
          <p:nvPr>
            <p:custDataLst>
              <p:tags r:id="rId34"/>
            </p:custDataLst>
          </p:nvPr>
        </p:nvSpPr>
        <p:spPr>
          <a:xfrm>
            <a:off x="3415087" y="4855489"/>
            <a:ext cx="2007386" cy="326015"/>
          </a:xfrm>
          <a:prstGeom prst="rect">
            <a:avLst/>
          </a:prstGeom>
          <a:noFill/>
        </p:spPr>
        <p:txBody>
          <a:bodyPr wrap="square" lIns="0" tIns="0" rIns="0" bIns="0" rtlCol="0" anchor="ctr">
            <a:noAutofit/>
          </a:bodyPr>
          <a:lstStyle/>
          <a:p>
            <a:pPr algn="r" defTabSz="762244">
              <a:lnSpc>
                <a:spcPts val="1917"/>
              </a:lnSpc>
              <a:spcBef>
                <a:spcPts val="417"/>
              </a:spcBef>
            </a:pPr>
            <a:r>
              <a:rPr lang="en-US" sz="1667" kern="0" dirty="0">
                <a:solidFill>
                  <a:schemeClr val="bg1"/>
                </a:solidFill>
              </a:rPr>
              <a:t>Inter</a:t>
            </a:r>
            <a:r>
              <a:rPr lang="en-US" sz="2001" b="1" kern="0" dirty="0">
                <a:solidFill>
                  <a:schemeClr val="bg1"/>
                </a:solidFill>
              </a:rPr>
              <a:t>connected</a:t>
            </a:r>
          </a:p>
        </p:txBody>
      </p:sp>
      <p:sp>
        <p:nvSpPr>
          <p:cNvPr id="37" name="Textfeld 44"/>
          <p:cNvSpPr txBox="1"/>
          <p:nvPr>
            <p:custDataLst>
              <p:tags r:id="rId35"/>
            </p:custDataLst>
          </p:nvPr>
        </p:nvSpPr>
        <p:spPr>
          <a:xfrm rot="16200000">
            <a:off x="3350496" y="2508116"/>
            <a:ext cx="1408141" cy="391815"/>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Smart</a:t>
            </a:r>
            <a:r>
              <a:rPr lang="en-US" sz="1667" kern="0" dirty="0">
                <a:solidFill>
                  <a:schemeClr val="bg1"/>
                </a:solidFill>
              </a:rPr>
              <a:t> Grid</a:t>
            </a:r>
          </a:p>
        </p:txBody>
      </p:sp>
      <p:sp>
        <p:nvSpPr>
          <p:cNvPr id="38" name="Textfeld 45"/>
          <p:cNvSpPr txBox="1"/>
          <p:nvPr>
            <p:custDataLst>
              <p:tags r:id="rId36"/>
            </p:custDataLst>
          </p:nvPr>
        </p:nvSpPr>
        <p:spPr>
          <a:xfrm>
            <a:off x="6240915" y="2708012"/>
            <a:ext cx="1515008" cy="326015"/>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Digital </a:t>
            </a:r>
            <a:r>
              <a:rPr lang="en-US" sz="1667" kern="0" dirty="0">
                <a:solidFill>
                  <a:schemeClr val="bg1"/>
                </a:solidFill>
              </a:rPr>
              <a:t>natives</a:t>
            </a:r>
          </a:p>
        </p:txBody>
      </p:sp>
      <p:sp>
        <p:nvSpPr>
          <p:cNvPr id="39" name="Textfeld 47"/>
          <p:cNvSpPr txBox="1"/>
          <p:nvPr>
            <p:custDataLst>
              <p:tags r:id="rId37"/>
            </p:custDataLst>
          </p:nvPr>
        </p:nvSpPr>
        <p:spPr>
          <a:xfrm>
            <a:off x="6076207" y="2952273"/>
            <a:ext cx="921673" cy="326015"/>
          </a:xfrm>
          <a:prstGeom prst="rect">
            <a:avLst/>
          </a:prstGeom>
          <a:noFill/>
        </p:spPr>
        <p:txBody>
          <a:bodyPr wrap="square" lIns="0" tIns="0" rIns="0" bIns="0" rtlCol="0" anchor="ctr">
            <a:noAutofit/>
          </a:bodyPr>
          <a:lstStyle/>
          <a:p>
            <a:pPr defTabSz="762244">
              <a:lnSpc>
                <a:spcPts val="1917"/>
              </a:lnSpc>
              <a:spcBef>
                <a:spcPts val="417"/>
              </a:spcBef>
            </a:pPr>
            <a:r>
              <a:rPr lang="en-US" sz="1167" kern="0" dirty="0">
                <a:solidFill>
                  <a:schemeClr val="bg1"/>
                </a:solidFill>
              </a:rPr>
              <a:t>Applications</a:t>
            </a:r>
          </a:p>
        </p:txBody>
      </p:sp>
      <p:sp>
        <p:nvSpPr>
          <p:cNvPr id="40" name="Textfeld 48"/>
          <p:cNvSpPr txBox="1"/>
          <p:nvPr>
            <p:custDataLst>
              <p:tags r:id="rId38"/>
            </p:custDataLst>
          </p:nvPr>
        </p:nvSpPr>
        <p:spPr>
          <a:xfrm>
            <a:off x="6965729" y="2946944"/>
            <a:ext cx="813896" cy="326015"/>
          </a:xfrm>
          <a:prstGeom prst="rect">
            <a:avLst/>
          </a:prstGeom>
          <a:noFill/>
        </p:spPr>
        <p:txBody>
          <a:bodyPr wrap="square" lIns="0" tIns="0" rIns="0" bIns="0" rtlCol="0" anchor="ctr">
            <a:noAutofit/>
          </a:bodyPr>
          <a:lstStyle/>
          <a:p>
            <a:pPr defTabSz="762244">
              <a:lnSpc>
                <a:spcPts val="1917"/>
              </a:lnSpc>
              <a:spcBef>
                <a:spcPts val="417"/>
              </a:spcBef>
            </a:pPr>
            <a:r>
              <a:rPr lang="en-US" sz="1167" b="1" kern="0" dirty="0">
                <a:solidFill>
                  <a:schemeClr val="bg1"/>
                </a:solidFill>
              </a:rPr>
              <a:t>Interface</a:t>
            </a:r>
          </a:p>
        </p:txBody>
      </p:sp>
      <p:sp>
        <p:nvSpPr>
          <p:cNvPr id="41" name="Textfeld 49"/>
          <p:cNvSpPr txBox="1"/>
          <p:nvPr>
            <p:custDataLst>
              <p:tags r:id="rId39"/>
            </p:custDataLst>
          </p:nvPr>
        </p:nvSpPr>
        <p:spPr>
          <a:xfrm rot="16200000">
            <a:off x="7525829" y="2730316"/>
            <a:ext cx="491736" cy="391815"/>
          </a:xfrm>
          <a:prstGeom prst="rect">
            <a:avLst/>
          </a:prstGeom>
          <a:noFill/>
        </p:spPr>
        <p:txBody>
          <a:bodyPr wrap="square" lIns="0" tIns="0" rIns="0" bIns="0" rtlCol="0" anchor="ctr">
            <a:noAutofit/>
          </a:bodyPr>
          <a:lstStyle/>
          <a:p>
            <a:pPr defTabSz="762244">
              <a:lnSpc>
                <a:spcPts val="1917"/>
              </a:lnSpc>
              <a:spcBef>
                <a:spcPts val="417"/>
              </a:spcBef>
            </a:pPr>
            <a:r>
              <a:rPr lang="en-US" sz="1167" b="1" kern="0" dirty="0">
                <a:solidFill>
                  <a:schemeClr val="bg1"/>
                </a:solidFill>
              </a:rPr>
              <a:t>Global</a:t>
            </a:r>
          </a:p>
        </p:txBody>
      </p:sp>
      <p:sp>
        <p:nvSpPr>
          <p:cNvPr id="42" name="Textfeld 50"/>
          <p:cNvSpPr txBox="1"/>
          <p:nvPr>
            <p:custDataLst>
              <p:tags r:id="rId40"/>
            </p:custDataLst>
          </p:nvPr>
        </p:nvSpPr>
        <p:spPr>
          <a:xfrm>
            <a:off x="4195491" y="2335632"/>
            <a:ext cx="1752772" cy="326015"/>
          </a:xfrm>
          <a:prstGeom prst="rect">
            <a:avLst/>
          </a:prstGeom>
          <a:noFill/>
        </p:spPr>
        <p:txBody>
          <a:bodyPr wrap="square" lIns="0" tIns="0" rIns="0" bIns="0" rtlCol="0" anchor="ctr">
            <a:noAutofit/>
          </a:bodyPr>
          <a:lstStyle/>
          <a:p>
            <a:pPr defTabSz="762244">
              <a:lnSpc>
                <a:spcPts val="1917"/>
              </a:lnSpc>
              <a:spcBef>
                <a:spcPts val="417"/>
              </a:spcBef>
            </a:pPr>
            <a:br>
              <a:rPr lang="en-US" sz="2001" kern="0" dirty="0">
                <a:solidFill>
                  <a:schemeClr val="bg1"/>
                </a:solidFill>
              </a:rPr>
            </a:br>
            <a:r>
              <a:rPr lang="en-US" sz="2334" kern="0" dirty="0">
                <a:solidFill>
                  <a:schemeClr val="bg1"/>
                </a:solidFill>
              </a:rPr>
              <a:t>Information</a:t>
            </a:r>
            <a:endParaRPr lang="en-US" sz="2001" kern="0" dirty="0">
              <a:solidFill>
                <a:schemeClr val="bg1"/>
              </a:solidFill>
            </a:endParaRPr>
          </a:p>
        </p:txBody>
      </p:sp>
      <p:sp>
        <p:nvSpPr>
          <p:cNvPr id="43" name="Textfeld 51"/>
          <p:cNvSpPr txBox="1"/>
          <p:nvPr>
            <p:custDataLst>
              <p:tags r:id="rId41"/>
            </p:custDataLst>
          </p:nvPr>
        </p:nvSpPr>
        <p:spPr>
          <a:xfrm rot="16200000">
            <a:off x="2903569" y="2388843"/>
            <a:ext cx="1527229" cy="391815"/>
          </a:xfrm>
          <a:prstGeom prst="rect">
            <a:avLst/>
          </a:prstGeom>
          <a:noFill/>
        </p:spPr>
        <p:txBody>
          <a:bodyPr wrap="square" lIns="0" tIns="0" rIns="0" bIns="0" rtlCol="0" anchor="ctr">
            <a:noAutofit/>
          </a:bodyPr>
          <a:lstStyle/>
          <a:p>
            <a:pPr defTabSz="762244">
              <a:lnSpc>
                <a:spcPts val="1917"/>
              </a:lnSpc>
              <a:spcBef>
                <a:spcPts val="417"/>
              </a:spcBef>
            </a:pPr>
            <a:br>
              <a:rPr lang="en-US" kern="0" dirty="0">
                <a:solidFill>
                  <a:schemeClr val="bg1"/>
                </a:solidFill>
              </a:rPr>
            </a:br>
            <a:r>
              <a:rPr lang="en-US" sz="1667" kern="0" dirty="0">
                <a:solidFill>
                  <a:schemeClr val="bg1"/>
                </a:solidFill>
              </a:rPr>
              <a:t>Data </a:t>
            </a:r>
            <a:r>
              <a:rPr lang="en-US" sz="1667" b="1" kern="0" dirty="0">
                <a:solidFill>
                  <a:schemeClr val="bg1"/>
                </a:solidFill>
              </a:rPr>
              <a:t>Sharing</a:t>
            </a:r>
            <a:endParaRPr lang="en-US" b="1" kern="0" dirty="0">
              <a:solidFill>
                <a:schemeClr val="bg1"/>
              </a:solidFill>
            </a:endParaRPr>
          </a:p>
        </p:txBody>
      </p:sp>
      <p:sp>
        <p:nvSpPr>
          <p:cNvPr id="44" name="Textfeld 52"/>
          <p:cNvSpPr txBox="1"/>
          <p:nvPr>
            <p:custDataLst>
              <p:tags r:id="rId42"/>
            </p:custDataLst>
          </p:nvPr>
        </p:nvSpPr>
        <p:spPr>
          <a:xfrm>
            <a:off x="7957159" y="4171675"/>
            <a:ext cx="894087" cy="326015"/>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Apps</a:t>
            </a:r>
            <a:endParaRPr lang="en-US" sz="2001" b="1" kern="0" dirty="0">
              <a:solidFill>
                <a:schemeClr val="bg1"/>
              </a:solidFill>
            </a:endParaRPr>
          </a:p>
        </p:txBody>
      </p:sp>
      <p:sp>
        <p:nvSpPr>
          <p:cNvPr id="45" name="Textfeld 53"/>
          <p:cNvSpPr txBox="1"/>
          <p:nvPr>
            <p:custDataLst>
              <p:tags r:id="rId43"/>
            </p:custDataLst>
          </p:nvPr>
        </p:nvSpPr>
        <p:spPr>
          <a:xfrm>
            <a:off x="3186954" y="3165256"/>
            <a:ext cx="593385" cy="377623"/>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M2M</a:t>
            </a:r>
            <a:endParaRPr lang="en-US" sz="2668" kern="0" dirty="0">
              <a:solidFill>
                <a:schemeClr val="bg1"/>
              </a:solidFill>
            </a:endParaRPr>
          </a:p>
        </p:txBody>
      </p:sp>
      <p:sp>
        <p:nvSpPr>
          <p:cNvPr id="46" name="Textfeld 54"/>
          <p:cNvSpPr txBox="1"/>
          <p:nvPr>
            <p:custDataLst>
              <p:tags r:id="rId44"/>
            </p:custDataLst>
          </p:nvPr>
        </p:nvSpPr>
        <p:spPr>
          <a:xfrm>
            <a:off x="4194894" y="2066700"/>
            <a:ext cx="902339" cy="326015"/>
          </a:xfrm>
          <a:prstGeom prst="rect">
            <a:avLst/>
          </a:prstGeom>
          <a:noFill/>
        </p:spPr>
        <p:txBody>
          <a:bodyPr wrap="square" lIns="0" tIns="0" rIns="0" bIns="0" rtlCol="0" anchor="b">
            <a:noAutofit/>
          </a:bodyPr>
          <a:lstStyle/>
          <a:p>
            <a:pPr defTabSz="762244">
              <a:lnSpc>
                <a:spcPts val="1917"/>
              </a:lnSpc>
              <a:spcBef>
                <a:spcPts val="417"/>
              </a:spcBef>
            </a:pPr>
            <a:br>
              <a:rPr lang="en-US" sz="2001" kern="0" dirty="0">
                <a:solidFill>
                  <a:schemeClr val="bg1"/>
                </a:solidFill>
              </a:rPr>
            </a:br>
            <a:r>
              <a:rPr lang="en-US" kern="0" dirty="0">
                <a:solidFill>
                  <a:schemeClr val="bg1"/>
                </a:solidFill>
              </a:rPr>
              <a:t>Devices</a:t>
            </a:r>
            <a:endParaRPr lang="en-US" sz="2001" kern="0" dirty="0">
              <a:solidFill>
                <a:schemeClr val="bg1"/>
              </a:solidFill>
            </a:endParaRPr>
          </a:p>
        </p:txBody>
      </p:sp>
      <p:sp>
        <p:nvSpPr>
          <p:cNvPr id="47" name="Textfeld 55"/>
          <p:cNvSpPr txBox="1"/>
          <p:nvPr>
            <p:custDataLst>
              <p:tags r:id="rId45"/>
            </p:custDataLst>
          </p:nvPr>
        </p:nvSpPr>
        <p:spPr>
          <a:xfrm>
            <a:off x="7949853" y="2919459"/>
            <a:ext cx="1518029" cy="436014"/>
          </a:xfrm>
          <a:prstGeom prst="rect">
            <a:avLst/>
          </a:prstGeom>
          <a:noFill/>
        </p:spPr>
        <p:txBody>
          <a:bodyPr wrap="square" lIns="0" tIns="0" rIns="0" bIns="0" rtlCol="0" anchor="ctr">
            <a:noAutofit/>
          </a:bodyPr>
          <a:lstStyle/>
          <a:p>
            <a:pPr defTabSz="762244">
              <a:lnSpc>
                <a:spcPts val="1917"/>
              </a:lnSpc>
              <a:spcBef>
                <a:spcPts val="417"/>
              </a:spcBef>
            </a:pPr>
            <a:r>
              <a:rPr lang="en-US" kern="0" dirty="0">
                <a:solidFill>
                  <a:schemeClr val="bg1"/>
                </a:solidFill>
              </a:rPr>
              <a:t>Social</a:t>
            </a:r>
            <a:r>
              <a:rPr lang="en-US" b="1" kern="0" dirty="0">
                <a:solidFill>
                  <a:schemeClr val="bg1"/>
                </a:solidFill>
              </a:rPr>
              <a:t> </a:t>
            </a:r>
            <a:r>
              <a:rPr lang="en-US" sz="2001" b="1" kern="0" dirty="0">
                <a:solidFill>
                  <a:schemeClr val="bg1"/>
                </a:solidFill>
              </a:rPr>
              <a:t>Media</a:t>
            </a:r>
            <a:endParaRPr lang="en-US" sz="2001" kern="0" dirty="0">
              <a:solidFill>
                <a:schemeClr val="bg1"/>
              </a:solidFill>
            </a:endParaRPr>
          </a:p>
        </p:txBody>
      </p:sp>
      <p:sp>
        <p:nvSpPr>
          <p:cNvPr id="48" name="Textfeld 56"/>
          <p:cNvSpPr txBox="1"/>
          <p:nvPr>
            <p:custDataLst>
              <p:tags r:id="rId46"/>
            </p:custDataLst>
          </p:nvPr>
        </p:nvSpPr>
        <p:spPr>
          <a:xfrm>
            <a:off x="4405819" y="6082990"/>
            <a:ext cx="2651456" cy="326015"/>
          </a:xfrm>
          <a:prstGeom prst="rect">
            <a:avLst/>
          </a:prstGeom>
          <a:noFill/>
        </p:spPr>
        <p:txBody>
          <a:bodyPr wrap="square" lIns="0" tIns="0" rIns="0" bIns="0" rtlCol="0" anchor="ctr">
            <a:noAutofit/>
          </a:bodyPr>
          <a:lstStyle/>
          <a:p>
            <a:pPr defTabSz="762244">
              <a:lnSpc>
                <a:spcPts val="1917"/>
              </a:lnSpc>
              <a:spcBef>
                <a:spcPts val="417"/>
              </a:spcBef>
            </a:pPr>
            <a:r>
              <a:rPr lang="en-US" sz="1667" kern="0" dirty="0">
                <a:solidFill>
                  <a:schemeClr val="bg1"/>
                </a:solidFill>
              </a:rPr>
              <a:t>Horizontal </a:t>
            </a:r>
            <a:r>
              <a:rPr lang="en-US" sz="1667" b="1" kern="0" dirty="0">
                <a:solidFill>
                  <a:schemeClr val="bg1"/>
                </a:solidFill>
              </a:rPr>
              <a:t>integration</a:t>
            </a:r>
            <a:endParaRPr lang="en-US" sz="2001" b="1" kern="0" dirty="0">
              <a:solidFill>
                <a:schemeClr val="bg1"/>
              </a:solidFill>
            </a:endParaRPr>
          </a:p>
        </p:txBody>
      </p:sp>
      <p:sp>
        <p:nvSpPr>
          <p:cNvPr id="49" name="Textfeld 57"/>
          <p:cNvSpPr txBox="1"/>
          <p:nvPr>
            <p:custDataLst>
              <p:tags r:id="rId47"/>
            </p:custDataLst>
          </p:nvPr>
        </p:nvSpPr>
        <p:spPr>
          <a:xfrm rot="16200000">
            <a:off x="8145814" y="4483943"/>
            <a:ext cx="897997" cy="391815"/>
          </a:xfrm>
          <a:prstGeom prst="rect">
            <a:avLst/>
          </a:prstGeom>
          <a:noFill/>
        </p:spPr>
        <p:txBody>
          <a:bodyPr wrap="square" lIns="0" tIns="0" rIns="0" bIns="0" rtlCol="0" anchor="ctr">
            <a:noAutofit/>
          </a:bodyPr>
          <a:lstStyle/>
          <a:p>
            <a:pPr defTabSz="762244">
              <a:lnSpc>
                <a:spcPts val="1917"/>
              </a:lnSpc>
              <a:spcBef>
                <a:spcPts val="417"/>
              </a:spcBef>
            </a:pPr>
            <a:r>
              <a:rPr lang="en-US" sz="1667" kern="0" dirty="0">
                <a:solidFill>
                  <a:schemeClr val="bg1"/>
                </a:solidFill>
              </a:rPr>
              <a:t>Solutions</a:t>
            </a:r>
            <a:endParaRPr lang="en-US" sz="2001" b="1" kern="0" dirty="0">
              <a:solidFill>
                <a:schemeClr val="bg1"/>
              </a:solidFill>
            </a:endParaRPr>
          </a:p>
        </p:txBody>
      </p:sp>
      <p:sp>
        <p:nvSpPr>
          <p:cNvPr id="50" name="Textfeld 58"/>
          <p:cNvSpPr txBox="1"/>
          <p:nvPr>
            <p:custDataLst>
              <p:tags r:id="rId48"/>
            </p:custDataLst>
          </p:nvPr>
        </p:nvSpPr>
        <p:spPr>
          <a:xfrm rot="16200000">
            <a:off x="8419649" y="4697787"/>
            <a:ext cx="897997" cy="391815"/>
          </a:xfrm>
          <a:prstGeom prst="rect">
            <a:avLst/>
          </a:prstGeom>
          <a:noFill/>
        </p:spPr>
        <p:txBody>
          <a:bodyPr wrap="square" lIns="0" tIns="0" rIns="0" bIns="0" rtlCol="0" anchor="ctr">
            <a:noAutofit/>
          </a:bodyPr>
          <a:lstStyle/>
          <a:p>
            <a:pPr algn="r" defTabSz="762244">
              <a:lnSpc>
                <a:spcPts val="1917"/>
              </a:lnSpc>
              <a:spcBef>
                <a:spcPts val="417"/>
              </a:spcBef>
            </a:pPr>
            <a:r>
              <a:rPr lang="en-US" sz="1667" b="1" kern="0" dirty="0">
                <a:solidFill>
                  <a:schemeClr val="bg1"/>
                </a:solidFill>
              </a:rPr>
              <a:t>Cloud</a:t>
            </a:r>
            <a:endParaRPr lang="en-US" sz="2001" b="1" kern="0" dirty="0">
              <a:solidFill>
                <a:schemeClr val="bg1"/>
              </a:solidFill>
            </a:endParaRPr>
          </a:p>
        </p:txBody>
      </p:sp>
      <p:sp>
        <p:nvSpPr>
          <p:cNvPr id="51" name="Textfeld 59"/>
          <p:cNvSpPr txBox="1"/>
          <p:nvPr>
            <p:custDataLst>
              <p:tags r:id="rId49"/>
            </p:custDataLst>
          </p:nvPr>
        </p:nvSpPr>
        <p:spPr>
          <a:xfrm>
            <a:off x="7930406" y="2685269"/>
            <a:ext cx="1752772" cy="326015"/>
          </a:xfrm>
          <a:prstGeom prst="rect">
            <a:avLst/>
          </a:prstGeom>
          <a:noFill/>
        </p:spPr>
        <p:txBody>
          <a:bodyPr wrap="square" lIns="0" tIns="0" rIns="0" bIns="0" rtlCol="0" anchor="ctr">
            <a:noAutofit/>
          </a:bodyPr>
          <a:lstStyle/>
          <a:p>
            <a:pPr defTabSz="762244">
              <a:lnSpc>
                <a:spcPts val="1917"/>
              </a:lnSpc>
              <a:spcBef>
                <a:spcPts val="417"/>
              </a:spcBef>
            </a:pPr>
            <a:r>
              <a:rPr lang="en-US" sz="1667" kern="0" dirty="0">
                <a:solidFill>
                  <a:schemeClr val="bg1"/>
                </a:solidFill>
              </a:rPr>
              <a:t>Statistics</a:t>
            </a:r>
            <a:endParaRPr lang="en-US" sz="2001" kern="0" dirty="0">
              <a:solidFill>
                <a:schemeClr val="bg1"/>
              </a:solidFill>
            </a:endParaRPr>
          </a:p>
        </p:txBody>
      </p:sp>
      <p:sp>
        <p:nvSpPr>
          <p:cNvPr id="52" name="Textfeld 60"/>
          <p:cNvSpPr txBox="1"/>
          <p:nvPr>
            <p:custDataLst>
              <p:tags r:id="rId50"/>
            </p:custDataLst>
          </p:nvPr>
        </p:nvSpPr>
        <p:spPr>
          <a:xfrm>
            <a:off x="5018638" y="2192164"/>
            <a:ext cx="2010385" cy="326015"/>
          </a:xfrm>
          <a:prstGeom prst="rect">
            <a:avLst/>
          </a:prstGeom>
          <a:noFill/>
        </p:spPr>
        <p:txBody>
          <a:bodyPr wrap="square" lIns="0" tIns="0" rIns="0" bIns="0" rtlCol="0" anchor="ctr">
            <a:noAutofit/>
          </a:bodyPr>
          <a:lstStyle/>
          <a:p>
            <a:pPr defTabSz="762244">
              <a:lnSpc>
                <a:spcPts val="1917"/>
              </a:lnSpc>
              <a:spcBef>
                <a:spcPts val="417"/>
              </a:spcBef>
            </a:pPr>
            <a:r>
              <a:rPr lang="en-US" sz="1167" kern="0" dirty="0">
                <a:solidFill>
                  <a:schemeClr val="bg1"/>
                </a:solidFill>
              </a:rPr>
              <a:t>50Bio. Connected devices</a:t>
            </a:r>
            <a:endParaRPr lang="en-US" sz="2001" b="1" kern="0" dirty="0">
              <a:solidFill>
                <a:schemeClr val="bg1"/>
              </a:solidFill>
            </a:endParaRPr>
          </a:p>
        </p:txBody>
      </p:sp>
      <p:sp>
        <p:nvSpPr>
          <p:cNvPr id="53" name="Textfeld 61"/>
          <p:cNvSpPr txBox="1"/>
          <p:nvPr>
            <p:custDataLst>
              <p:tags r:id="rId51"/>
            </p:custDataLst>
          </p:nvPr>
        </p:nvSpPr>
        <p:spPr>
          <a:xfrm>
            <a:off x="6911246" y="5049397"/>
            <a:ext cx="1518029" cy="436014"/>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Knowledge </a:t>
            </a:r>
            <a:r>
              <a:rPr lang="en-US" sz="1667" kern="0" dirty="0">
                <a:solidFill>
                  <a:schemeClr val="bg1"/>
                </a:solidFill>
              </a:rPr>
              <a:t>networks</a:t>
            </a:r>
            <a:endParaRPr lang="en-US" sz="2001" kern="0" dirty="0">
              <a:solidFill>
                <a:schemeClr val="bg1"/>
              </a:solidFill>
            </a:endParaRPr>
          </a:p>
        </p:txBody>
      </p:sp>
      <p:sp>
        <p:nvSpPr>
          <p:cNvPr id="54" name="Textfeld 62"/>
          <p:cNvSpPr txBox="1"/>
          <p:nvPr>
            <p:custDataLst>
              <p:tags r:id="rId52"/>
            </p:custDataLst>
          </p:nvPr>
        </p:nvSpPr>
        <p:spPr>
          <a:xfrm>
            <a:off x="3914455" y="5062114"/>
            <a:ext cx="1236207" cy="436014"/>
          </a:xfrm>
          <a:prstGeom prst="rect">
            <a:avLst/>
          </a:prstGeom>
          <a:noFill/>
        </p:spPr>
        <p:txBody>
          <a:bodyPr wrap="square" lIns="0" tIns="0" rIns="0" bIns="0" rtlCol="0" anchor="ctr">
            <a:noAutofit/>
          </a:bodyPr>
          <a:lstStyle/>
          <a:p>
            <a:pPr algn="r" defTabSz="762244">
              <a:lnSpc>
                <a:spcPts val="1917"/>
              </a:lnSpc>
              <a:spcBef>
                <a:spcPts val="417"/>
              </a:spcBef>
            </a:pPr>
            <a:r>
              <a:rPr lang="en-US" sz="1667" kern="0" dirty="0">
                <a:solidFill>
                  <a:schemeClr val="bg1"/>
                </a:solidFill>
              </a:rPr>
              <a:t>Engineering</a:t>
            </a:r>
          </a:p>
        </p:txBody>
      </p:sp>
      <p:sp>
        <p:nvSpPr>
          <p:cNvPr id="55" name="Textfeld 63"/>
          <p:cNvSpPr txBox="1"/>
          <p:nvPr>
            <p:custDataLst>
              <p:tags r:id="rId53"/>
            </p:custDataLst>
          </p:nvPr>
        </p:nvSpPr>
        <p:spPr>
          <a:xfrm rot="16200000">
            <a:off x="5079859" y="5131243"/>
            <a:ext cx="461627" cy="391815"/>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HMI</a:t>
            </a:r>
            <a:endParaRPr lang="en-US" sz="2001" b="1" kern="0" dirty="0">
              <a:solidFill>
                <a:schemeClr val="bg1"/>
              </a:solidFill>
            </a:endParaRPr>
          </a:p>
        </p:txBody>
      </p:sp>
      <p:sp>
        <p:nvSpPr>
          <p:cNvPr id="56" name="Textfeld 64"/>
          <p:cNvSpPr txBox="1"/>
          <p:nvPr>
            <p:custDataLst>
              <p:tags r:id="rId54"/>
            </p:custDataLst>
          </p:nvPr>
        </p:nvSpPr>
        <p:spPr>
          <a:xfrm>
            <a:off x="6505581" y="2241233"/>
            <a:ext cx="1752772" cy="326015"/>
          </a:xfrm>
          <a:prstGeom prst="rect">
            <a:avLst/>
          </a:prstGeom>
          <a:noFill/>
        </p:spPr>
        <p:txBody>
          <a:bodyPr wrap="square" lIns="0" tIns="0" rIns="0" bIns="0" rtlCol="0" anchor="ctr">
            <a:noAutofit/>
          </a:bodyPr>
          <a:lstStyle/>
          <a:p>
            <a:pPr algn="ctr" defTabSz="762244">
              <a:lnSpc>
                <a:spcPts val="1917"/>
              </a:lnSpc>
              <a:spcBef>
                <a:spcPts val="417"/>
              </a:spcBef>
            </a:pPr>
            <a:r>
              <a:rPr lang="en-US" sz="2001" kern="0" dirty="0">
                <a:solidFill>
                  <a:schemeClr val="bg1"/>
                </a:solidFill>
              </a:rPr>
              <a:t>Consumer</a:t>
            </a:r>
          </a:p>
        </p:txBody>
      </p:sp>
      <p:sp>
        <p:nvSpPr>
          <p:cNvPr id="57" name="Textfeld 65"/>
          <p:cNvSpPr txBox="1"/>
          <p:nvPr>
            <p:custDataLst>
              <p:tags r:id="rId55"/>
            </p:custDataLst>
          </p:nvPr>
        </p:nvSpPr>
        <p:spPr>
          <a:xfrm>
            <a:off x="6632312" y="2441811"/>
            <a:ext cx="1752772" cy="326015"/>
          </a:xfrm>
          <a:prstGeom prst="rect">
            <a:avLst/>
          </a:prstGeom>
          <a:noFill/>
        </p:spPr>
        <p:txBody>
          <a:bodyPr wrap="square" lIns="0" tIns="0" rIns="0" bIns="0" rtlCol="0" anchor="ctr">
            <a:noAutofit/>
          </a:bodyPr>
          <a:lstStyle/>
          <a:p>
            <a:pPr algn="ctr" defTabSz="762244">
              <a:lnSpc>
                <a:spcPts val="1917"/>
              </a:lnSpc>
              <a:spcBef>
                <a:spcPts val="417"/>
              </a:spcBef>
            </a:pPr>
            <a:r>
              <a:rPr lang="en-US" sz="1667" kern="0" dirty="0">
                <a:solidFill>
                  <a:schemeClr val="bg1"/>
                </a:solidFill>
              </a:rPr>
              <a:t>Marketing</a:t>
            </a:r>
            <a:endParaRPr lang="en-US" sz="2001" kern="0" dirty="0">
              <a:solidFill>
                <a:schemeClr val="bg1"/>
              </a:solidFill>
            </a:endParaRPr>
          </a:p>
        </p:txBody>
      </p:sp>
      <p:sp>
        <p:nvSpPr>
          <p:cNvPr id="58" name="Textfeld 66"/>
          <p:cNvSpPr txBox="1"/>
          <p:nvPr>
            <p:custDataLst>
              <p:tags r:id="rId56"/>
            </p:custDataLst>
          </p:nvPr>
        </p:nvSpPr>
        <p:spPr>
          <a:xfrm>
            <a:off x="8028794" y="2366407"/>
            <a:ext cx="999855" cy="436014"/>
          </a:xfrm>
          <a:prstGeom prst="rect">
            <a:avLst/>
          </a:prstGeom>
          <a:noFill/>
        </p:spPr>
        <p:txBody>
          <a:bodyPr wrap="square" lIns="0" tIns="0" rIns="0" bIns="0" rtlCol="0" anchor="ctr">
            <a:noAutofit/>
          </a:bodyPr>
          <a:lstStyle/>
          <a:p>
            <a:pPr defTabSz="762244">
              <a:lnSpc>
                <a:spcPts val="1917"/>
              </a:lnSpc>
              <a:spcBef>
                <a:spcPts val="417"/>
              </a:spcBef>
            </a:pPr>
            <a:r>
              <a:rPr lang="en-US" sz="2668" b="1" kern="0" dirty="0">
                <a:solidFill>
                  <a:schemeClr val="bg1"/>
                </a:solidFill>
              </a:rPr>
              <a:t>Web</a:t>
            </a:r>
            <a:endParaRPr lang="en-US" sz="2001" b="1" kern="0" dirty="0">
              <a:solidFill>
                <a:schemeClr val="bg1"/>
              </a:solidFill>
            </a:endParaRPr>
          </a:p>
        </p:txBody>
      </p:sp>
      <p:sp>
        <p:nvSpPr>
          <p:cNvPr id="59" name="Textfeld 67"/>
          <p:cNvSpPr txBox="1"/>
          <p:nvPr>
            <p:custDataLst>
              <p:tags r:id="rId57"/>
            </p:custDataLst>
          </p:nvPr>
        </p:nvSpPr>
        <p:spPr>
          <a:xfrm>
            <a:off x="5585666" y="5454731"/>
            <a:ext cx="2381939" cy="436014"/>
          </a:xfrm>
          <a:prstGeom prst="rect">
            <a:avLst/>
          </a:prstGeom>
          <a:noFill/>
        </p:spPr>
        <p:txBody>
          <a:bodyPr wrap="square" lIns="0" tIns="0" rIns="0" bIns="0" rtlCol="0" anchor="ctr">
            <a:noAutofit/>
          </a:bodyPr>
          <a:lstStyle/>
          <a:p>
            <a:pPr algn="ctr" defTabSz="762244">
              <a:lnSpc>
                <a:spcPts val="1917"/>
              </a:lnSpc>
              <a:spcBef>
                <a:spcPts val="417"/>
              </a:spcBef>
            </a:pPr>
            <a:r>
              <a:rPr lang="en-US" sz="2001" b="1" kern="0" dirty="0">
                <a:solidFill>
                  <a:schemeClr val="bg1"/>
                </a:solidFill>
              </a:rPr>
              <a:t>Real time </a:t>
            </a:r>
            <a:r>
              <a:rPr lang="en-US" sz="2001" kern="0" dirty="0">
                <a:solidFill>
                  <a:schemeClr val="bg1"/>
                </a:solidFill>
              </a:rPr>
              <a:t>services</a:t>
            </a:r>
          </a:p>
        </p:txBody>
      </p:sp>
      <p:sp>
        <p:nvSpPr>
          <p:cNvPr id="60" name="Textfeld 68"/>
          <p:cNvSpPr txBox="1"/>
          <p:nvPr>
            <p:custDataLst>
              <p:tags r:id="rId58"/>
            </p:custDataLst>
          </p:nvPr>
        </p:nvSpPr>
        <p:spPr>
          <a:xfrm>
            <a:off x="7907993" y="5485426"/>
            <a:ext cx="1206749" cy="436014"/>
          </a:xfrm>
          <a:prstGeom prst="rect">
            <a:avLst/>
          </a:prstGeom>
          <a:noFill/>
        </p:spPr>
        <p:txBody>
          <a:bodyPr wrap="square" lIns="0" tIns="0" rIns="0" bIns="0" rtlCol="0" anchor="ctr">
            <a:noAutofit/>
          </a:bodyPr>
          <a:lstStyle/>
          <a:p>
            <a:pPr defTabSz="762244">
              <a:lnSpc>
                <a:spcPts val="1917"/>
              </a:lnSpc>
              <a:spcBef>
                <a:spcPts val="417"/>
              </a:spcBef>
            </a:pPr>
            <a:r>
              <a:rPr lang="en-US" sz="2668" b="1" kern="0" dirty="0">
                <a:solidFill>
                  <a:schemeClr val="bg1"/>
                </a:solidFill>
              </a:rPr>
              <a:t>Vision</a:t>
            </a:r>
            <a:endParaRPr lang="en-US" sz="2001" b="1" kern="0" dirty="0">
              <a:solidFill>
                <a:schemeClr val="bg1"/>
              </a:solidFill>
            </a:endParaRPr>
          </a:p>
        </p:txBody>
      </p:sp>
      <p:sp>
        <p:nvSpPr>
          <p:cNvPr id="61" name="Textfeld 69"/>
          <p:cNvSpPr txBox="1"/>
          <p:nvPr>
            <p:custDataLst>
              <p:tags r:id="rId59"/>
            </p:custDataLst>
          </p:nvPr>
        </p:nvSpPr>
        <p:spPr>
          <a:xfrm>
            <a:off x="8775235" y="4920723"/>
            <a:ext cx="894087" cy="326015"/>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www</a:t>
            </a:r>
            <a:endParaRPr lang="en-US" sz="2001" b="1" kern="0" dirty="0">
              <a:solidFill>
                <a:schemeClr val="bg1"/>
              </a:solidFill>
            </a:endParaRPr>
          </a:p>
        </p:txBody>
      </p:sp>
      <p:sp>
        <p:nvSpPr>
          <p:cNvPr id="62" name="Textfeld 70"/>
          <p:cNvSpPr txBox="1"/>
          <p:nvPr>
            <p:custDataLst>
              <p:tags r:id="rId60"/>
            </p:custDataLst>
          </p:nvPr>
        </p:nvSpPr>
        <p:spPr>
          <a:xfrm rot="16200000">
            <a:off x="2227634" y="2870658"/>
            <a:ext cx="1097438" cy="391815"/>
          </a:xfrm>
          <a:prstGeom prst="rect">
            <a:avLst/>
          </a:prstGeom>
          <a:noFill/>
        </p:spPr>
        <p:txBody>
          <a:bodyPr wrap="square" lIns="0" tIns="0" rIns="0" bIns="0" rtlCol="0" anchor="ctr">
            <a:noAutofit/>
          </a:bodyPr>
          <a:lstStyle/>
          <a:p>
            <a:pPr algn="r" defTabSz="762244">
              <a:lnSpc>
                <a:spcPts val="1917"/>
              </a:lnSpc>
              <a:spcBef>
                <a:spcPts val="417"/>
              </a:spcBef>
            </a:pPr>
            <a:r>
              <a:rPr lang="en-US" sz="2334" kern="0" dirty="0">
                <a:solidFill>
                  <a:schemeClr val="bg1"/>
                </a:solidFill>
              </a:rPr>
              <a:t>Virtual</a:t>
            </a:r>
            <a:endParaRPr lang="en-US" b="1" kern="0" dirty="0">
              <a:solidFill>
                <a:schemeClr val="bg1"/>
              </a:solidFill>
            </a:endParaRPr>
          </a:p>
        </p:txBody>
      </p:sp>
      <p:sp>
        <p:nvSpPr>
          <p:cNvPr id="63" name="Textfeld 71"/>
          <p:cNvSpPr txBox="1"/>
          <p:nvPr>
            <p:custDataLst>
              <p:tags r:id="rId61"/>
            </p:custDataLst>
          </p:nvPr>
        </p:nvSpPr>
        <p:spPr>
          <a:xfrm>
            <a:off x="2691144" y="2943234"/>
            <a:ext cx="967844" cy="377623"/>
          </a:xfrm>
          <a:prstGeom prst="rect">
            <a:avLst/>
          </a:prstGeom>
          <a:noFill/>
        </p:spPr>
        <p:txBody>
          <a:bodyPr wrap="square" lIns="0" tIns="0" rIns="0" bIns="0" rtlCol="0" anchor="ctr">
            <a:noAutofit/>
          </a:bodyPr>
          <a:lstStyle/>
          <a:p>
            <a:pPr algn="r" defTabSz="762244">
              <a:lnSpc>
                <a:spcPts val="1917"/>
              </a:lnSpc>
              <a:spcBef>
                <a:spcPts val="417"/>
              </a:spcBef>
            </a:pPr>
            <a:r>
              <a:rPr lang="en-US" sz="1667" b="1" kern="0" dirty="0">
                <a:solidFill>
                  <a:schemeClr val="bg1"/>
                </a:solidFill>
              </a:rPr>
              <a:t>Artificial</a:t>
            </a:r>
            <a:endParaRPr lang="en-US" sz="2668" kern="0" dirty="0">
              <a:solidFill>
                <a:schemeClr val="bg1"/>
              </a:solidFill>
            </a:endParaRPr>
          </a:p>
        </p:txBody>
      </p:sp>
      <p:sp>
        <p:nvSpPr>
          <p:cNvPr id="64" name="Textfeld 72"/>
          <p:cNvSpPr txBox="1"/>
          <p:nvPr>
            <p:custDataLst>
              <p:tags r:id="rId62"/>
            </p:custDataLst>
          </p:nvPr>
        </p:nvSpPr>
        <p:spPr>
          <a:xfrm>
            <a:off x="7896593" y="5154790"/>
            <a:ext cx="1296035" cy="436014"/>
          </a:xfrm>
          <a:prstGeom prst="rect">
            <a:avLst/>
          </a:prstGeom>
          <a:noFill/>
        </p:spPr>
        <p:txBody>
          <a:bodyPr wrap="square" lIns="0" tIns="0" rIns="0" bIns="0" rtlCol="0" anchor="ctr">
            <a:noAutofit/>
          </a:bodyPr>
          <a:lstStyle/>
          <a:p>
            <a:pPr defTabSz="762244">
              <a:lnSpc>
                <a:spcPts val="1917"/>
              </a:lnSpc>
              <a:spcBef>
                <a:spcPts val="417"/>
              </a:spcBef>
            </a:pPr>
            <a:r>
              <a:rPr lang="en-US" sz="1667" kern="0" dirty="0">
                <a:solidFill>
                  <a:schemeClr val="bg1"/>
                </a:solidFill>
              </a:rPr>
              <a:t>Productivity</a:t>
            </a:r>
            <a:endParaRPr lang="en-US" sz="2001" kern="0" dirty="0">
              <a:solidFill>
                <a:schemeClr val="bg1"/>
              </a:solidFill>
            </a:endParaRPr>
          </a:p>
        </p:txBody>
      </p:sp>
      <p:sp>
        <p:nvSpPr>
          <p:cNvPr id="65" name="Textfeld 73"/>
          <p:cNvSpPr txBox="1"/>
          <p:nvPr>
            <p:custDataLst>
              <p:tags r:id="rId63"/>
            </p:custDataLst>
          </p:nvPr>
        </p:nvSpPr>
        <p:spPr>
          <a:xfrm>
            <a:off x="3522293" y="5297598"/>
            <a:ext cx="1732456" cy="436014"/>
          </a:xfrm>
          <a:prstGeom prst="rect">
            <a:avLst/>
          </a:prstGeom>
          <a:noFill/>
        </p:spPr>
        <p:txBody>
          <a:bodyPr wrap="square" lIns="0" tIns="0" rIns="0" bIns="0" rtlCol="0" anchor="ctr">
            <a:noAutofit/>
          </a:bodyPr>
          <a:lstStyle/>
          <a:p>
            <a:pPr defTabSz="762244">
              <a:lnSpc>
                <a:spcPts val="1917"/>
              </a:lnSpc>
              <a:spcBef>
                <a:spcPts val="417"/>
              </a:spcBef>
            </a:pPr>
            <a:r>
              <a:rPr lang="en-US" sz="1334" kern="0" dirty="0">
                <a:solidFill>
                  <a:schemeClr val="bg1"/>
                </a:solidFill>
              </a:rPr>
              <a:t>Advanced </a:t>
            </a:r>
            <a:r>
              <a:rPr lang="en-US" sz="1667" b="1" kern="0" dirty="0">
                <a:solidFill>
                  <a:schemeClr val="bg1"/>
                </a:solidFill>
              </a:rPr>
              <a:t>robotics</a:t>
            </a:r>
          </a:p>
        </p:txBody>
      </p:sp>
      <p:sp>
        <p:nvSpPr>
          <p:cNvPr id="66" name="Textfeld 74"/>
          <p:cNvSpPr txBox="1"/>
          <p:nvPr>
            <p:custDataLst>
              <p:tags r:id="rId64"/>
            </p:custDataLst>
          </p:nvPr>
        </p:nvSpPr>
        <p:spPr>
          <a:xfrm>
            <a:off x="6148869" y="2034184"/>
            <a:ext cx="2651456" cy="326015"/>
          </a:xfrm>
          <a:prstGeom prst="rect">
            <a:avLst/>
          </a:prstGeom>
          <a:noFill/>
        </p:spPr>
        <p:txBody>
          <a:bodyPr wrap="square" lIns="0" tIns="0" rIns="0" bIns="0" rtlCol="0" anchor="ctr">
            <a:noAutofit/>
          </a:bodyPr>
          <a:lstStyle/>
          <a:p>
            <a:pPr defTabSz="762244">
              <a:lnSpc>
                <a:spcPts val="1917"/>
              </a:lnSpc>
              <a:spcBef>
                <a:spcPts val="417"/>
              </a:spcBef>
            </a:pPr>
            <a:r>
              <a:rPr lang="en-US" sz="1667" b="1" kern="0" dirty="0">
                <a:solidFill>
                  <a:schemeClr val="bg1"/>
                </a:solidFill>
              </a:rPr>
              <a:t>Vertical</a:t>
            </a:r>
            <a:r>
              <a:rPr lang="en-US" sz="1667" kern="0" dirty="0">
                <a:solidFill>
                  <a:schemeClr val="bg1"/>
                </a:solidFill>
              </a:rPr>
              <a:t> networking</a:t>
            </a:r>
            <a:endParaRPr lang="en-US" sz="2001" b="1" kern="0" dirty="0">
              <a:solidFill>
                <a:schemeClr val="bg1"/>
              </a:solidFill>
            </a:endParaRPr>
          </a:p>
        </p:txBody>
      </p:sp>
      <p:sp>
        <p:nvSpPr>
          <p:cNvPr id="67" name="Textfeld 75"/>
          <p:cNvSpPr txBox="1"/>
          <p:nvPr>
            <p:custDataLst>
              <p:tags r:id="rId65"/>
            </p:custDataLst>
          </p:nvPr>
        </p:nvSpPr>
        <p:spPr>
          <a:xfrm>
            <a:off x="4708590" y="1999953"/>
            <a:ext cx="1395463" cy="377623"/>
          </a:xfrm>
          <a:prstGeom prst="rect">
            <a:avLst/>
          </a:prstGeom>
          <a:noFill/>
        </p:spPr>
        <p:txBody>
          <a:bodyPr wrap="square" lIns="0" tIns="0" rIns="0" bIns="0" rtlCol="0" anchor="ctr">
            <a:noAutofit/>
          </a:bodyPr>
          <a:lstStyle/>
          <a:p>
            <a:pPr algn="r" defTabSz="762244">
              <a:lnSpc>
                <a:spcPts val="1917"/>
              </a:lnSpc>
              <a:spcBef>
                <a:spcPts val="417"/>
              </a:spcBef>
            </a:pPr>
            <a:r>
              <a:rPr lang="en-US" kern="0" dirty="0">
                <a:solidFill>
                  <a:schemeClr val="bg1"/>
                </a:solidFill>
              </a:rPr>
              <a:t>Smart homes</a:t>
            </a:r>
            <a:endParaRPr lang="en-US" sz="2334" kern="0" dirty="0">
              <a:solidFill>
                <a:schemeClr val="bg1"/>
              </a:solidFill>
            </a:endParaRPr>
          </a:p>
        </p:txBody>
      </p:sp>
      <p:sp>
        <p:nvSpPr>
          <p:cNvPr id="68" name="Textfeld 76"/>
          <p:cNvSpPr txBox="1"/>
          <p:nvPr>
            <p:custDataLst>
              <p:tags r:id="rId66"/>
            </p:custDataLst>
          </p:nvPr>
        </p:nvSpPr>
        <p:spPr>
          <a:xfrm>
            <a:off x="2725223" y="5049397"/>
            <a:ext cx="999855" cy="436014"/>
          </a:xfrm>
          <a:prstGeom prst="rect">
            <a:avLst/>
          </a:prstGeom>
          <a:noFill/>
        </p:spPr>
        <p:txBody>
          <a:bodyPr wrap="square" lIns="0" tIns="0" rIns="0" bIns="0" rtlCol="0" anchor="ctr">
            <a:noAutofit/>
          </a:bodyPr>
          <a:lstStyle/>
          <a:p>
            <a:pPr defTabSz="762244">
              <a:lnSpc>
                <a:spcPts val="1917"/>
              </a:lnSpc>
              <a:spcBef>
                <a:spcPts val="417"/>
              </a:spcBef>
            </a:pPr>
            <a:r>
              <a:rPr lang="en-US" sz="2668" b="1" kern="0" dirty="0">
                <a:solidFill>
                  <a:schemeClr val="bg1"/>
                </a:solidFill>
              </a:rPr>
              <a:t>Costs</a:t>
            </a:r>
            <a:endParaRPr lang="en-US" sz="2001" b="1" kern="0" dirty="0">
              <a:solidFill>
                <a:schemeClr val="bg1"/>
              </a:solidFill>
            </a:endParaRPr>
          </a:p>
        </p:txBody>
      </p:sp>
      <p:sp>
        <p:nvSpPr>
          <p:cNvPr id="3" name="Slide Number Placeholder 2">
            <a:extLst>
              <a:ext uri="{FF2B5EF4-FFF2-40B4-BE49-F238E27FC236}">
                <a16:creationId xmlns:a16="http://schemas.microsoft.com/office/drawing/2014/main" id="{8DD181D9-D72A-8641-A193-72A7FCC0E112}"/>
              </a:ext>
            </a:extLst>
          </p:cNvPr>
          <p:cNvSpPr>
            <a:spLocks noGrp="1"/>
          </p:cNvSpPr>
          <p:nvPr>
            <p:ph type="sldNum" sz="quarter" idx="12"/>
          </p:nvPr>
        </p:nvSpPr>
        <p:spPr/>
        <p:txBody>
          <a:bodyPr/>
          <a:lstStyle/>
          <a:p>
            <a:fld id="{515FC477-0A05-4F3E-8EE9-E015C9089D56}" type="slidenum">
              <a:rPr lang="en-US" smtClean="0"/>
              <a:t>10</a:t>
            </a:fld>
            <a:endParaRPr lang="en-US"/>
          </a:p>
        </p:txBody>
      </p:sp>
    </p:spTree>
    <p:custDataLst>
      <p:tags r:id="rId1"/>
    </p:custDataLst>
    <p:extLst>
      <p:ext uri="{BB962C8B-B14F-4D97-AF65-F5344CB8AC3E}">
        <p14:creationId xmlns:p14="http://schemas.microsoft.com/office/powerpoint/2010/main" val="183749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75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75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25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275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25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3750"/>
                            </p:stCondLst>
                            <p:childTnLst>
                              <p:par>
                                <p:cTn id="37" presetID="10" presetClass="entr" presetSubtype="0"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4250"/>
                            </p:stCondLst>
                            <p:childTnLst>
                              <p:par>
                                <p:cTn id="41" presetID="10" presetClass="entr" presetSubtype="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par>
                          <p:cTn id="44" fill="hold">
                            <p:stCondLst>
                              <p:cond delay="4750"/>
                            </p:stCondLst>
                            <p:childTnLst>
                              <p:par>
                                <p:cTn id="45" presetID="10"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25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575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6250"/>
                            </p:stCondLst>
                            <p:childTnLst>
                              <p:par>
                                <p:cTn id="57" presetID="10" presetClass="entr" presetSubtype="0"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par>
                          <p:cTn id="60" fill="hold">
                            <p:stCondLst>
                              <p:cond delay="6750"/>
                            </p:stCondLst>
                            <p:childTnLst>
                              <p:par>
                                <p:cTn id="61" presetID="10" presetClass="entr" presetSubtype="0" fill="hold" grpId="0" nodeType="after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par>
                          <p:cTn id="64" fill="hold">
                            <p:stCondLst>
                              <p:cond delay="7250"/>
                            </p:stCondLst>
                            <p:childTnLst>
                              <p:par>
                                <p:cTn id="65" presetID="10" presetClass="entr" presetSubtype="0"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par>
                          <p:cTn id="68" fill="hold">
                            <p:stCondLst>
                              <p:cond delay="7750"/>
                            </p:stCondLst>
                            <p:childTnLst>
                              <p:par>
                                <p:cTn id="69" presetID="10" presetClass="entr" presetSubtype="0" fill="hold" grpId="0" nodeType="after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childTnLst>
                          </p:cTn>
                        </p:par>
                        <p:par>
                          <p:cTn id="72" fill="hold">
                            <p:stCondLst>
                              <p:cond delay="8250"/>
                            </p:stCondLst>
                            <p:childTnLst>
                              <p:par>
                                <p:cTn id="73" presetID="10" presetClass="entr" presetSubtype="0"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childTnLst>
                          </p:cTn>
                        </p:par>
                        <p:par>
                          <p:cTn id="76" fill="hold">
                            <p:stCondLst>
                              <p:cond delay="8750"/>
                            </p:stCondLst>
                            <p:childTnLst>
                              <p:par>
                                <p:cTn id="77" presetID="10" presetClass="entr" presetSubtype="0"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9250"/>
                            </p:stCondLst>
                            <p:childTnLst>
                              <p:par>
                                <p:cTn id="81" presetID="10" presetClass="entr" presetSubtype="0" fill="hold" grpId="0" nodeType="after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fade">
                                      <p:cBhvr>
                                        <p:cTn id="83" dur="500"/>
                                        <p:tgtEl>
                                          <p:spTgt spid="33"/>
                                        </p:tgtEl>
                                      </p:cBhvr>
                                    </p:animEffect>
                                  </p:childTnLst>
                                </p:cTn>
                              </p:par>
                            </p:childTnLst>
                          </p:cTn>
                        </p:par>
                        <p:par>
                          <p:cTn id="84" fill="hold">
                            <p:stCondLst>
                              <p:cond delay="9750"/>
                            </p:stCondLst>
                            <p:childTnLst>
                              <p:par>
                                <p:cTn id="85" presetID="10" presetClass="entr" presetSubtype="0" fill="hold" grpId="0" nodeType="after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fade">
                                      <p:cBhvr>
                                        <p:cTn id="87" dur="500"/>
                                        <p:tgtEl>
                                          <p:spTgt spid="34"/>
                                        </p:tgtEl>
                                      </p:cBhvr>
                                    </p:animEffect>
                                  </p:childTnLst>
                                </p:cTn>
                              </p:par>
                            </p:childTnLst>
                          </p:cTn>
                        </p:par>
                        <p:par>
                          <p:cTn id="88" fill="hold">
                            <p:stCondLst>
                              <p:cond delay="10250"/>
                            </p:stCondLst>
                            <p:childTnLst>
                              <p:par>
                                <p:cTn id="89" presetID="10" presetClass="entr" presetSubtype="0" fill="hold" grpId="0" nodeType="after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childTnLst>
                                </p:cTn>
                              </p:par>
                            </p:childTnLst>
                          </p:cTn>
                        </p:par>
                        <p:par>
                          <p:cTn id="92" fill="hold">
                            <p:stCondLst>
                              <p:cond delay="10750"/>
                            </p:stCondLst>
                            <p:childTnLst>
                              <p:par>
                                <p:cTn id="93" presetID="10" presetClass="entr" presetSubtype="0" fill="hold" grpId="0" nodeType="after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fade">
                                      <p:cBhvr>
                                        <p:cTn id="95" dur="500"/>
                                        <p:tgtEl>
                                          <p:spTgt spid="36"/>
                                        </p:tgtEl>
                                      </p:cBhvr>
                                    </p:animEffect>
                                  </p:childTnLst>
                                </p:cTn>
                              </p:par>
                            </p:childTnLst>
                          </p:cTn>
                        </p:par>
                        <p:par>
                          <p:cTn id="96" fill="hold">
                            <p:stCondLst>
                              <p:cond delay="11250"/>
                            </p:stCondLst>
                            <p:childTnLst>
                              <p:par>
                                <p:cTn id="97" presetID="10" presetClass="entr" presetSubtype="0" fill="hold" grpId="0"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childTnLst>
                          </p:cTn>
                        </p:par>
                        <p:par>
                          <p:cTn id="100" fill="hold">
                            <p:stCondLst>
                              <p:cond delay="11750"/>
                            </p:stCondLst>
                            <p:childTnLst>
                              <p:par>
                                <p:cTn id="101" presetID="10" presetClass="entr" presetSubtype="0" fill="hold" grpId="0" nodeType="afterEffect">
                                  <p:stCondLst>
                                    <p:cond delay="0"/>
                                  </p:stCondLst>
                                  <p:childTnLst>
                                    <p:set>
                                      <p:cBhvr>
                                        <p:cTn id="102" dur="1" fill="hold">
                                          <p:stCondLst>
                                            <p:cond delay="0"/>
                                          </p:stCondLst>
                                        </p:cTn>
                                        <p:tgtEl>
                                          <p:spTgt spid="38"/>
                                        </p:tgtEl>
                                        <p:attrNameLst>
                                          <p:attrName>style.visibility</p:attrName>
                                        </p:attrNameLst>
                                      </p:cBhvr>
                                      <p:to>
                                        <p:strVal val="visible"/>
                                      </p:to>
                                    </p:set>
                                    <p:animEffect transition="in" filter="fade">
                                      <p:cBhvr>
                                        <p:cTn id="103" dur="500"/>
                                        <p:tgtEl>
                                          <p:spTgt spid="38"/>
                                        </p:tgtEl>
                                      </p:cBhvr>
                                    </p:animEffect>
                                  </p:childTnLst>
                                </p:cTn>
                              </p:par>
                            </p:childTnLst>
                          </p:cTn>
                        </p:par>
                        <p:par>
                          <p:cTn id="104" fill="hold">
                            <p:stCondLst>
                              <p:cond delay="12250"/>
                            </p:stCondLst>
                            <p:childTnLst>
                              <p:par>
                                <p:cTn id="105" presetID="10" presetClass="entr" presetSubtype="0" fill="hold" grpId="0" nodeType="afterEffect">
                                  <p:stCondLst>
                                    <p:cond delay="0"/>
                                  </p:stCondLst>
                                  <p:childTnLst>
                                    <p:set>
                                      <p:cBhvr>
                                        <p:cTn id="106" dur="1" fill="hold">
                                          <p:stCondLst>
                                            <p:cond delay="0"/>
                                          </p:stCondLst>
                                        </p:cTn>
                                        <p:tgtEl>
                                          <p:spTgt spid="39"/>
                                        </p:tgtEl>
                                        <p:attrNameLst>
                                          <p:attrName>style.visibility</p:attrName>
                                        </p:attrNameLst>
                                      </p:cBhvr>
                                      <p:to>
                                        <p:strVal val="visible"/>
                                      </p:to>
                                    </p:set>
                                    <p:animEffect transition="in" filter="fade">
                                      <p:cBhvr>
                                        <p:cTn id="107" dur="500"/>
                                        <p:tgtEl>
                                          <p:spTgt spid="39"/>
                                        </p:tgtEl>
                                      </p:cBhvr>
                                    </p:animEffect>
                                  </p:childTnLst>
                                </p:cTn>
                              </p:par>
                            </p:childTnLst>
                          </p:cTn>
                        </p:par>
                        <p:par>
                          <p:cTn id="108" fill="hold">
                            <p:stCondLst>
                              <p:cond delay="12750"/>
                            </p:stCondLst>
                            <p:childTnLst>
                              <p:par>
                                <p:cTn id="109" presetID="10" presetClass="entr" presetSubtype="0" fill="hold" grpId="0" nodeType="after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fade">
                                      <p:cBhvr>
                                        <p:cTn id="111" dur="500"/>
                                        <p:tgtEl>
                                          <p:spTgt spid="40"/>
                                        </p:tgtEl>
                                      </p:cBhvr>
                                    </p:animEffect>
                                  </p:childTnLst>
                                </p:cTn>
                              </p:par>
                            </p:childTnLst>
                          </p:cTn>
                        </p:par>
                        <p:par>
                          <p:cTn id="112" fill="hold">
                            <p:stCondLst>
                              <p:cond delay="13250"/>
                            </p:stCondLst>
                            <p:childTnLst>
                              <p:par>
                                <p:cTn id="113" presetID="10" presetClass="entr" presetSubtype="0" fill="hold" grpId="0" nodeType="afterEffect">
                                  <p:stCondLst>
                                    <p:cond delay="0"/>
                                  </p:stCondLst>
                                  <p:childTnLst>
                                    <p:set>
                                      <p:cBhvr>
                                        <p:cTn id="114" dur="1" fill="hold">
                                          <p:stCondLst>
                                            <p:cond delay="0"/>
                                          </p:stCondLst>
                                        </p:cTn>
                                        <p:tgtEl>
                                          <p:spTgt spid="41"/>
                                        </p:tgtEl>
                                        <p:attrNameLst>
                                          <p:attrName>style.visibility</p:attrName>
                                        </p:attrNameLst>
                                      </p:cBhvr>
                                      <p:to>
                                        <p:strVal val="visible"/>
                                      </p:to>
                                    </p:set>
                                    <p:animEffect transition="in" filter="fade">
                                      <p:cBhvr>
                                        <p:cTn id="115" dur="500"/>
                                        <p:tgtEl>
                                          <p:spTgt spid="41"/>
                                        </p:tgtEl>
                                      </p:cBhvr>
                                    </p:animEffect>
                                  </p:childTnLst>
                                </p:cTn>
                              </p:par>
                            </p:childTnLst>
                          </p:cTn>
                        </p:par>
                        <p:par>
                          <p:cTn id="116" fill="hold">
                            <p:stCondLst>
                              <p:cond delay="13750"/>
                            </p:stCondLst>
                            <p:childTnLst>
                              <p:par>
                                <p:cTn id="117" presetID="10" presetClass="entr" presetSubtype="0" fill="hold" grpId="0" nodeType="afterEffect">
                                  <p:stCondLst>
                                    <p:cond delay="0"/>
                                  </p:stCondLst>
                                  <p:childTnLst>
                                    <p:set>
                                      <p:cBhvr>
                                        <p:cTn id="118" dur="1" fill="hold">
                                          <p:stCondLst>
                                            <p:cond delay="0"/>
                                          </p:stCondLst>
                                        </p:cTn>
                                        <p:tgtEl>
                                          <p:spTgt spid="42"/>
                                        </p:tgtEl>
                                        <p:attrNameLst>
                                          <p:attrName>style.visibility</p:attrName>
                                        </p:attrNameLst>
                                      </p:cBhvr>
                                      <p:to>
                                        <p:strVal val="visible"/>
                                      </p:to>
                                    </p:set>
                                    <p:animEffect transition="in" filter="fade">
                                      <p:cBhvr>
                                        <p:cTn id="119" dur="500"/>
                                        <p:tgtEl>
                                          <p:spTgt spid="42"/>
                                        </p:tgtEl>
                                      </p:cBhvr>
                                    </p:animEffect>
                                  </p:childTnLst>
                                </p:cTn>
                              </p:par>
                            </p:childTnLst>
                          </p:cTn>
                        </p:par>
                        <p:par>
                          <p:cTn id="120" fill="hold">
                            <p:stCondLst>
                              <p:cond delay="14250"/>
                            </p:stCondLst>
                            <p:childTnLst>
                              <p:par>
                                <p:cTn id="121" presetID="10" presetClass="entr" presetSubtype="0" fill="hold" grpId="0" nodeType="afterEffect">
                                  <p:stCondLst>
                                    <p:cond delay="0"/>
                                  </p:stCondLst>
                                  <p:childTnLst>
                                    <p:set>
                                      <p:cBhvr>
                                        <p:cTn id="122" dur="1" fill="hold">
                                          <p:stCondLst>
                                            <p:cond delay="0"/>
                                          </p:stCondLst>
                                        </p:cTn>
                                        <p:tgtEl>
                                          <p:spTgt spid="43"/>
                                        </p:tgtEl>
                                        <p:attrNameLst>
                                          <p:attrName>style.visibility</p:attrName>
                                        </p:attrNameLst>
                                      </p:cBhvr>
                                      <p:to>
                                        <p:strVal val="visible"/>
                                      </p:to>
                                    </p:set>
                                    <p:animEffect transition="in" filter="fade">
                                      <p:cBhvr>
                                        <p:cTn id="123" dur="500"/>
                                        <p:tgtEl>
                                          <p:spTgt spid="43"/>
                                        </p:tgtEl>
                                      </p:cBhvr>
                                    </p:animEffect>
                                  </p:childTnLst>
                                </p:cTn>
                              </p:par>
                            </p:childTnLst>
                          </p:cTn>
                        </p:par>
                        <p:par>
                          <p:cTn id="124" fill="hold">
                            <p:stCondLst>
                              <p:cond delay="14750"/>
                            </p:stCondLst>
                            <p:childTnLst>
                              <p:par>
                                <p:cTn id="125" presetID="10" presetClass="entr" presetSubtype="0" fill="hold" grpId="0" nodeType="after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fade">
                                      <p:cBhvr>
                                        <p:cTn id="127" dur="500"/>
                                        <p:tgtEl>
                                          <p:spTgt spid="44"/>
                                        </p:tgtEl>
                                      </p:cBhvr>
                                    </p:animEffect>
                                  </p:childTnLst>
                                </p:cTn>
                              </p:par>
                            </p:childTnLst>
                          </p:cTn>
                        </p:par>
                        <p:par>
                          <p:cTn id="128" fill="hold">
                            <p:stCondLst>
                              <p:cond delay="15250"/>
                            </p:stCondLst>
                            <p:childTnLst>
                              <p:par>
                                <p:cTn id="129" presetID="10" presetClass="entr" presetSubtype="0" fill="hold" grpId="0" nodeType="afterEffect">
                                  <p:stCondLst>
                                    <p:cond delay="0"/>
                                  </p:stCondLst>
                                  <p:childTnLst>
                                    <p:set>
                                      <p:cBhvr>
                                        <p:cTn id="130" dur="1" fill="hold">
                                          <p:stCondLst>
                                            <p:cond delay="0"/>
                                          </p:stCondLst>
                                        </p:cTn>
                                        <p:tgtEl>
                                          <p:spTgt spid="46"/>
                                        </p:tgtEl>
                                        <p:attrNameLst>
                                          <p:attrName>style.visibility</p:attrName>
                                        </p:attrNameLst>
                                      </p:cBhvr>
                                      <p:to>
                                        <p:strVal val="visible"/>
                                      </p:to>
                                    </p:set>
                                    <p:animEffect transition="in" filter="fade">
                                      <p:cBhvr>
                                        <p:cTn id="131" dur="500"/>
                                        <p:tgtEl>
                                          <p:spTgt spid="46"/>
                                        </p:tgtEl>
                                      </p:cBhvr>
                                    </p:animEffect>
                                  </p:childTnLst>
                                </p:cTn>
                              </p:par>
                            </p:childTnLst>
                          </p:cTn>
                        </p:par>
                        <p:par>
                          <p:cTn id="132" fill="hold">
                            <p:stCondLst>
                              <p:cond delay="15750"/>
                            </p:stCondLst>
                            <p:childTnLst>
                              <p:par>
                                <p:cTn id="133" presetID="10" presetClass="entr" presetSubtype="0" fill="hold" grpId="0" nodeType="afterEffect">
                                  <p:stCondLst>
                                    <p:cond delay="0"/>
                                  </p:stCondLst>
                                  <p:childTnLst>
                                    <p:set>
                                      <p:cBhvr>
                                        <p:cTn id="134" dur="1" fill="hold">
                                          <p:stCondLst>
                                            <p:cond delay="0"/>
                                          </p:stCondLst>
                                        </p:cTn>
                                        <p:tgtEl>
                                          <p:spTgt spid="47"/>
                                        </p:tgtEl>
                                        <p:attrNameLst>
                                          <p:attrName>style.visibility</p:attrName>
                                        </p:attrNameLst>
                                      </p:cBhvr>
                                      <p:to>
                                        <p:strVal val="visible"/>
                                      </p:to>
                                    </p:set>
                                    <p:animEffect transition="in" filter="fade">
                                      <p:cBhvr>
                                        <p:cTn id="135" dur="500"/>
                                        <p:tgtEl>
                                          <p:spTgt spid="47"/>
                                        </p:tgtEl>
                                      </p:cBhvr>
                                    </p:animEffect>
                                  </p:childTnLst>
                                </p:cTn>
                              </p:par>
                            </p:childTnLst>
                          </p:cTn>
                        </p:par>
                        <p:par>
                          <p:cTn id="136" fill="hold">
                            <p:stCondLst>
                              <p:cond delay="16250"/>
                            </p:stCondLst>
                            <p:childTnLst>
                              <p:par>
                                <p:cTn id="137" presetID="10" presetClass="entr" presetSubtype="0" fill="hold" grpId="0" nodeType="afterEffect">
                                  <p:stCondLst>
                                    <p:cond delay="0"/>
                                  </p:stCondLst>
                                  <p:childTnLst>
                                    <p:set>
                                      <p:cBhvr>
                                        <p:cTn id="138" dur="1" fill="hold">
                                          <p:stCondLst>
                                            <p:cond delay="0"/>
                                          </p:stCondLst>
                                        </p:cTn>
                                        <p:tgtEl>
                                          <p:spTgt spid="48"/>
                                        </p:tgtEl>
                                        <p:attrNameLst>
                                          <p:attrName>style.visibility</p:attrName>
                                        </p:attrNameLst>
                                      </p:cBhvr>
                                      <p:to>
                                        <p:strVal val="visible"/>
                                      </p:to>
                                    </p:set>
                                    <p:animEffect transition="in" filter="fade">
                                      <p:cBhvr>
                                        <p:cTn id="139" dur="500"/>
                                        <p:tgtEl>
                                          <p:spTgt spid="48"/>
                                        </p:tgtEl>
                                      </p:cBhvr>
                                    </p:animEffect>
                                  </p:childTnLst>
                                </p:cTn>
                              </p:par>
                            </p:childTnLst>
                          </p:cTn>
                        </p:par>
                        <p:par>
                          <p:cTn id="140" fill="hold">
                            <p:stCondLst>
                              <p:cond delay="16750"/>
                            </p:stCondLst>
                            <p:childTnLst>
                              <p:par>
                                <p:cTn id="141" presetID="10" presetClass="entr" presetSubtype="0" fill="hold" grpId="0" nodeType="afterEffect">
                                  <p:stCondLst>
                                    <p:cond delay="0"/>
                                  </p:stCondLst>
                                  <p:childTnLst>
                                    <p:set>
                                      <p:cBhvr>
                                        <p:cTn id="142" dur="1" fill="hold">
                                          <p:stCondLst>
                                            <p:cond delay="0"/>
                                          </p:stCondLst>
                                        </p:cTn>
                                        <p:tgtEl>
                                          <p:spTgt spid="49"/>
                                        </p:tgtEl>
                                        <p:attrNameLst>
                                          <p:attrName>style.visibility</p:attrName>
                                        </p:attrNameLst>
                                      </p:cBhvr>
                                      <p:to>
                                        <p:strVal val="visible"/>
                                      </p:to>
                                    </p:set>
                                    <p:animEffect transition="in" filter="fade">
                                      <p:cBhvr>
                                        <p:cTn id="143" dur="500"/>
                                        <p:tgtEl>
                                          <p:spTgt spid="49"/>
                                        </p:tgtEl>
                                      </p:cBhvr>
                                    </p:animEffect>
                                  </p:childTnLst>
                                </p:cTn>
                              </p:par>
                            </p:childTnLst>
                          </p:cTn>
                        </p:par>
                        <p:par>
                          <p:cTn id="144" fill="hold">
                            <p:stCondLst>
                              <p:cond delay="17250"/>
                            </p:stCondLst>
                            <p:childTnLst>
                              <p:par>
                                <p:cTn id="145" presetID="10" presetClass="entr" presetSubtype="0" fill="hold" grpId="0" nodeType="afterEffect">
                                  <p:stCondLst>
                                    <p:cond delay="0"/>
                                  </p:stCondLst>
                                  <p:childTnLst>
                                    <p:set>
                                      <p:cBhvr>
                                        <p:cTn id="146" dur="1" fill="hold">
                                          <p:stCondLst>
                                            <p:cond delay="0"/>
                                          </p:stCondLst>
                                        </p:cTn>
                                        <p:tgtEl>
                                          <p:spTgt spid="50"/>
                                        </p:tgtEl>
                                        <p:attrNameLst>
                                          <p:attrName>style.visibility</p:attrName>
                                        </p:attrNameLst>
                                      </p:cBhvr>
                                      <p:to>
                                        <p:strVal val="visible"/>
                                      </p:to>
                                    </p:set>
                                    <p:animEffect transition="in" filter="fade">
                                      <p:cBhvr>
                                        <p:cTn id="147" dur="500"/>
                                        <p:tgtEl>
                                          <p:spTgt spid="50"/>
                                        </p:tgtEl>
                                      </p:cBhvr>
                                    </p:animEffect>
                                  </p:childTnLst>
                                </p:cTn>
                              </p:par>
                            </p:childTnLst>
                          </p:cTn>
                        </p:par>
                        <p:par>
                          <p:cTn id="148" fill="hold">
                            <p:stCondLst>
                              <p:cond delay="17750"/>
                            </p:stCondLst>
                            <p:childTnLst>
                              <p:par>
                                <p:cTn id="149" presetID="10" presetClass="entr" presetSubtype="0" fill="hold" grpId="0" nodeType="afterEffect">
                                  <p:stCondLst>
                                    <p:cond delay="0"/>
                                  </p:stCondLst>
                                  <p:childTnLst>
                                    <p:set>
                                      <p:cBhvr>
                                        <p:cTn id="150" dur="1" fill="hold">
                                          <p:stCondLst>
                                            <p:cond delay="0"/>
                                          </p:stCondLst>
                                        </p:cTn>
                                        <p:tgtEl>
                                          <p:spTgt spid="18"/>
                                        </p:tgtEl>
                                        <p:attrNameLst>
                                          <p:attrName>style.visibility</p:attrName>
                                        </p:attrNameLst>
                                      </p:cBhvr>
                                      <p:to>
                                        <p:strVal val="visible"/>
                                      </p:to>
                                    </p:set>
                                    <p:animEffect transition="in" filter="fade">
                                      <p:cBhvr>
                                        <p:cTn id="151" dur="500"/>
                                        <p:tgtEl>
                                          <p:spTgt spid="18"/>
                                        </p:tgtEl>
                                      </p:cBhvr>
                                    </p:animEffect>
                                  </p:childTnLst>
                                </p:cTn>
                              </p:par>
                            </p:childTnLst>
                          </p:cTn>
                        </p:par>
                        <p:par>
                          <p:cTn id="152" fill="hold">
                            <p:stCondLst>
                              <p:cond delay="18250"/>
                            </p:stCondLst>
                            <p:childTnLst>
                              <p:par>
                                <p:cTn id="153" presetID="10" presetClass="entr" presetSubtype="0" fill="hold" grpId="0" nodeType="afterEffect">
                                  <p:stCondLst>
                                    <p:cond delay="0"/>
                                  </p:stCondLst>
                                  <p:childTnLst>
                                    <p:set>
                                      <p:cBhvr>
                                        <p:cTn id="154" dur="1" fill="hold">
                                          <p:stCondLst>
                                            <p:cond delay="0"/>
                                          </p:stCondLst>
                                        </p:cTn>
                                        <p:tgtEl>
                                          <p:spTgt spid="51"/>
                                        </p:tgtEl>
                                        <p:attrNameLst>
                                          <p:attrName>style.visibility</p:attrName>
                                        </p:attrNameLst>
                                      </p:cBhvr>
                                      <p:to>
                                        <p:strVal val="visible"/>
                                      </p:to>
                                    </p:set>
                                    <p:animEffect transition="in" filter="fade">
                                      <p:cBhvr>
                                        <p:cTn id="155" dur="500"/>
                                        <p:tgtEl>
                                          <p:spTgt spid="51"/>
                                        </p:tgtEl>
                                      </p:cBhvr>
                                    </p:animEffect>
                                  </p:childTnLst>
                                </p:cTn>
                              </p:par>
                            </p:childTnLst>
                          </p:cTn>
                        </p:par>
                        <p:par>
                          <p:cTn id="156" fill="hold">
                            <p:stCondLst>
                              <p:cond delay="18750"/>
                            </p:stCondLst>
                            <p:childTnLst>
                              <p:par>
                                <p:cTn id="157" presetID="10" presetClass="entr" presetSubtype="0" fill="hold" grpId="0" nodeType="afterEffect">
                                  <p:stCondLst>
                                    <p:cond delay="0"/>
                                  </p:stCondLst>
                                  <p:childTnLst>
                                    <p:set>
                                      <p:cBhvr>
                                        <p:cTn id="158" dur="1" fill="hold">
                                          <p:stCondLst>
                                            <p:cond delay="0"/>
                                          </p:stCondLst>
                                        </p:cTn>
                                        <p:tgtEl>
                                          <p:spTgt spid="52"/>
                                        </p:tgtEl>
                                        <p:attrNameLst>
                                          <p:attrName>style.visibility</p:attrName>
                                        </p:attrNameLst>
                                      </p:cBhvr>
                                      <p:to>
                                        <p:strVal val="visible"/>
                                      </p:to>
                                    </p:set>
                                    <p:animEffect transition="in" filter="fade">
                                      <p:cBhvr>
                                        <p:cTn id="159" dur="500"/>
                                        <p:tgtEl>
                                          <p:spTgt spid="52"/>
                                        </p:tgtEl>
                                      </p:cBhvr>
                                    </p:animEffect>
                                  </p:childTnLst>
                                </p:cTn>
                              </p:par>
                            </p:childTnLst>
                          </p:cTn>
                        </p:par>
                        <p:par>
                          <p:cTn id="160" fill="hold">
                            <p:stCondLst>
                              <p:cond delay="19250"/>
                            </p:stCondLst>
                            <p:childTnLst>
                              <p:par>
                                <p:cTn id="161" presetID="10" presetClass="entr" presetSubtype="0" fill="hold" grpId="0" nodeType="afterEffect">
                                  <p:stCondLst>
                                    <p:cond delay="0"/>
                                  </p:stCondLst>
                                  <p:childTnLst>
                                    <p:set>
                                      <p:cBhvr>
                                        <p:cTn id="162" dur="1" fill="hold">
                                          <p:stCondLst>
                                            <p:cond delay="0"/>
                                          </p:stCondLst>
                                        </p:cTn>
                                        <p:tgtEl>
                                          <p:spTgt spid="53"/>
                                        </p:tgtEl>
                                        <p:attrNameLst>
                                          <p:attrName>style.visibility</p:attrName>
                                        </p:attrNameLst>
                                      </p:cBhvr>
                                      <p:to>
                                        <p:strVal val="visible"/>
                                      </p:to>
                                    </p:set>
                                    <p:animEffect transition="in" filter="fade">
                                      <p:cBhvr>
                                        <p:cTn id="163" dur="500"/>
                                        <p:tgtEl>
                                          <p:spTgt spid="53"/>
                                        </p:tgtEl>
                                      </p:cBhvr>
                                    </p:animEffect>
                                  </p:childTnLst>
                                </p:cTn>
                              </p:par>
                            </p:childTnLst>
                          </p:cTn>
                        </p:par>
                        <p:par>
                          <p:cTn id="164" fill="hold">
                            <p:stCondLst>
                              <p:cond delay="19750"/>
                            </p:stCondLst>
                            <p:childTnLst>
                              <p:par>
                                <p:cTn id="165" presetID="10" presetClass="entr" presetSubtype="0" fill="hold" grpId="0" nodeType="afterEffect">
                                  <p:stCondLst>
                                    <p:cond delay="0"/>
                                  </p:stCondLst>
                                  <p:childTnLst>
                                    <p:set>
                                      <p:cBhvr>
                                        <p:cTn id="166" dur="1" fill="hold">
                                          <p:stCondLst>
                                            <p:cond delay="0"/>
                                          </p:stCondLst>
                                        </p:cTn>
                                        <p:tgtEl>
                                          <p:spTgt spid="54"/>
                                        </p:tgtEl>
                                        <p:attrNameLst>
                                          <p:attrName>style.visibility</p:attrName>
                                        </p:attrNameLst>
                                      </p:cBhvr>
                                      <p:to>
                                        <p:strVal val="visible"/>
                                      </p:to>
                                    </p:set>
                                    <p:animEffect transition="in" filter="fade">
                                      <p:cBhvr>
                                        <p:cTn id="167" dur="500"/>
                                        <p:tgtEl>
                                          <p:spTgt spid="54"/>
                                        </p:tgtEl>
                                      </p:cBhvr>
                                    </p:animEffect>
                                  </p:childTnLst>
                                </p:cTn>
                              </p:par>
                            </p:childTnLst>
                          </p:cTn>
                        </p:par>
                        <p:par>
                          <p:cTn id="168" fill="hold">
                            <p:stCondLst>
                              <p:cond delay="20250"/>
                            </p:stCondLst>
                            <p:childTnLst>
                              <p:par>
                                <p:cTn id="169" presetID="10" presetClass="entr" presetSubtype="0" fill="hold" grpId="0" nodeType="afterEffect">
                                  <p:stCondLst>
                                    <p:cond delay="0"/>
                                  </p:stCondLst>
                                  <p:childTnLst>
                                    <p:set>
                                      <p:cBhvr>
                                        <p:cTn id="170" dur="1" fill="hold">
                                          <p:stCondLst>
                                            <p:cond delay="0"/>
                                          </p:stCondLst>
                                        </p:cTn>
                                        <p:tgtEl>
                                          <p:spTgt spid="55"/>
                                        </p:tgtEl>
                                        <p:attrNameLst>
                                          <p:attrName>style.visibility</p:attrName>
                                        </p:attrNameLst>
                                      </p:cBhvr>
                                      <p:to>
                                        <p:strVal val="visible"/>
                                      </p:to>
                                    </p:set>
                                    <p:animEffect transition="in" filter="fade">
                                      <p:cBhvr>
                                        <p:cTn id="171" dur="500"/>
                                        <p:tgtEl>
                                          <p:spTgt spid="55"/>
                                        </p:tgtEl>
                                      </p:cBhvr>
                                    </p:animEffect>
                                  </p:childTnLst>
                                </p:cTn>
                              </p:par>
                            </p:childTnLst>
                          </p:cTn>
                        </p:par>
                        <p:par>
                          <p:cTn id="172" fill="hold">
                            <p:stCondLst>
                              <p:cond delay="20750"/>
                            </p:stCondLst>
                            <p:childTnLst>
                              <p:par>
                                <p:cTn id="173" presetID="10" presetClass="entr" presetSubtype="0" fill="hold" grpId="0" nodeType="afterEffect">
                                  <p:stCondLst>
                                    <p:cond delay="0"/>
                                  </p:stCondLst>
                                  <p:childTnLst>
                                    <p:set>
                                      <p:cBhvr>
                                        <p:cTn id="174" dur="1" fill="hold">
                                          <p:stCondLst>
                                            <p:cond delay="0"/>
                                          </p:stCondLst>
                                        </p:cTn>
                                        <p:tgtEl>
                                          <p:spTgt spid="56"/>
                                        </p:tgtEl>
                                        <p:attrNameLst>
                                          <p:attrName>style.visibility</p:attrName>
                                        </p:attrNameLst>
                                      </p:cBhvr>
                                      <p:to>
                                        <p:strVal val="visible"/>
                                      </p:to>
                                    </p:set>
                                    <p:animEffect transition="in" filter="fade">
                                      <p:cBhvr>
                                        <p:cTn id="175" dur="500"/>
                                        <p:tgtEl>
                                          <p:spTgt spid="56"/>
                                        </p:tgtEl>
                                      </p:cBhvr>
                                    </p:animEffect>
                                  </p:childTnLst>
                                </p:cTn>
                              </p:par>
                            </p:childTnLst>
                          </p:cTn>
                        </p:par>
                        <p:par>
                          <p:cTn id="176" fill="hold">
                            <p:stCondLst>
                              <p:cond delay="21250"/>
                            </p:stCondLst>
                            <p:childTnLst>
                              <p:par>
                                <p:cTn id="177" presetID="10" presetClass="entr" presetSubtype="0" fill="hold" grpId="0" nodeType="afterEffect">
                                  <p:stCondLst>
                                    <p:cond delay="0"/>
                                  </p:stCondLst>
                                  <p:childTnLst>
                                    <p:set>
                                      <p:cBhvr>
                                        <p:cTn id="178" dur="1" fill="hold">
                                          <p:stCondLst>
                                            <p:cond delay="0"/>
                                          </p:stCondLst>
                                        </p:cTn>
                                        <p:tgtEl>
                                          <p:spTgt spid="57"/>
                                        </p:tgtEl>
                                        <p:attrNameLst>
                                          <p:attrName>style.visibility</p:attrName>
                                        </p:attrNameLst>
                                      </p:cBhvr>
                                      <p:to>
                                        <p:strVal val="visible"/>
                                      </p:to>
                                    </p:set>
                                    <p:animEffect transition="in" filter="fade">
                                      <p:cBhvr>
                                        <p:cTn id="179" dur="500"/>
                                        <p:tgtEl>
                                          <p:spTgt spid="57"/>
                                        </p:tgtEl>
                                      </p:cBhvr>
                                    </p:animEffect>
                                  </p:childTnLst>
                                </p:cTn>
                              </p:par>
                            </p:childTnLst>
                          </p:cTn>
                        </p:par>
                        <p:par>
                          <p:cTn id="180" fill="hold">
                            <p:stCondLst>
                              <p:cond delay="21750"/>
                            </p:stCondLst>
                            <p:childTnLst>
                              <p:par>
                                <p:cTn id="181" presetID="10" presetClass="entr" presetSubtype="0" fill="hold" grpId="0" nodeType="afterEffect">
                                  <p:stCondLst>
                                    <p:cond delay="0"/>
                                  </p:stCondLst>
                                  <p:childTnLst>
                                    <p:set>
                                      <p:cBhvr>
                                        <p:cTn id="182" dur="1" fill="hold">
                                          <p:stCondLst>
                                            <p:cond delay="0"/>
                                          </p:stCondLst>
                                        </p:cTn>
                                        <p:tgtEl>
                                          <p:spTgt spid="58"/>
                                        </p:tgtEl>
                                        <p:attrNameLst>
                                          <p:attrName>style.visibility</p:attrName>
                                        </p:attrNameLst>
                                      </p:cBhvr>
                                      <p:to>
                                        <p:strVal val="visible"/>
                                      </p:to>
                                    </p:set>
                                    <p:animEffect transition="in" filter="fade">
                                      <p:cBhvr>
                                        <p:cTn id="183" dur="500"/>
                                        <p:tgtEl>
                                          <p:spTgt spid="58"/>
                                        </p:tgtEl>
                                      </p:cBhvr>
                                    </p:animEffect>
                                  </p:childTnLst>
                                </p:cTn>
                              </p:par>
                            </p:childTnLst>
                          </p:cTn>
                        </p:par>
                        <p:par>
                          <p:cTn id="184" fill="hold">
                            <p:stCondLst>
                              <p:cond delay="22250"/>
                            </p:stCondLst>
                            <p:childTnLst>
                              <p:par>
                                <p:cTn id="185" presetID="10" presetClass="entr" presetSubtype="0" fill="hold" grpId="0" nodeType="afterEffect">
                                  <p:stCondLst>
                                    <p:cond delay="0"/>
                                  </p:stCondLst>
                                  <p:childTnLst>
                                    <p:set>
                                      <p:cBhvr>
                                        <p:cTn id="186" dur="1" fill="hold">
                                          <p:stCondLst>
                                            <p:cond delay="0"/>
                                          </p:stCondLst>
                                        </p:cTn>
                                        <p:tgtEl>
                                          <p:spTgt spid="59"/>
                                        </p:tgtEl>
                                        <p:attrNameLst>
                                          <p:attrName>style.visibility</p:attrName>
                                        </p:attrNameLst>
                                      </p:cBhvr>
                                      <p:to>
                                        <p:strVal val="visible"/>
                                      </p:to>
                                    </p:set>
                                    <p:animEffect transition="in" filter="fade">
                                      <p:cBhvr>
                                        <p:cTn id="187" dur="500"/>
                                        <p:tgtEl>
                                          <p:spTgt spid="59"/>
                                        </p:tgtEl>
                                      </p:cBhvr>
                                    </p:animEffect>
                                  </p:childTnLst>
                                </p:cTn>
                              </p:par>
                            </p:childTnLst>
                          </p:cTn>
                        </p:par>
                        <p:par>
                          <p:cTn id="188" fill="hold">
                            <p:stCondLst>
                              <p:cond delay="22750"/>
                            </p:stCondLst>
                            <p:childTnLst>
                              <p:par>
                                <p:cTn id="189" presetID="10" presetClass="entr" presetSubtype="0" fill="hold" grpId="0" nodeType="afterEffect">
                                  <p:stCondLst>
                                    <p:cond delay="0"/>
                                  </p:stCondLst>
                                  <p:childTnLst>
                                    <p:set>
                                      <p:cBhvr>
                                        <p:cTn id="190" dur="1" fill="hold">
                                          <p:stCondLst>
                                            <p:cond delay="0"/>
                                          </p:stCondLst>
                                        </p:cTn>
                                        <p:tgtEl>
                                          <p:spTgt spid="60"/>
                                        </p:tgtEl>
                                        <p:attrNameLst>
                                          <p:attrName>style.visibility</p:attrName>
                                        </p:attrNameLst>
                                      </p:cBhvr>
                                      <p:to>
                                        <p:strVal val="visible"/>
                                      </p:to>
                                    </p:set>
                                    <p:animEffect transition="in" filter="fade">
                                      <p:cBhvr>
                                        <p:cTn id="191" dur="500"/>
                                        <p:tgtEl>
                                          <p:spTgt spid="60"/>
                                        </p:tgtEl>
                                      </p:cBhvr>
                                    </p:animEffect>
                                  </p:childTnLst>
                                </p:cTn>
                              </p:par>
                            </p:childTnLst>
                          </p:cTn>
                        </p:par>
                        <p:par>
                          <p:cTn id="192" fill="hold">
                            <p:stCondLst>
                              <p:cond delay="23250"/>
                            </p:stCondLst>
                            <p:childTnLst>
                              <p:par>
                                <p:cTn id="193" presetID="10" presetClass="entr" presetSubtype="0" fill="hold" grpId="0" nodeType="afterEffect">
                                  <p:stCondLst>
                                    <p:cond delay="0"/>
                                  </p:stCondLst>
                                  <p:childTnLst>
                                    <p:set>
                                      <p:cBhvr>
                                        <p:cTn id="194" dur="1" fill="hold">
                                          <p:stCondLst>
                                            <p:cond delay="0"/>
                                          </p:stCondLst>
                                        </p:cTn>
                                        <p:tgtEl>
                                          <p:spTgt spid="61"/>
                                        </p:tgtEl>
                                        <p:attrNameLst>
                                          <p:attrName>style.visibility</p:attrName>
                                        </p:attrNameLst>
                                      </p:cBhvr>
                                      <p:to>
                                        <p:strVal val="visible"/>
                                      </p:to>
                                    </p:set>
                                    <p:animEffect transition="in" filter="fade">
                                      <p:cBhvr>
                                        <p:cTn id="195" dur="500"/>
                                        <p:tgtEl>
                                          <p:spTgt spid="61"/>
                                        </p:tgtEl>
                                      </p:cBhvr>
                                    </p:animEffect>
                                  </p:childTnLst>
                                </p:cTn>
                              </p:par>
                            </p:childTnLst>
                          </p:cTn>
                        </p:par>
                        <p:par>
                          <p:cTn id="196" fill="hold">
                            <p:stCondLst>
                              <p:cond delay="23750"/>
                            </p:stCondLst>
                            <p:childTnLst>
                              <p:par>
                                <p:cTn id="197" presetID="10" presetClass="entr" presetSubtype="0" fill="hold" grpId="0" nodeType="afterEffect">
                                  <p:stCondLst>
                                    <p:cond delay="0"/>
                                  </p:stCondLst>
                                  <p:childTnLst>
                                    <p:set>
                                      <p:cBhvr>
                                        <p:cTn id="198" dur="1" fill="hold">
                                          <p:stCondLst>
                                            <p:cond delay="0"/>
                                          </p:stCondLst>
                                        </p:cTn>
                                        <p:tgtEl>
                                          <p:spTgt spid="62"/>
                                        </p:tgtEl>
                                        <p:attrNameLst>
                                          <p:attrName>style.visibility</p:attrName>
                                        </p:attrNameLst>
                                      </p:cBhvr>
                                      <p:to>
                                        <p:strVal val="visible"/>
                                      </p:to>
                                    </p:set>
                                    <p:animEffect transition="in" filter="fade">
                                      <p:cBhvr>
                                        <p:cTn id="199" dur="500"/>
                                        <p:tgtEl>
                                          <p:spTgt spid="62"/>
                                        </p:tgtEl>
                                      </p:cBhvr>
                                    </p:animEffect>
                                  </p:childTnLst>
                                </p:cTn>
                              </p:par>
                            </p:childTnLst>
                          </p:cTn>
                        </p:par>
                        <p:par>
                          <p:cTn id="200" fill="hold">
                            <p:stCondLst>
                              <p:cond delay="24250"/>
                            </p:stCondLst>
                            <p:childTnLst>
                              <p:par>
                                <p:cTn id="201" presetID="10" presetClass="entr" presetSubtype="0" fill="hold" grpId="0" nodeType="afterEffect">
                                  <p:stCondLst>
                                    <p:cond delay="0"/>
                                  </p:stCondLst>
                                  <p:childTnLst>
                                    <p:set>
                                      <p:cBhvr>
                                        <p:cTn id="202" dur="1" fill="hold">
                                          <p:stCondLst>
                                            <p:cond delay="0"/>
                                          </p:stCondLst>
                                        </p:cTn>
                                        <p:tgtEl>
                                          <p:spTgt spid="63"/>
                                        </p:tgtEl>
                                        <p:attrNameLst>
                                          <p:attrName>style.visibility</p:attrName>
                                        </p:attrNameLst>
                                      </p:cBhvr>
                                      <p:to>
                                        <p:strVal val="visible"/>
                                      </p:to>
                                    </p:set>
                                    <p:animEffect transition="in" filter="fade">
                                      <p:cBhvr>
                                        <p:cTn id="203" dur="500"/>
                                        <p:tgtEl>
                                          <p:spTgt spid="63"/>
                                        </p:tgtEl>
                                      </p:cBhvr>
                                    </p:animEffect>
                                  </p:childTnLst>
                                </p:cTn>
                              </p:par>
                            </p:childTnLst>
                          </p:cTn>
                        </p:par>
                        <p:par>
                          <p:cTn id="204" fill="hold">
                            <p:stCondLst>
                              <p:cond delay="24750"/>
                            </p:stCondLst>
                            <p:childTnLst>
                              <p:par>
                                <p:cTn id="205" presetID="10" presetClass="entr" presetSubtype="0" fill="hold" grpId="0" nodeType="afterEffect">
                                  <p:stCondLst>
                                    <p:cond delay="0"/>
                                  </p:stCondLst>
                                  <p:childTnLst>
                                    <p:set>
                                      <p:cBhvr>
                                        <p:cTn id="206" dur="1" fill="hold">
                                          <p:stCondLst>
                                            <p:cond delay="0"/>
                                          </p:stCondLst>
                                        </p:cTn>
                                        <p:tgtEl>
                                          <p:spTgt spid="64"/>
                                        </p:tgtEl>
                                        <p:attrNameLst>
                                          <p:attrName>style.visibility</p:attrName>
                                        </p:attrNameLst>
                                      </p:cBhvr>
                                      <p:to>
                                        <p:strVal val="visible"/>
                                      </p:to>
                                    </p:set>
                                    <p:animEffect transition="in" filter="fade">
                                      <p:cBhvr>
                                        <p:cTn id="207" dur="500"/>
                                        <p:tgtEl>
                                          <p:spTgt spid="64"/>
                                        </p:tgtEl>
                                      </p:cBhvr>
                                    </p:animEffect>
                                  </p:childTnLst>
                                </p:cTn>
                              </p:par>
                            </p:childTnLst>
                          </p:cTn>
                        </p:par>
                        <p:par>
                          <p:cTn id="208" fill="hold">
                            <p:stCondLst>
                              <p:cond delay="25250"/>
                            </p:stCondLst>
                            <p:childTnLst>
                              <p:par>
                                <p:cTn id="209" presetID="10" presetClass="entr" presetSubtype="0" fill="hold" grpId="0" nodeType="afterEffect">
                                  <p:stCondLst>
                                    <p:cond delay="0"/>
                                  </p:stCondLst>
                                  <p:childTnLst>
                                    <p:set>
                                      <p:cBhvr>
                                        <p:cTn id="210" dur="1" fill="hold">
                                          <p:stCondLst>
                                            <p:cond delay="0"/>
                                          </p:stCondLst>
                                        </p:cTn>
                                        <p:tgtEl>
                                          <p:spTgt spid="65"/>
                                        </p:tgtEl>
                                        <p:attrNameLst>
                                          <p:attrName>style.visibility</p:attrName>
                                        </p:attrNameLst>
                                      </p:cBhvr>
                                      <p:to>
                                        <p:strVal val="visible"/>
                                      </p:to>
                                    </p:set>
                                    <p:animEffect transition="in" filter="fade">
                                      <p:cBhvr>
                                        <p:cTn id="211" dur="500"/>
                                        <p:tgtEl>
                                          <p:spTgt spid="65"/>
                                        </p:tgtEl>
                                      </p:cBhvr>
                                    </p:animEffect>
                                  </p:childTnLst>
                                </p:cTn>
                              </p:par>
                            </p:childTnLst>
                          </p:cTn>
                        </p:par>
                        <p:par>
                          <p:cTn id="212" fill="hold">
                            <p:stCondLst>
                              <p:cond delay="25750"/>
                            </p:stCondLst>
                            <p:childTnLst>
                              <p:par>
                                <p:cTn id="213" presetID="10" presetClass="entr" presetSubtype="0" fill="hold" grpId="0" nodeType="afterEffect">
                                  <p:stCondLst>
                                    <p:cond delay="0"/>
                                  </p:stCondLst>
                                  <p:childTnLst>
                                    <p:set>
                                      <p:cBhvr>
                                        <p:cTn id="214" dur="1" fill="hold">
                                          <p:stCondLst>
                                            <p:cond delay="0"/>
                                          </p:stCondLst>
                                        </p:cTn>
                                        <p:tgtEl>
                                          <p:spTgt spid="66"/>
                                        </p:tgtEl>
                                        <p:attrNameLst>
                                          <p:attrName>style.visibility</p:attrName>
                                        </p:attrNameLst>
                                      </p:cBhvr>
                                      <p:to>
                                        <p:strVal val="visible"/>
                                      </p:to>
                                    </p:set>
                                    <p:animEffect transition="in" filter="fade">
                                      <p:cBhvr>
                                        <p:cTn id="215" dur="500"/>
                                        <p:tgtEl>
                                          <p:spTgt spid="66"/>
                                        </p:tgtEl>
                                      </p:cBhvr>
                                    </p:animEffect>
                                  </p:childTnLst>
                                </p:cTn>
                              </p:par>
                            </p:childTnLst>
                          </p:cTn>
                        </p:par>
                        <p:par>
                          <p:cTn id="216" fill="hold">
                            <p:stCondLst>
                              <p:cond delay="26250"/>
                            </p:stCondLst>
                            <p:childTnLst>
                              <p:par>
                                <p:cTn id="217" presetID="10" presetClass="entr" presetSubtype="0" fill="hold" grpId="0" nodeType="afterEffect">
                                  <p:stCondLst>
                                    <p:cond delay="0"/>
                                  </p:stCondLst>
                                  <p:childTnLst>
                                    <p:set>
                                      <p:cBhvr>
                                        <p:cTn id="218" dur="1" fill="hold">
                                          <p:stCondLst>
                                            <p:cond delay="0"/>
                                          </p:stCondLst>
                                        </p:cTn>
                                        <p:tgtEl>
                                          <p:spTgt spid="67"/>
                                        </p:tgtEl>
                                        <p:attrNameLst>
                                          <p:attrName>style.visibility</p:attrName>
                                        </p:attrNameLst>
                                      </p:cBhvr>
                                      <p:to>
                                        <p:strVal val="visible"/>
                                      </p:to>
                                    </p:set>
                                    <p:animEffect transition="in" filter="fade">
                                      <p:cBhvr>
                                        <p:cTn id="219" dur="500"/>
                                        <p:tgtEl>
                                          <p:spTgt spid="67"/>
                                        </p:tgtEl>
                                      </p:cBhvr>
                                    </p:animEffect>
                                  </p:childTnLst>
                                </p:cTn>
                              </p:par>
                            </p:childTnLst>
                          </p:cTn>
                        </p:par>
                        <p:par>
                          <p:cTn id="220" fill="hold">
                            <p:stCondLst>
                              <p:cond delay="26750"/>
                            </p:stCondLst>
                            <p:childTnLst>
                              <p:par>
                                <p:cTn id="221" presetID="10" presetClass="entr" presetSubtype="0" fill="hold" grpId="0" nodeType="afterEffect">
                                  <p:stCondLst>
                                    <p:cond delay="0"/>
                                  </p:stCondLst>
                                  <p:childTnLst>
                                    <p:set>
                                      <p:cBhvr>
                                        <p:cTn id="222" dur="1" fill="hold">
                                          <p:stCondLst>
                                            <p:cond delay="0"/>
                                          </p:stCondLst>
                                        </p:cTn>
                                        <p:tgtEl>
                                          <p:spTgt spid="68"/>
                                        </p:tgtEl>
                                        <p:attrNameLst>
                                          <p:attrName>style.visibility</p:attrName>
                                        </p:attrNameLst>
                                      </p:cBhvr>
                                      <p:to>
                                        <p:strVal val="visible"/>
                                      </p:to>
                                    </p:set>
                                    <p:animEffect transition="in" filter="fade">
                                      <p:cBhvr>
                                        <p:cTn id="223" dur="500"/>
                                        <p:tgtEl>
                                          <p:spTgt spid="68"/>
                                        </p:tgtEl>
                                      </p:cBhvr>
                                    </p:animEffect>
                                  </p:childTnLst>
                                </p:cTn>
                              </p:par>
                            </p:childTnLst>
                          </p:cTn>
                        </p:par>
                        <p:par>
                          <p:cTn id="224" fill="hold">
                            <p:stCondLst>
                              <p:cond delay="27250"/>
                            </p:stCondLst>
                            <p:childTnLst>
                              <p:par>
                                <p:cTn id="225" presetID="10" presetClass="entr" presetSubtype="0" fill="hold" grpId="0" nodeType="afterEffect">
                                  <p:stCondLst>
                                    <p:cond delay="0"/>
                                  </p:stCondLst>
                                  <p:childTnLst>
                                    <p:set>
                                      <p:cBhvr>
                                        <p:cTn id="226" dur="1" fill="hold">
                                          <p:stCondLst>
                                            <p:cond delay="0"/>
                                          </p:stCondLst>
                                        </p:cTn>
                                        <p:tgtEl>
                                          <p:spTgt spid="45"/>
                                        </p:tgtEl>
                                        <p:attrNameLst>
                                          <p:attrName>style.visibility</p:attrName>
                                        </p:attrNameLst>
                                      </p:cBhvr>
                                      <p:to>
                                        <p:strVal val="visible"/>
                                      </p:to>
                                    </p:set>
                                    <p:animEffect transition="in" filter="fade">
                                      <p:cBhvr>
                                        <p:cTn id="22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0" grpId="0"/>
      <p:bldP spid="61" grpId="0"/>
      <p:bldP spid="62" grpId="0"/>
      <p:bldP spid="63" grpId="0"/>
      <p:bldP spid="64" grpId="0"/>
      <p:bldP spid="65" grpId="0"/>
      <p:bldP spid="66" grpId="0"/>
      <p:bldP spid="67" grpId="0"/>
      <p:bldP spid="6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8" name="Picture 10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62213" y="2404038"/>
            <a:ext cx="2214526" cy="69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7" name="Picture 9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88877" y="3098977"/>
            <a:ext cx="3887863" cy="69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6" name="Picture 9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97922" y="3784283"/>
            <a:ext cx="6078816" cy="72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5" name="Picture 9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00122" y="4484915"/>
            <a:ext cx="8299072" cy="70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noAutofit/>
          </a:bodyPr>
          <a:lstStyle/>
          <a:p>
            <a:r>
              <a:rPr lang="en-US" sz="2400" b="1" dirty="0"/>
              <a:t>From Industry 1.0 to Industry 4.0: Towards	</a:t>
            </a:r>
            <a:br>
              <a:rPr lang="en-US" sz="2400" dirty="0"/>
            </a:br>
            <a:r>
              <a:rPr lang="en-US" sz="2400" b="1" dirty="0"/>
              <a:t>the 4th Industrial Revolution</a:t>
            </a:r>
            <a:endParaRPr lang="en-US" sz="2400" dirty="0"/>
          </a:p>
        </p:txBody>
      </p:sp>
      <p:grpSp>
        <p:nvGrpSpPr>
          <p:cNvPr id="4" name="Group 4"/>
          <p:cNvGrpSpPr/>
          <p:nvPr/>
        </p:nvGrpSpPr>
        <p:grpSpPr bwMode="auto">
          <a:xfrm>
            <a:off x="1814771" y="2304637"/>
            <a:ext cx="8417011" cy="2926888"/>
            <a:chOff x="284" y="-3557"/>
            <a:chExt cx="14855" cy="6684"/>
          </a:xfrm>
        </p:grpSpPr>
        <p:grpSp>
          <p:nvGrpSpPr>
            <p:cNvPr id="5" name="Group 69"/>
            <p:cNvGrpSpPr/>
            <p:nvPr/>
          </p:nvGrpSpPr>
          <p:grpSpPr bwMode="auto">
            <a:xfrm>
              <a:off x="284" y="2918"/>
              <a:ext cx="14855" cy="209"/>
              <a:chOff x="284" y="2918"/>
              <a:chExt cx="14855" cy="209"/>
            </a:xfrm>
          </p:grpSpPr>
          <p:sp>
            <p:nvSpPr>
              <p:cNvPr id="62" name="Freeform 75"/>
              <p:cNvSpPr/>
              <p:nvPr/>
            </p:nvSpPr>
            <p:spPr bwMode="auto">
              <a:xfrm>
                <a:off x="284" y="2918"/>
                <a:ext cx="14855" cy="209"/>
              </a:xfrm>
              <a:custGeom>
                <a:avLst/>
                <a:gdLst>
                  <a:gd name="T0" fmla="*/ 14676 w 14855"/>
                  <a:gd name="T1" fmla="*/ 0 h 209"/>
                  <a:gd name="T2" fmla="*/ 14662 w 14855"/>
                  <a:gd name="T3" fmla="*/ 3 h 209"/>
                  <a:gd name="T4" fmla="*/ 14649 w 14855"/>
                  <a:gd name="T5" fmla="*/ 25 h 209"/>
                  <a:gd name="T6" fmla="*/ 14653 w 14855"/>
                  <a:gd name="T7" fmla="*/ 38 h 209"/>
                  <a:gd name="T8" fmla="*/ 14727 w 14855"/>
                  <a:gd name="T9" fmla="*/ 81 h 209"/>
                  <a:gd name="T10" fmla="*/ 14810 w 14855"/>
                  <a:gd name="T11" fmla="*/ 81 h 209"/>
                  <a:gd name="T12" fmla="*/ 14810 w 14855"/>
                  <a:gd name="T13" fmla="*/ 126 h 209"/>
                  <a:gd name="T14" fmla="*/ 14727 w 14855"/>
                  <a:gd name="T15" fmla="*/ 126 h 209"/>
                  <a:gd name="T16" fmla="*/ 14653 w 14855"/>
                  <a:gd name="T17" fmla="*/ 170 h 209"/>
                  <a:gd name="T18" fmla="*/ 14649 w 14855"/>
                  <a:gd name="T19" fmla="*/ 183 h 209"/>
                  <a:gd name="T20" fmla="*/ 14662 w 14855"/>
                  <a:gd name="T21" fmla="*/ 205 h 209"/>
                  <a:gd name="T22" fmla="*/ 14676 w 14855"/>
                  <a:gd name="T23" fmla="*/ 208 h 209"/>
                  <a:gd name="T24" fmla="*/ 14816 w 14855"/>
                  <a:gd name="T25" fmla="*/ 126 h 209"/>
                  <a:gd name="T26" fmla="*/ 14810 w 14855"/>
                  <a:gd name="T27" fmla="*/ 126 h 209"/>
                  <a:gd name="T28" fmla="*/ 14816 w 14855"/>
                  <a:gd name="T29" fmla="*/ 126 h 209"/>
                  <a:gd name="T30" fmla="*/ 14855 w 14855"/>
                  <a:gd name="T31" fmla="*/ 104 h 209"/>
                  <a:gd name="T32" fmla="*/ 14676 w 14855"/>
                  <a:gd name="T33"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55" h="209">
                    <a:moveTo>
                      <a:pt x="14676" y="0"/>
                    </a:moveTo>
                    <a:lnTo>
                      <a:pt x="14662" y="3"/>
                    </a:lnTo>
                    <a:lnTo>
                      <a:pt x="14649" y="25"/>
                    </a:lnTo>
                    <a:lnTo>
                      <a:pt x="14653" y="38"/>
                    </a:lnTo>
                    <a:lnTo>
                      <a:pt x="14727" y="81"/>
                    </a:lnTo>
                    <a:lnTo>
                      <a:pt x="14810" y="81"/>
                    </a:lnTo>
                    <a:lnTo>
                      <a:pt x="14810" y="126"/>
                    </a:lnTo>
                    <a:lnTo>
                      <a:pt x="14727" y="126"/>
                    </a:lnTo>
                    <a:lnTo>
                      <a:pt x="14653" y="170"/>
                    </a:lnTo>
                    <a:lnTo>
                      <a:pt x="14649" y="183"/>
                    </a:lnTo>
                    <a:lnTo>
                      <a:pt x="14662" y="205"/>
                    </a:lnTo>
                    <a:lnTo>
                      <a:pt x="14676" y="208"/>
                    </a:lnTo>
                    <a:lnTo>
                      <a:pt x="14816" y="126"/>
                    </a:lnTo>
                    <a:lnTo>
                      <a:pt x="14810" y="126"/>
                    </a:lnTo>
                    <a:lnTo>
                      <a:pt x="14816" y="126"/>
                    </a:lnTo>
                    <a:lnTo>
                      <a:pt x="14855" y="104"/>
                    </a:lnTo>
                    <a:lnTo>
                      <a:pt x="14676"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3" name="Freeform 74"/>
              <p:cNvSpPr/>
              <p:nvPr/>
            </p:nvSpPr>
            <p:spPr bwMode="auto">
              <a:xfrm>
                <a:off x="284" y="2918"/>
                <a:ext cx="14855" cy="209"/>
              </a:xfrm>
              <a:custGeom>
                <a:avLst/>
                <a:gdLst>
                  <a:gd name="T0" fmla="*/ 14765 w 14855"/>
                  <a:gd name="T1" fmla="*/ 104 h 209"/>
                  <a:gd name="T2" fmla="*/ 14727 w 14855"/>
                  <a:gd name="T3" fmla="*/ 126 h 209"/>
                  <a:gd name="T4" fmla="*/ 14810 w 14855"/>
                  <a:gd name="T5" fmla="*/ 126 h 209"/>
                  <a:gd name="T6" fmla="*/ 14810 w 14855"/>
                  <a:gd name="T7" fmla="*/ 123 h 209"/>
                  <a:gd name="T8" fmla="*/ 14799 w 14855"/>
                  <a:gd name="T9" fmla="*/ 123 h 209"/>
                  <a:gd name="T10" fmla="*/ 14765 w 14855"/>
                  <a:gd name="T11" fmla="*/ 104 h 209"/>
                </a:gdLst>
                <a:ahLst/>
                <a:cxnLst>
                  <a:cxn ang="0">
                    <a:pos x="T0" y="T1"/>
                  </a:cxn>
                  <a:cxn ang="0">
                    <a:pos x="T2" y="T3"/>
                  </a:cxn>
                  <a:cxn ang="0">
                    <a:pos x="T4" y="T5"/>
                  </a:cxn>
                  <a:cxn ang="0">
                    <a:pos x="T6" y="T7"/>
                  </a:cxn>
                  <a:cxn ang="0">
                    <a:pos x="T8" y="T9"/>
                  </a:cxn>
                  <a:cxn ang="0">
                    <a:pos x="T10" y="T11"/>
                  </a:cxn>
                </a:cxnLst>
                <a:rect l="0" t="0" r="r" b="b"/>
                <a:pathLst>
                  <a:path w="14855" h="209">
                    <a:moveTo>
                      <a:pt x="14765" y="104"/>
                    </a:moveTo>
                    <a:lnTo>
                      <a:pt x="14727" y="126"/>
                    </a:lnTo>
                    <a:lnTo>
                      <a:pt x="14810" y="126"/>
                    </a:lnTo>
                    <a:lnTo>
                      <a:pt x="14810" y="123"/>
                    </a:lnTo>
                    <a:lnTo>
                      <a:pt x="14799" y="123"/>
                    </a:lnTo>
                    <a:lnTo>
                      <a:pt x="14765" y="10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4" name="Freeform 73"/>
              <p:cNvSpPr/>
              <p:nvPr/>
            </p:nvSpPr>
            <p:spPr bwMode="auto">
              <a:xfrm>
                <a:off x="284" y="2918"/>
                <a:ext cx="14855" cy="209"/>
              </a:xfrm>
              <a:custGeom>
                <a:avLst/>
                <a:gdLst>
                  <a:gd name="T0" fmla="*/ 0 w 14855"/>
                  <a:gd name="T1" fmla="*/ 79 h 209"/>
                  <a:gd name="T2" fmla="*/ 0 w 14855"/>
                  <a:gd name="T3" fmla="*/ 124 h 209"/>
                  <a:gd name="T4" fmla="*/ 14727 w 14855"/>
                  <a:gd name="T5" fmla="*/ 126 h 209"/>
                  <a:gd name="T6" fmla="*/ 14765 w 14855"/>
                  <a:gd name="T7" fmla="*/ 104 h 209"/>
                  <a:gd name="T8" fmla="*/ 14727 w 14855"/>
                  <a:gd name="T9" fmla="*/ 81 h 209"/>
                  <a:gd name="T10" fmla="*/ 0 w 14855"/>
                  <a:gd name="T11" fmla="*/ 79 h 209"/>
                </a:gdLst>
                <a:ahLst/>
                <a:cxnLst>
                  <a:cxn ang="0">
                    <a:pos x="T0" y="T1"/>
                  </a:cxn>
                  <a:cxn ang="0">
                    <a:pos x="T2" y="T3"/>
                  </a:cxn>
                  <a:cxn ang="0">
                    <a:pos x="T4" y="T5"/>
                  </a:cxn>
                  <a:cxn ang="0">
                    <a:pos x="T6" y="T7"/>
                  </a:cxn>
                  <a:cxn ang="0">
                    <a:pos x="T8" y="T9"/>
                  </a:cxn>
                  <a:cxn ang="0">
                    <a:pos x="T10" y="T11"/>
                  </a:cxn>
                </a:cxnLst>
                <a:rect l="0" t="0" r="r" b="b"/>
                <a:pathLst>
                  <a:path w="14855" h="209">
                    <a:moveTo>
                      <a:pt x="0" y="79"/>
                    </a:moveTo>
                    <a:lnTo>
                      <a:pt x="0" y="124"/>
                    </a:lnTo>
                    <a:lnTo>
                      <a:pt x="14727" y="126"/>
                    </a:lnTo>
                    <a:lnTo>
                      <a:pt x="14765" y="104"/>
                    </a:lnTo>
                    <a:lnTo>
                      <a:pt x="14727" y="81"/>
                    </a:lnTo>
                    <a:lnTo>
                      <a:pt x="0" y="7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5" name="Freeform 72"/>
              <p:cNvSpPr/>
              <p:nvPr/>
            </p:nvSpPr>
            <p:spPr bwMode="auto">
              <a:xfrm>
                <a:off x="284" y="2918"/>
                <a:ext cx="14855" cy="209"/>
              </a:xfrm>
              <a:custGeom>
                <a:avLst/>
                <a:gdLst>
                  <a:gd name="T0" fmla="*/ 14799 w 14855"/>
                  <a:gd name="T1" fmla="*/ 85 h 209"/>
                  <a:gd name="T2" fmla="*/ 14765 w 14855"/>
                  <a:gd name="T3" fmla="*/ 104 h 209"/>
                  <a:gd name="T4" fmla="*/ 14799 w 14855"/>
                  <a:gd name="T5" fmla="*/ 123 h 209"/>
                  <a:gd name="T6" fmla="*/ 14799 w 14855"/>
                  <a:gd name="T7" fmla="*/ 85 h 209"/>
                </a:gdLst>
                <a:ahLst/>
                <a:cxnLst>
                  <a:cxn ang="0">
                    <a:pos x="T0" y="T1"/>
                  </a:cxn>
                  <a:cxn ang="0">
                    <a:pos x="T2" y="T3"/>
                  </a:cxn>
                  <a:cxn ang="0">
                    <a:pos x="T4" y="T5"/>
                  </a:cxn>
                  <a:cxn ang="0">
                    <a:pos x="T6" y="T7"/>
                  </a:cxn>
                </a:cxnLst>
                <a:rect l="0" t="0" r="r" b="b"/>
                <a:pathLst>
                  <a:path w="14855" h="209">
                    <a:moveTo>
                      <a:pt x="14799" y="85"/>
                    </a:moveTo>
                    <a:lnTo>
                      <a:pt x="14765" y="104"/>
                    </a:lnTo>
                    <a:lnTo>
                      <a:pt x="14799" y="123"/>
                    </a:lnTo>
                    <a:lnTo>
                      <a:pt x="14799" y="85"/>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6" name="Rectangle 71"/>
              <p:cNvSpPr/>
              <p:nvPr/>
            </p:nvSpPr>
            <p:spPr bwMode="auto">
              <a:xfrm>
                <a:off x="22503" y="3003"/>
                <a:ext cx="11"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en-US" sz="1350"/>
              </a:p>
            </p:txBody>
          </p:sp>
          <p:sp>
            <p:nvSpPr>
              <p:cNvPr id="67" name="Freeform 70"/>
              <p:cNvSpPr/>
              <p:nvPr/>
            </p:nvSpPr>
            <p:spPr bwMode="auto">
              <a:xfrm>
                <a:off x="284" y="2918"/>
                <a:ext cx="14855" cy="209"/>
              </a:xfrm>
              <a:custGeom>
                <a:avLst/>
                <a:gdLst>
                  <a:gd name="T0" fmla="*/ 14727 w 14855"/>
                  <a:gd name="T1" fmla="*/ 81 h 209"/>
                  <a:gd name="T2" fmla="*/ 14765 w 14855"/>
                  <a:gd name="T3" fmla="*/ 104 h 209"/>
                  <a:gd name="T4" fmla="*/ 14799 w 14855"/>
                  <a:gd name="T5" fmla="*/ 85 h 209"/>
                  <a:gd name="T6" fmla="*/ 14810 w 14855"/>
                  <a:gd name="T7" fmla="*/ 85 h 209"/>
                  <a:gd name="T8" fmla="*/ 14810 w 14855"/>
                  <a:gd name="T9" fmla="*/ 81 h 209"/>
                  <a:gd name="T10" fmla="*/ 14727 w 14855"/>
                  <a:gd name="T11" fmla="*/ 81 h 209"/>
                </a:gdLst>
                <a:ahLst/>
                <a:cxnLst>
                  <a:cxn ang="0">
                    <a:pos x="T0" y="T1"/>
                  </a:cxn>
                  <a:cxn ang="0">
                    <a:pos x="T2" y="T3"/>
                  </a:cxn>
                  <a:cxn ang="0">
                    <a:pos x="T4" y="T5"/>
                  </a:cxn>
                  <a:cxn ang="0">
                    <a:pos x="T6" y="T7"/>
                  </a:cxn>
                  <a:cxn ang="0">
                    <a:pos x="T8" y="T9"/>
                  </a:cxn>
                  <a:cxn ang="0">
                    <a:pos x="T10" y="T11"/>
                  </a:cxn>
                </a:cxnLst>
                <a:rect l="0" t="0" r="r" b="b"/>
                <a:pathLst>
                  <a:path w="14855" h="209">
                    <a:moveTo>
                      <a:pt x="14727" y="81"/>
                    </a:moveTo>
                    <a:lnTo>
                      <a:pt x="14765" y="104"/>
                    </a:lnTo>
                    <a:lnTo>
                      <a:pt x="14799" y="85"/>
                    </a:lnTo>
                    <a:lnTo>
                      <a:pt x="14810" y="85"/>
                    </a:lnTo>
                    <a:lnTo>
                      <a:pt x="14810" y="81"/>
                    </a:lnTo>
                    <a:lnTo>
                      <a:pt x="14727" y="81"/>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6" name="Rectangle 67"/>
            <p:cNvSpPr>
              <a:spLocks noChangeArrowheads="1"/>
            </p:cNvSpPr>
            <p:nvPr/>
          </p:nvSpPr>
          <p:spPr bwMode="auto">
            <a:xfrm>
              <a:off x="285" y="1423"/>
              <a:ext cx="14620" cy="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 name="Rectangle 66"/>
            <p:cNvSpPr/>
            <p:nvPr/>
          </p:nvSpPr>
          <p:spPr bwMode="auto">
            <a:xfrm>
              <a:off x="284" y="1422"/>
              <a:ext cx="14628" cy="1614"/>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8" name="Rectangle 64"/>
            <p:cNvSpPr>
              <a:spLocks noChangeArrowheads="1"/>
            </p:cNvSpPr>
            <p:nvPr/>
          </p:nvSpPr>
          <p:spPr bwMode="auto">
            <a:xfrm>
              <a:off x="4137" y="-178"/>
              <a:ext cx="10780"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9" name="Rectangle 63"/>
            <p:cNvSpPr/>
            <p:nvPr/>
          </p:nvSpPr>
          <p:spPr bwMode="auto">
            <a:xfrm>
              <a:off x="4136" y="-178"/>
              <a:ext cx="10776" cy="1605"/>
            </a:xfrm>
            <a:prstGeom prst="rect">
              <a:avLst/>
            </a:prstGeom>
            <a:noFill/>
            <a:ln w="12699">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0" name="Rectangle 61"/>
            <p:cNvSpPr>
              <a:spLocks noChangeArrowheads="1"/>
            </p:cNvSpPr>
            <p:nvPr/>
          </p:nvSpPr>
          <p:spPr bwMode="auto">
            <a:xfrm>
              <a:off x="8051" y="-1743"/>
              <a:ext cx="68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1" name="Rectangle 60"/>
            <p:cNvSpPr/>
            <p:nvPr/>
          </p:nvSpPr>
          <p:spPr bwMode="auto">
            <a:xfrm>
              <a:off x="8051" y="-1743"/>
              <a:ext cx="6862" cy="1572"/>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2" name="Rectangle 58"/>
            <p:cNvSpPr>
              <a:spLocks noChangeArrowheads="1"/>
            </p:cNvSpPr>
            <p:nvPr/>
          </p:nvSpPr>
          <p:spPr bwMode="auto">
            <a:xfrm>
              <a:off x="10957" y="-3331"/>
              <a:ext cx="39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3" name="Rectangle 57"/>
            <p:cNvSpPr/>
            <p:nvPr/>
          </p:nvSpPr>
          <p:spPr bwMode="auto">
            <a:xfrm>
              <a:off x="10957" y="-3330"/>
              <a:ext cx="3956" cy="1587"/>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grpSp>
          <p:nvGrpSpPr>
            <p:cNvPr id="14" name="Group 50"/>
            <p:cNvGrpSpPr/>
            <p:nvPr/>
          </p:nvGrpSpPr>
          <p:grpSpPr bwMode="auto">
            <a:xfrm>
              <a:off x="4023" y="-327"/>
              <a:ext cx="209" cy="3347"/>
              <a:chOff x="4023" y="-327"/>
              <a:chExt cx="209" cy="3347"/>
            </a:xfrm>
          </p:grpSpPr>
          <p:sp>
            <p:nvSpPr>
              <p:cNvPr id="56" name="Freeform 56"/>
              <p:cNvSpPr/>
              <p:nvPr/>
            </p:nvSpPr>
            <p:spPr bwMode="auto">
              <a:xfrm>
                <a:off x="4023" y="-327"/>
                <a:ext cx="209" cy="3347"/>
              </a:xfrm>
              <a:custGeom>
                <a:avLst/>
                <a:gdLst>
                  <a:gd name="T0" fmla="*/ 25 w 209"/>
                  <a:gd name="T1" fmla="*/ 3142 h 3347"/>
                  <a:gd name="T2" fmla="*/ 3 w 209"/>
                  <a:gd name="T3" fmla="*/ 3154 h 3347"/>
                  <a:gd name="T4" fmla="*/ 0 w 209"/>
                  <a:gd name="T5" fmla="*/ 3168 h 3347"/>
                  <a:gd name="T6" fmla="*/ 103 w 209"/>
                  <a:gd name="T7" fmla="*/ 3347 h 3347"/>
                  <a:gd name="T8" fmla="*/ 130 w 209"/>
                  <a:gd name="T9" fmla="*/ 3303 h 3347"/>
                  <a:gd name="T10" fmla="*/ 81 w 209"/>
                  <a:gd name="T11" fmla="*/ 3303 h 3347"/>
                  <a:gd name="T12" fmla="*/ 81 w 209"/>
                  <a:gd name="T13" fmla="*/ 3219 h 3347"/>
                  <a:gd name="T14" fmla="*/ 45 w 209"/>
                  <a:gd name="T15" fmla="*/ 3156 h 3347"/>
                  <a:gd name="T16" fmla="*/ 38 w 209"/>
                  <a:gd name="T17" fmla="*/ 3145 h 3347"/>
                  <a:gd name="T18" fmla="*/ 25 w 209"/>
                  <a:gd name="T19"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3347">
                    <a:moveTo>
                      <a:pt x="25" y="3142"/>
                    </a:moveTo>
                    <a:lnTo>
                      <a:pt x="3" y="3154"/>
                    </a:lnTo>
                    <a:lnTo>
                      <a:pt x="0" y="3168"/>
                    </a:lnTo>
                    <a:lnTo>
                      <a:pt x="103" y="3347"/>
                    </a:lnTo>
                    <a:lnTo>
                      <a:pt x="130" y="3303"/>
                    </a:lnTo>
                    <a:lnTo>
                      <a:pt x="81" y="3303"/>
                    </a:lnTo>
                    <a:lnTo>
                      <a:pt x="81" y="3219"/>
                    </a:lnTo>
                    <a:lnTo>
                      <a:pt x="45" y="3156"/>
                    </a:lnTo>
                    <a:lnTo>
                      <a:pt x="38" y="3145"/>
                    </a:lnTo>
                    <a:lnTo>
                      <a:pt x="25"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7" name="Freeform 55"/>
              <p:cNvSpPr/>
              <p:nvPr/>
            </p:nvSpPr>
            <p:spPr bwMode="auto">
              <a:xfrm>
                <a:off x="4023" y="-327"/>
                <a:ext cx="209" cy="3347"/>
              </a:xfrm>
              <a:custGeom>
                <a:avLst/>
                <a:gdLst>
                  <a:gd name="T0" fmla="*/ 81 w 209"/>
                  <a:gd name="T1" fmla="*/ 3219 h 3347"/>
                  <a:gd name="T2" fmla="*/ 81 w 209"/>
                  <a:gd name="T3" fmla="*/ 3303 h 3347"/>
                  <a:gd name="T4" fmla="*/ 126 w 209"/>
                  <a:gd name="T5" fmla="*/ 3303 h 3347"/>
                  <a:gd name="T6" fmla="*/ 126 w 209"/>
                  <a:gd name="T7" fmla="*/ 3291 h 3347"/>
                  <a:gd name="T8" fmla="*/ 84 w 209"/>
                  <a:gd name="T9" fmla="*/ 3291 h 3347"/>
                  <a:gd name="T10" fmla="*/ 104 w 209"/>
                  <a:gd name="T11" fmla="*/ 3258 h 3347"/>
                  <a:gd name="T12" fmla="*/ 81 w 209"/>
                  <a:gd name="T13" fmla="*/ 3219 h 3347"/>
                </a:gdLst>
                <a:ahLst/>
                <a:cxnLst>
                  <a:cxn ang="0">
                    <a:pos x="T0" y="T1"/>
                  </a:cxn>
                  <a:cxn ang="0">
                    <a:pos x="T2" y="T3"/>
                  </a:cxn>
                  <a:cxn ang="0">
                    <a:pos x="T4" y="T5"/>
                  </a:cxn>
                  <a:cxn ang="0">
                    <a:pos x="T6" y="T7"/>
                  </a:cxn>
                  <a:cxn ang="0">
                    <a:pos x="T8" y="T9"/>
                  </a:cxn>
                  <a:cxn ang="0">
                    <a:pos x="T10" y="T11"/>
                  </a:cxn>
                  <a:cxn ang="0">
                    <a:pos x="T12" y="T13"/>
                  </a:cxn>
                </a:cxnLst>
                <a:rect l="0" t="0" r="r" b="b"/>
                <a:pathLst>
                  <a:path w="209" h="3347">
                    <a:moveTo>
                      <a:pt x="81" y="3219"/>
                    </a:moveTo>
                    <a:lnTo>
                      <a:pt x="81" y="3303"/>
                    </a:lnTo>
                    <a:lnTo>
                      <a:pt x="126" y="3303"/>
                    </a:lnTo>
                    <a:lnTo>
                      <a:pt x="126" y="3291"/>
                    </a:lnTo>
                    <a:lnTo>
                      <a:pt x="84" y="3291"/>
                    </a:lnTo>
                    <a:lnTo>
                      <a:pt x="104" y="3258"/>
                    </a:lnTo>
                    <a:lnTo>
                      <a:pt x="81"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8" name="Freeform 54"/>
              <p:cNvSpPr/>
              <p:nvPr/>
            </p:nvSpPr>
            <p:spPr bwMode="auto">
              <a:xfrm>
                <a:off x="4023" y="-327"/>
                <a:ext cx="209" cy="3347"/>
              </a:xfrm>
              <a:custGeom>
                <a:avLst/>
                <a:gdLst>
                  <a:gd name="T0" fmla="*/ 183 w 209"/>
                  <a:gd name="T1" fmla="*/ 3142 h 3347"/>
                  <a:gd name="T2" fmla="*/ 170 w 209"/>
                  <a:gd name="T3" fmla="*/ 3146 h 3347"/>
                  <a:gd name="T4" fmla="*/ 163 w 209"/>
                  <a:gd name="T5" fmla="*/ 3156 h 3347"/>
                  <a:gd name="T6" fmla="*/ 126 w 209"/>
                  <a:gd name="T7" fmla="*/ 3219 h 3347"/>
                  <a:gd name="T8" fmla="*/ 126 w 209"/>
                  <a:gd name="T9" fmla="*/ 3303 h 3347"/>
                  <a:gd name="T10" fmla="*/ 130 w 209"/>
                  <a:gd name="T11" fmla="*/ 3303 h 3347"/>
                  <a:gd name="T12" fmla="*/ 202 w 209"/>
                  <a:gd name="T13" fmla="*/ 3179 h 3347"/>
                  <a:gd name="T14" fmla="*/ 208 w 209"/>
                  <a:gd name="T15" fmla="*/ 3168 h 3347"/>
                  <a:gd name="T16" fmla="*/ 205 w 209"/>
                  <a:gd name="T17" fmla="*/ 3155 h 3347"/>
                  <a:gd name="T18" fmla="*/ 194 w 209"/>
                  <a:gd name="T19" fmla="*/ 3148 h 3347"/>
                  <a:gd name="T20" fmla="*/ 183 w 209"/>
                  <a:gd name="T21"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3347">
                    <a:moveTo>
                      <a:pt x="183" y="3142"/>
                    </a:moveTo>
                    <a:lnTo>
                      <a:pt x="170" y="3146"/>
                    </a:lnTo>
                    <a:lnTo>
                      <a:pt x="163" y="3156"/>
                    </a:lnTo>
                    <a:lnTo>
                      <a:pt x="126" y="3219"/>
                    </a:lnTo>
                    <a:lnTo>
                      <a:pt x="126" y="3303"/>
                    </a:lnTo>
                    <a:lnTo>
                      <a:pt x="130" y="3303"/>
                    </a:lnTo>
                    <a:lnTo>
                      <a:pt x="202" y="3179"/>
                    </a:lnTo>
                    <a:lnTo>
                      <a:pt x="208" y="3168"/>
                    </a:lnTo>
                    <a:lnTo>
                      <a:pt x="205" y="3155"/>
                    </a:lnTo>
                    <a:lnTo>
                      <a:pt x="194" y="3148"/>
                    </a:lnTo>
                    <a:lnTo>
                      <a:pt x="183"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9" name="Freeform 53"/>
              <p:cNvSpPr/>
              <p:nvPr/>
            </p:nvSpPr>
            <p:spPr bwMode="auto">
              <a:xfrm>
                <a:off x="4023" y="-327"/>
                <a:ext cx="209" cy="3347"/>
              </a:xfrm>
              <a:custGeom>
                <a:avLst/>
                <a:gdLst>
                  <a:gd name="T0" fmla="*/ 104 w 209"/>
                  <a:gd name="T1" fmla="*/ 3258 h 3347"/>
                  <a:gd name="T2" fmla="*/ 84 w 209"/>
                  <a:gd name="T3" fmla="*/ 3291 h 3347"/>
                  <a:gd name="T4" fmla="*/ 123 w 209"/>
                  <a:gd name="T5" fmla="*/ 3291 h 3347"/>
                  <a:gd name="T6" fmla="*/ 104 w 209"/>
                  <a:gd name="T7" fmla="*/ 3258 h 3347"/>
                </a:gdLst>
                <a:ahLst/>
                <a:cxnLst>
                  <a:cxn ang="0">
                    <a:pos x="T0" y="T1"/>
                  </a:cxn>
                  <a:cxn ang="0">
                    <a:pos x="T2" y="T3"/>
                  </a:cxn>
                  <a:cxn ang="0">
                    <a:pos x="T4" y="T5"/>
                  </a:cxn>
                  <a:cxn ang="0">
                    <a:pos x="T6" y="T7"/>
                  </a:cxn>
                </a:cxnLst>
                <a:rect l="0" t="0" r="r" b="b"/>
                <a:pathLst>
                  <a:path w="209" h="3347">
                    <a:moveTo>
                      <a:pt x="104" y="3258"/>
                    </a:moveTo>
                    <a:lnTo>
                      <a:pt x="84" y="3291"/>
                    </a:lnTo>
                    <a:lnTo>
                      <a:pt x="123" y="3291"/>
                    </a:lnTo>
                    <a:lnTo>
                      <a:pt x="104" y="325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0" name="Freeform 52"/>
              <p:cNvSpPr/>
              <p:nvPr/>
            </p:nvSpPr>
            <p:spPr bwMode="auto">
              <a:xfrm>
                <a:off x="4023" y="-327"/>
                <a:ext cx="209" cy="3347"/>
              </a:xfrm>
              <a:custGeom>
                <a:avLst/>
                <a:gdLst>
                  <a:gd name="T0" fmla="*/ 126 w 209"/>
                  <a:gd name="T1" fmla="*/ 3219 h 3347"/>
                  <a:gd name="T2" fmla="*/ 104 w 209"/>
                  <a:gd name="T3" fmla="*/ 3258 h 3347"/>
                  <a:gd name="T4" fmla="*/ 123 w 209"/>
                  <a:gd name="T5" fmla="*/ 3291 h 3347"/>
                  <a:gd name="T6" fmla="*/ 126 w 209"/>
                  <a:gd name="T7" fmla="*/ 3291 h 3347"/>
                  <a:gd name="T8" fmla="*/ 126 w 209"/>
                  <a:gd name="T9" fmla="*/ 3219 h 3347"/>
                </a:gdLst>
                <a:ahLst/>
                <a:cxnLst>
                  <a:cxn ang="0">
                    <a:pos x="T0" y="T1"/>
                  </a:cxn>
                  <a:cxn ang="0">
                    <a:pos x="T2" y="T3"/>
                  </a:cxn>
                  <a:cxn ang="0">
                    <a:pos x="T4" y="T5"/>
                  </a:cxn>
                  <a:cxn ang="0">
                    <a:pos x="T6" y="T7"/>
                  </a:cxn>
                  <a:cxn ang="0">
                    <a:pos x="T8" y="T9"/>
                  </a:cxn>
                </a:cxnLst>
                <a:rect l="0" t="0" r="r" b="b"/>
                <a:pathLst>
                  <a:path w="209" h="3347">
                    <a:moveTo>
                      <a:pt x="126" y="3219"/>
                    </a:moveTo>
                    <a:lnTo>
                      <a:pt x="104" y="3258"/>
                    </a:lnTo>
                    <a:lnTo>
                      <a:pt x="123" y="3291"/>
                    </a:lnTo>
                    <a:lnTo>
                      <a:pt x="126" y="3291"/>
                    </a:lnTo>
                    <a:lnTo>
                      <a:pt x="126"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1" name="Freeform 51"/>
              <p:cNvSpPr/>
              <p:nvPr/>
            </p:nvSpPr>
            <p:spPr bwMode="auto">
              <a:xfrm>
                <a:off x="4023" y="-327"/>
                <a:ext cx="209" cy="3347"/>
              </a:xfrm>
              <a:custGeom>
                <a:avLst/>
                <a:gdLst>
                  <a:gd name="T0" fmla="*/ 91 w 209"/>
                  <a:gd name="T1" fmla="*/ 0 h 3347"/>
                  <a:gd name="T2" fmla="*/ 81 w 209"/>
                  <a:gd name="T3" fmla="*/ 3219 h 3347"/>
                  <a:gd name="T4" fmla="*/ 104 w 209"/>
                  <a:gd name="T5" fmla="*/ 3258 h 3347"/>
                  <a:gd name="T6" fmla="*/ 126 w 209"/>
                  <a:gd name="T7" fmla="*/ 3219 h 3347"/>
                  <a:gd name="T8" fmla="*/ 136 w 209"/>
                  <a:gd name="T9" fmla="*/ 0 h 3347"/>
                  <a:gd name="T10" fmla="*/ 91 w 209"/>
                  <a:gd name="T11" fmla="*/ 0 h 3347"/>
                </a:gdLst>
                <a:ahLst/>
                <a:cxnLst>
                  <a:cxn ang="0">
                    <a:pos x="T0" y="T1"/>
                  </a:cxn>
                  <a:cxn ang="0">
                    <a:pos x="T2" y="T3"/>
                  </a:cxn>
                  <a:cxn ang="0">
                    <a:pos x="T4" y="T5"/>
                  </a:cxn>
                  <a:cxn ang="0">
                    <a:pos x="T6" y="T7"/>
                  </a:cxn>
                  <a:cxn ang="0">
                    <a:pos x="T8" y="T9"/>
                  </a:cxn>
                  <a:cxn ang="0">
                    <a:pos x="T10" y="T11"/>
                  </a:cxn>
                </a:cxnLst>
                <a:rect l="0" t="0" r="r" b="b"/>
                <a:pathLst>
                  <a:path w="209" h="3347">
                    <a:moveTo>
                      <a:pt x="91" y="0"/>
                    </a:moveTo>
                    <a:lnTo>
                      <a:pt x="81" y="3219"/>
                    </a:lnTo>
                    <a:lnTo>
                      <a:pt x="104" y="3258"/>
                    </a:lnTo>
                    <a:lnTo>
                      <a:pt x="126" y="3219"/>
                    </a:lnTo>
                    <a:lnTo>
                      <a:pt x="136" y="0"/>
                    </a:lnTo>
                    <a:lnTo>
                      <a:pt x="91"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5" name="Group 43"/>
            <p:cNvGrpSpPr/>
            <p:nvPr/>
          </p:nvGrpSpPr>
          <p:grpSpPr bwMode="auto">
            <a:xfrm>
              <a:off x="294" y="1295"/>
              <a:ext cx="209" cy="1725"/>
              <a:chOff x="294" y="1295"/>
              <a:chExt cx="209" cy="1725"/>
            </a:xfrm>
          </p:grpSpPr>
          <p:sp>
            <p:nvSpPr>
              <p:cNvPr id="53" name="Freeform 46"/>
              <p:cNvSpPr/>
              <p:nvPr/>
            </p:nvSpPr>
            <p:spPr bwMode="auto">
              <a:xfrm>
                <a:off x="294" y="1295"/>
                <a:ext cx="209" cy="1725"/>
              </a:xfrm>
              <a:custGeom>
                <a:avLst/>
                <a:gdLst>
                  <a:gd name="T0" fmla="*/ 104 w 209"/>
                  <a:gd name="T1" fmla="*/ 1635 h 1725"/>
                  <a:gd name="T2" fmla="*/ 85 w 209"/>
                  <a:gd name="T3" fmla="*/ 1669 h 1725"/>
                  <a:gd name="T4" fmla="*/ 124 w 209"/>
                  <a:gd name="T5" fmla="*/ 1669 h 1725"/>
                  <a:gd name="T6" fmla="*/ 104 w 209"/>
                  <a:gd name="T7" fmla="*/ 1635 h 1725"/>
                </a:gdLst>
                <a:ahLst/>
                <a:cxnLst>
                  <a:cxn ang="0">
                    <a:pos x="T0" y="T1"/>
                  </a:cxn>
                  <a:cxn ang="0">
                    <a:pos x="T2" y="T3"/>
                  </a:cxn>
                  <a:cxn ang="0">
                    <a:pos x="T4" y="T5"/>
                  </a:cxn>
                  <a:cxn ang="0">
                    <a:pos x="T6" y="T7"/>
                  </a:cxn>
                </a:cxnLst>
                <a:rect l="0" t="0" r="r" b="b"/>
                <a:pathLst>
                  <a:path w="209" h="1725">
                    <a:moveTo>
                      <a:pt x="104" y="1635"/>
                    </a:moveTo>
                    <a:lnTo>
                      <a:pt x="85" y="1669"/>
                    </a:lnTo>
                    <a:lnTo>
                      <a:pt x="124" y="1669"/>
                    </a:lnTo>
                    <a:lnTo>
                      <a:pt x="104" y="1635"/>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4" name="Freeform 45"/>
              <p:cNvSpPr/>
              <p:nvPr/>
            </p:nvSpPr>
            <p:spPr bwMode="auto">
              <a:xfrm>
                <a:off x="294" y="1295"/>
                <a:ext cx="209" cy="1725"/>
              </a:xfrm>
              <a:custGeom>
                <a:avLst/>
                <a:gdLst>
                  <a:gd name="T0" fmla="*/ 127 w 209"/>
                  <a:gd name="T1" fmla="*/ 1597 h 1725"/>
                  <a:gd name="T2" fmla="*/ 104 w 209"/>
                  <a:gd name="T3" fmla="*/ 1635 h 1725"/>
                  <a:gd name="T4" fmla="*/ 124 w 209"/>
                  <a:gd name="T5" fmla="*/ 1669 h 1725"/>
                  <a:gd name="T6" fmla="*/ 85 w 209"/>
                  <a:gd name="T7" fmla="*/ 1669 h 1725"/>
                  <a:gd name="T8" fmla="*/ 127 w 209"/>
                  <a:gd name="T9" fmla="*/ 1669 h 1725"/>
                  <a:gd name="T10" fmla="*/ 127 w 209"/>
                  <a:gd name="T11" fmla="*/ 1597 h 1725"/>
                </a:gdLst>
                <a:ahLst/>
                <a:cxnLst>
                  <a:cxn ang="0">
                    <a:pos x="T0" y="T1"/>
                  </a:cxn>
                  <a:cxn ang="0">
                    <a:pos x="T2" y="T3"/>
                  </a:cxn>
                  <a:cxn ang="0">
                    <a:pos x="T4" y="T5"/>
                  </a:cxn>
                  <a:cxn ang="0">
                    <a:pos x="T6" y="T7"/>
                  </a:cxn>
                  <a:cxn ang="0">
                    <a:pos x="T8" y="T9"/>
                  </a:cxn>
                  <a:cxn ang="0">
                    <a:pos x="T10" y="T11"/>
                  </a:cxn>
                </a:cxnLst>
                <a:rect l="0" t="0" r="r" b="b"/>
                <a:pathLst>
                  <a:path w="209" h="1725">
                    <a:moveTo>
                      <a:pt x="127" y="1597"/>
                    </a:moveTo>
                    <a:lnTo>
                      <a:pt x="104" y="1635"/>
                    </a:lnTo>
                    <a:lnTo>
                      <a:pt x="124" y="1669"/>
                    </a:lnTo>
                    <a:lnTo>
                      <a:pt x="85" y="1669"/>
                    </a:lnTo>
                    <a:lnTo>
                      <a:pt x="127" y="1669"/>
                    </a:lnTo>
                    <a:lnTo>
                      <a:pt x="127" y="1597"/>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6" name="Group 36"/>
            <p:cNvGrpSpPr/>
            <p:nvPr/>
          </p:nvGrpSpPr>
          <p:grpSpPr bwMode="auto">
            <a:xfrm>
              <a:off x="7952" y="-1897"/>
              <a:ext cx="209" cy="4917"/>
              <a:chOff x="7952" y="-1897"/>
              <a:chExt cx="209" cy="4917"/>
            </a:xfrm>
          </p:grpSpPr>
          <p:sp>
            <p:nvSpPr>
              <p:cNvPr id="44" name="Freeform 42"/>
              <p:cNvSpPr/>
              <p:nvPr/>
            </p:nvSpPr>
            <p:spPr bwMode="auto">
              <a:xfrm>
                <a:off x="7952" y="-1897"/>
                <a:ext cx="209" cy="4917"/>
              </a:xfrm>
              <a:custGeom>
                <a:avLst/>
                <a:gdLst>
                  <a:gd name="T0" fmla="*/ 25 w 209"/>
                  <a:gd name="T1" fmla="*/ 4712 h 4917"/>
                  <a:gd name="T2" fmla="*/ 3 w 209"/>
                  <a:gd name="T3" fmla="*/ 4725 h 4917"/>
                  <a:gd name="T4" fmla="*/ 0 w 209"/>
                  <a:gd name="T5" fmla="*/ 4738 h 4917"/>
                  <a:gd name="T6" fmla="*/ 6 w 209"/>
                  <a:gd name="T7" fmla="*/ 4749 h 4917"/>
                  <a:gd name="T8" fmla="*/ 104 w 209"/>
                  <a:gd name="T9" fmla="*/ 4917 h 4917"/>
                  <a:gd name="T10" fmla="*/ 130 w 209"/>
                  <a:gd name="T11" fmla="*/ 4873 h 4917"/>
                  <a:gd name="T12" fmla="*/ 82 w 209"/>
                  <a:gd name="T13" fmla="*/ 4873 h 4917"/>
                  <a:gd name="T14" fmla="*/ 82 w 209"/>
                  <a:gd name="T15" fmla="*/ 4790 h 4917"/>
                  <a:gd name="T16" fmla="*/ 43 w 209"/>
                  <a:gd name="T17" fmla="*/ 4724 h 4917"/>
                  <a:gd name="T18" fmla="*/ 38 w 209"/>
                  <a:gd name="T19" fmla="*/ 4716 h 4917"/>
                  <a:gd name="T20" fmla="*/ 25 w 209"/>
                  <a:gd name="T21"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4917">
                    <a:moveTo>
                      <a:pt x="25" y="4712"/>
                    </a:moveTo>
                    <a:lnTo>
                      <a:pt x="3" y="4725"/>
                    </a:lnTo>
                    <a:lnTo>
                      <a:pt x="0" y="4738"/>
                    </a:lnTo>
                    <a:lnTo>
                      <a:pt x="6" y="4749"/>
                    </a:lnTo>
                    <a:lnTo>
                      <a:pt x="104" y="4917"/>
                    </a:lnTo>
                    <a:lnTo>
                      <a:pt x="130" y="4873"/>
                    </a:lnTo>
                    <a:lnTo>
                      <a:pt x="82" y="4873"/>
                    </a:lnTo>
                    <a:lnTo>
                      <a:pt x="82" y="4790"/>
                    </a:lnTo>
                    <a:lnTo>
                      <a:pt x="43" y="4724"/>
                    </a:lnTo>
                    <a:lnTo>
                      <a:pt x="38" y="4716"/>
                    </a:lnTo>
                    <a:lnTo>
                      <a:pt x="25"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5" name="Freeform 41"/>
              <p:cNvSpPr/>
              <p:nvPr/>
            </p:nvSpPr>
            <p:spPr bwMode="auto">
              <a:xfrm>
                <a:off x="7952" y="-1897"/>
                <a:ext cx="209" cy="4917"/>
              </a:xfrm>
              <a:custGeom>
                <a:avLst/>
                <a:gdLst>
                  <a:gd name="T0" fmla="*/ 82 w 209"/>
                  <a:gd name="T1" fmla="*/ 4790 h 4917"/>
                  <a:gd name="T2" fmla="*/ 82 w 209"/>
                  <a:gd name="T3" fmla="*/ 4873 h 4917"/>
                  <a:gd name="T4" fmla="*/ 127 w 209"/>
                  <a:gd name="T5" fmla="*/ 4873 h 4917"/>
                  <a:gd name="T6" fmla="*/ 127 w 209"/>
                  <a:gd name="T7" fmla="*/ 4861 h 4917"/>
                  <a:gd name="T8" fmla="*/ 85 w 209"/>
                  <a:gd name="T9" fmla="*/ 4861 h 4917"/>
                  <a:gd name="T10" fmla="*/ 104 w 209"/>
                  <a:gd name="T11" fmla="*/ 4828 h 4917"/>
                  <a:gd name="T12" fmla="*/ 82 w 209"/>
                  <a:gd name="T13" fmla="*/ 479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82" y="4790"/>
                    </a:moveTo>
                    <a:lnTo>
                      <a:pt x="82" y="4873"/>
                    </a:lnTo>
                    <a:lnTo>
                      <a:pt x="127" y="4873"/>
                    </a:lnTo>
                    <a:lnTo>
                      <a:pt x="127" y="4861"/>
                    </a:lnTo>
                    <a:lnTo>
                      <a:pt x="85" y="4861"/>
                    </a:lnTo>
                    <a:lnTo>
                      <a:pt x="104" y="4828"/>
                    </a:lnTo>
                    <a:lnTo>
                      <a:pt x="82" y="479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6" name="Freeform 40"/>
              <p:cNvSpPr/>
              <p:nvPr/>
            </p:nvSpPr>
            <p:spPr bwMode="auto">
              <a:xfrm>
                <a:off x="7952" y="-1897"/>
                <a:ext cx="209" cy="4917"/>
              </a:xfrm>
              <a:custGeom>
                <a:avLst/>
                <a:gdLst>
                  <a:gd name="T0" fmla="*/ 183 w 209"/>
                  <a:gd name="T1" fmla="*/ 4712 h 4917"/>
                  <a:gd name="T2" fmla="*/ 170 w 209"/>
                  <a:gd name="T3" fmla="*/ 4715 h 4917"/>
                  <a:gd name="T4" fmla="*/ 163 w 209"/>
                  <a:gd name="T5" fmla="*/ 4726 h 4917"/>
                  <a:gd name="T6" fmla="*/ 127 w 209"/>
                  <a:gd name="T7" fmla="*/ 4789 h 4917"/>
                  <a:gd name="T8" fmla="*/ 127 w 209"/>
                  <a:gd name="T9" fmla="*/ 4873 h 4917"/>
                  <a:gd name="T10" fmla="*/ 82 w 209"/>
                  <a:gd name="T11" fmla="*/ 4873 h 4917"/>
                  <a:gd name="T12" fmla="*/ 130 w 209"/>
                  <a:gd name="T13" fmla="*/ 4873 h 4917"/>
                  <a:gd name="T14" fmla="*/ 202 w 209"/>
                  <a:gd name="T15" fmla="*/ 4749 h 4917"/>
                  <a:gd name="T16" fmla="*/ 208 w 209"/>
                  <a:gd name="T17" fmla="*/ 4738 h 4917"/>
                  <a:gd name="T18" fmla="*/ 205 w 209"/>
                  <a:gd name="T19" fmla="*/ 4724 h 4917"/>
                  <a:gd name="T20" fmla="*/ 194 w 209"/>
                  <a:gd name="T21" fmla="*/ 4718 h 4917"/>
                  <a:gd name="T22" fmla="*/ 183 w 209"/>
                  <a:gd name="T23"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4917">
                    <a:moveTo>
                      <a:pt x="183" y="4712"/>
                    </a:moveTo>
                    <a:lnTo>
                      <a:pt x="170" y="4715"/>
                    </a:lnTo>
                    <a:lnTo>
                      <a:pt x="163" y="4726"/>
                    </a:lnTo>
                    <a:lnTo>
                      <a:pt x="127" y="4789"/>
                    </a:lnTo>
                    <a:lnTo>
                      <a:pt x="127" y="4873"/>
                    </a:lnTo>
                    <a:lnTo>
                      <a:pt x="82" y="4873"/>
                    </a:lnTo>
                    <a:lnTo>
                      <a:pt x="130" y="4873"/>
                    </a:lnTo>
                    <a:lnTo>
                      <a:pt x="202" y="4749"/>
                    </a:lnTo>
                    <a:lnTo>
                      <a:pt x="208" y="4738"/>
                    </a:lnTo>
                    <a:lnTo>
                      <a:pt x="205" y="4724"/>
                    </a:lnTo>
                    <a:lnTo>
                      <a:pt x="194" y="4718"/>
                    </a:lnTo>
                    <a:lnTo>
                      <a:pt x="183"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7" name="Freeform 39"/>
              <p:cNvSpPr/>
              <p:nvPr/>
            </p:nvSpPr>
            <p:spPr bwMode="auto">
              <a:xfrm>
                <a:off x="7952" y="-1897"/>
                <a:ext cx="209" cy="4917"/>
              </a:xfrm>
              <a:custGeom>
                <a:avLst/>
                <a:gdLst>
                  <a:gd name="T0" fmla="*/ 104 w 209"/>
                  <a:gd name="T1" fmla="*/ 4828 h 4917"/>
                  <a:gd name="T2" fmla="*/ 85 w 209"/>
                  <a:gd name="T3" fmla="*/ 4861 h 4917"/>
                  <a:gd name="T4" fmla="*/ 123 w 209"/>
                  <a:gd name="T5" fmla="*/ 4861 h 4917"/>
                  <a:gd name="T6" fmla="*/ 104 w 209"/>
                  <a:gd name="T7" fmla="*/ 4828 h 4917"/>
                </a:gdLst>
                <a:ahLst/>
                <a:cxnLst>
                  <a:cxn ang="0">
                    <a:pos x="T0" y="T1"/>
                  </a:cxn>
                  <a:cxn ang="0">
                    <a:pos x="T2" y="T3"/>
                  </a:cxn>
                  <a:cxn ang="0">
                    <a:pos x="T4" y="T5"/>
                  </a:cxn>
                  <a:cxn ang="0">
                    <a:pos x="T6" y="T7"/>
                  </a:cxn>
                </a:cxnLst>
                <a:rect l="0" t="0" r="r" b="b"/>
                <a:pathLst>
                  <a:path w="209" h="4917">
                    <a:moveTo>
                      <a:pt x="104" y="4828"/>
                    </a:moveTo>
                    <a:lnTo>
                      <a:pt x="85" y="4861"/>
                    </a:lnTo>
                    <a:lnTo>
                      <a:pt x="123" y="4861"/>
                    </a:lnTo>
                    <a:lnTo>
                      <a:pt x="104" y="482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8" name="Freeform 38"/>
              <p:cNvSpPr/>
              <p:nvPr/>
            </p:nvSpPr>
            <p:spPr bwMode="auto">
              <a:xfrm>
                <a:off x="7952" y="-1897"/>
                <a:ext cx="209" cy="4917"/>
              </a:xfrm>
              <a:custGeom>
                <a:avLst/>
                <a:gdLst>
                  <a:gd name="T0" fmla="*/ 127 w 209"/>
                  <a:gd name="T1" fmla="*/ 4789 h 4917"/>
                  <a:gd name="T2" fmla="*/ 104 w 209"/>
                  <a:gd name="T3" fmla="*/ 4828 h 4917"/>
                  <a:gd name="T4" fmla="*/ 123 w 209"/>
                  <a:gd name="T5" fmla="*/ 4861 h 4917"/>
                  <a:gd name="T6" fmla="*/ 85 w 209"/>
                  <a:gd name="T7" fmla="*/ 4861 h 4917"/>
                  <a:gd name="T8" fmla="*/ 127 w 209"/>
                  <a:gd name="T9" fmla="*/ 4861 h 4917"/>
                  <a:gd name="T10" fmla="*/ 127 w 209"/>
                  <a:gd name="T11" fmla="*/ 4789 h 4917"/>
                </a:gdLst>
                <a:ahLst/>
                <a:cxnLst>
                  <a:cxn ang="0">
                    <a:pos x="T0" y="T1"/>
                  </a:cxn>
                  <a:cxn ang="0">
                    <a:pos x="T2" y="T3"/>
                  </a:cxn>
                  <a:cxn ang="0">
                    <a:pos x="T4" y="T5"/>
                  </a:cxn>
                  <a:cxn ang="0">
                    <a:pos x="T6" y="T7"/>
                  </a:cxn>
                  <a:cxn ang="0">
                    <a:pos x="T8" y="T9"/>
                  </a:cxn>
                  <a:cxn ang="0">
                    <a:pos x="T10" y="T11"/>
                  </a:cxn>
                </a:cxnLst>
                <a:rect l="0" t="0" r="r" b="b"/>
                <a:pathLst>
                  <a:path w="209" h="4917">
                    <a:moveTo>
                      <a:pt x="127" y="4789"/>
                    </a:moveTo>
                    <a:lnTo>
                      <a:pt x="104" y="4828"/>
                    </a:lnTo>
                    <a:lnTo>
                      <a:pt x="123" y="4861"/>
                    </a:lnTo>
                    <a:lnTo>
                      <a:pt x="85" y="4861"/>
                    </a:lnTo>
                    <a:lnTo>
                      <a:pt x="127" y="4861"/>
                    </a:lnTo>
                    <a:lnTo>
                      <a:pt x="127" y="478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9" name="Freeform 37"/>
              <p:cNvSpPr/>
              <p:nvPr/>
            </p:nvSpPr>
            <p:spPr bwMode="auto">
              <a:xfrm>
                <a:off x="7952" y="-1897"/>
                <a:ext cx="209" cy="4917"/>
              </a:xfrm>
              <a:custGeom>
                <a:avLst/>
                <a:gdLst>
                  <a:gd name="T0" fmla="*/ 119 w 209"/>
                  <a:gd name="T1" fmla="*/ 0 h 4917"/>
                  <a:gd name="T2" fmla="*/ 74 w 209"/>
                  <a:gd name="T3" fmla="*/ 0 h 4917"/>
                  <a:gd name="T4" fmla="*/ 82 w 209"/>
                  <a:gd name="T5" fmla="*/ 4790 h 4917"/>
                  <a:gd name="T6" fmla="*/ 104 w 209"/>
                  <a:gd name="T7" fmla="*/ 4828 h 4917"/>
                  <a:gd name="T8" fmla="*/ 126 w 209"/>
                  <a:gd name="T9" fmla="*/ 4790 h 4917"/>
                  <a:gd name="T10" fmla="*/ 126 w 209"/>
                  <a:gd name="T11" fmla="*/ 4712 h 4917"/>
                  <a:gd name="T12" fmla="*/ 119 w 209"/>
                  <a:gd name="T13" fmla="*/ 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119" y="0"/>
                    </a:moveTo>
                    <a:lnTo>
                      <a:pt x="74" y="0"/>
                    </a:lnTo>
                    <a:lnTo>
                      <a:pt x="82" y="4790"/>
                    </a:lnTo>
                    <a:lnTo>
                      <a:pt x="104" y="4828"/>
                    </a:lnTo>
                    <a:lnTo>
                      <a:pt x="126" y="4790"/>
                    </a:lnTo>
                    <a:lnTo>
                      <a:pt x="126" y="4712"/>
                    </a:lnTo>
                    <a:lnTo>
                      <a:pt x="119"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7" name="Group 29"/>
            <p:cNvGrpSpPr/>
            <p:nvPr/>
          </p:nvGrpSpPr>
          <p:grpSpPr bwMode="auto">
            <a:xfrm>
              <a:off x="14808" y="-3557"/>
              <a:ext cx="209" cy="6577"/>
              <a:chOff x="14808" y="-3557"/>
              <a:chExt cx="209" cy="6577"/>
            </a:xfrm>
          </p:grpSpPr>
          <p:sp>
            <p:nvSpPr>
              <p:cNvPr id="38" name="Freeform 35"/>
              <p:cNvSpPr/>
              <p:nvPr/>
            </p:nvSpPr>
            <p:spPr bwMode="auto">
              <a:xfrm>
                <a:off x="14808" y="-3557"/>
                <a:ext cx="209" cy="6577"/>
              </a:xfrm>
              <a:custGeom>
                <a:avLst/>
                <a:gdLst>
                  <a:gd name="T0" fmla="*/ 104 w 209"/>
                  <a:gd name="T1" fmla="*/ 89 h 6577"/>
                  <a:gd name="T2" fmla="*/ 82 w 209"/>
                  <a:gd name="T3" fmla="*/ 127 h 6577"/>
                  <a:gd name="T4" fmla="*/ 82 w 209"/>
                  <a:gd name="T5" fmla="*/ 6577 h 6577"/>
                  <a:gd name="T6" fmla="*/ 127 w 209"/>
                  <a:gd name="T7" fmla="*/ 6577 h 6577"/>
                  <a:gd name="T8" fmla="*/ 127 w 209"/>
                  <a:gd name="T9" fmla="*/ 127 h 6577"/>
                  <a:gd name="T10" fmla="*/ 104 w 209"/>
                  <a:gd name="T11" fmla="*/ 89 h 6577"/>
                </a:gdLst>
                <a:ahLst/>
                <a:cxnLst>
                  <a:cxn ang="0">
                    <a:pos x="T0" y="T1"/>
                  </a:cxn>
                  <a:cxn ang="0">
                    <a:pos x="T2" y="T3"/>
                  </a:cxn>
                  <a:cxn ang="0">
                    <a:pos x="T4" y="T5"/>
                  </a:cxn>
                  <a:cxn ang="0">
                    <a:pos x="T6" y="T7"/>
                  </a:cxn>
                  <a:cxn ang="0">
                    <a:pos x="T8" y="T9"/>
                  </a:cxn>
                  <a:cxn ang="0">
                    <a:pos x="T10" y="T11"/>
                  </a:cxn>
                </a:cxnLst>
                <a:rect l="0" t="0" r="r" b="b"/>
                <a:pathLst>
                  <a:path w="209" h="6577">
                    <a:moveTo>
                      <a:pt x="104" y="89"/>
                    </a:moveTo>
                    <a:lnTo>
                      <a:pt x="82" y="127"/>
                    </a:lnTo>
                    <a:lnTo>
                      <a:pt x="82" y="6577"/>
                    </a:lnTo>
                    <a:lnTo>
                      <a:pt x="127" y="6577"/>
                    </a:lnTo>
                    <a:lnTo>
                      <a:pt x="127" y="127"/>
                    </a:lnTo>
                    <a:lnTo>
                      <a:pt x="104" y="8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9" name="Freeform 34"/>
              <p:cNvSpPr/>
              <p:nvPr/>
            </p:nvSpPr>
            <p:spPr bwMode="auto">
              <a:xfrm>
                <a:off x="14808" y="-3557"/>
                <a:ext cx="209" cy="6577"/>
              </a:xfrm>
              <a:custGeom>
                <a:avLst/>
                <a:gdLst>
                  <a:gd name="T0" fmla="*/ 104 w 209"/>
                  <a:gd name="T1" fmla="*/ 0 h 6577"/>
                  <a:gd name="T2" fmla="*/ 6 w 209"/>
                  <a:gd name="T3" fmla="*/ 168 h 6577"/>
                  <a:gd name="T4" fmla="*/ 0 w 209"/>
                  <a:gd name="T5" fmla="*/ 178 h 6577"/>
                  <a:gd name="T6" fmla="*/ 3 w 209"/>
                  <a:gd name="T7" fmla="*/ 192 h 6577"/>
                  <a:gd name="T8" fmla="*/ 14 w 209"/>
                  <a:gd name="T9" fmla="*/ 198 h 6577"/>
                  <a:gd name="T10" fmla="*/ 25 w 209"/>
                  <a:gd name="T11" fmla="*/ 205 h 6577"/>
                  <a:gd name="T12" fmla="*/ 39 w 209"/>
                  <a:gd name="T13" fmla="*/ 201 h 6577"/>
                  <a:gd name="T14" fmla="*/ 45 w 209"/>
                  <a:gd name="T15" fmla="*/ 191 h 6577"/>
                  <a:gd name="T16" fmla="*/ 82 w 209"/>
                  <a:gd name="T17" fmla="*/ 127 h 6577"/>
                  <a:gd name="T18" fmla="*/ 82 w 209"/>
                  <a:gd name="T19" fmla="*/ 44 h 6577"/>
                  <a:gd name="T20" fmla="*/ 130 w 209"/>
                  <a:gd name="T21" fmla="*/ 44 h 6577"/>
                  <a:gd name="T22" fmla="*/ 104 w 209"/>
                  <a:gd name="T23" fmla="*/ 0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6577">
                    <a:moveTo>
                      <a:pt x="104" y="0"/>
                    </a:moveTo>
                    <a:lnTo>
                      <a:pt x="6" y="168"/>
                    </a:lnTo>
                    <a:lnTo>
                      <a:pt x="0" y="178"/>
                    </a:lnTo>
                    <a:lnTo>
                      <a:pt x="3" y="192"/>
                    </a:lnTo>
                    <a:lnTo>
                      <a:pt x="14" y="198"/>
                    </a:lnTo>
                    <a:lnTo>
                      <a:pt x="25" y="205"/>
                    </a:lnTo>
                    <a:lnTo>
                      <a:pt x="39" y="201"/>
                    </a:lnTo>
                    <a:lnTo>
                      <a:pt x="45" y="191"/>
                    </a:lnTo>
                    <a:lnTo>
                      <a:pt x="82" y="127"/>
                    </a:lnTo>
                    <a:lnTo>
                      <a:pt x="82" y="44"/>
                    </a:lnTo>
                    <a:lnTo>
                      <a:pt x="130" y="44"/>
                    </a:lnTo>
                    <a:lnTo>
                      <a:pt x="104"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0" name="Freeform 33"/>
              <p:cNvSpPr/>
              <p:nvPr/>
            </p:nvSpPr>
            <p:spPr bwMode="auto">
              <a:xfrm>
                <a:off x="14808" y="-3557"/>
                <a:ext cx="209" cy="6577"/>
              </a:xfrm>
              <a:custGeom>
                <a:avLst/>
                <a:gdLst>
                  <a:gd name="T0" fmla="*/ 130 w 209"/>
                  <a:gd name="T1" fmla="*/ 44 h 6577"/>
                  <a:gd name="T2" fmla="*/ 127 w 209"/>
                  <a:gd name="T3" fmla="*/ 44 h 6577"/>
                  <a:gd name="T4" fmla="*/ 127 w 209"/>
                  <a:gd name="T5" fmla="*/ 127 h 6577"/>
                  <a:gd name="T6" fmla="*/ 163 w 209"/>
                  <a:gd name="T7" fmla="*/ 191 h 6577"/>
                  <a:gd name="T8" fmla="*/ 170 w 209"/>
                  <a:gd name="T9" fmla="*/ 201 h 6577"/>
                  <a:gd name="T10" fmla="*/ 183 w 209"/>
                  <a:gd name="T11" fmla="*/ 205 h 6577"/>
                  <a:gd name="T12" fmla="*/ 194 w 209"/>
                  <a:gd name="T13" fmla="*/ 198 h 6577"/>
                  <a:gd name="T14" fmla="*/ 205 w 209"/>
                  <a:gd name="T15" fmla="*/ 192 h 6577"/>
                  <a:gd name="T16" fmla="*/ 209 w 209"/>
                  <a:gd name="T17" fmla="*/ 178 h 6577"/>
                  <a:gd name="T18" fmla="*/ 202 w 209"/>
                  <a:gd name="T19" fmla="*/ 168 h 6577"/>
                  <a:gd name="T20" fmla="*/ 130 w 209"/>
                  <a:gd name="T21" fmla="*/ 44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6577">
                    <a:moveTo>
                      <a:pt x="130" y="44"/>
                    </a:moveTo>
                    <a:lnTo>
                      <a:pt x="127" y="44"/>
                    </a:lnTo>
                    <a:lnTo>
                      <a:pt x="127" y="127"/>
                    </a:lnTo>
                    <a:lnTo>
                      <a:pt x="163" y="191"/>
                    </a:lnTo>
                    <a:lnTo>
                      <a:pt x="170" y="201"/>
                    </a:lnTo>
                    <a:lnTo>
                      <a:pt x="183" y="205"/>
                    </a:lnTo>
                    <a:lnTo>
                      <a:pt x="194" y="198"/>
                    </a:lnTo>
                    <a:lnTo>
                      <a:pt x="205" y="192"/>
                    </a:lnTo>
                    <a:lnTo>
                      <a:pt x="209" y="178"/>
                    </a:lnTo>
                    <a:lnTo>
                      <a:pt x="202" y="168"/>
                    </a:lnTo>
                    <a:lnTo>
                      <a:pt x="130"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1" name="Freeform 32"/>
              <p:cNvSpPr/>
              <p:nvPr/>
            </p:nvSpPr>
            <p:spPr bwMode="auto">
              <a:xfrm>
                <a:off x="14808" y="-3557"/>
                <a:ext cx="209" cy="6577"/>
              </a:xfrm>
              <a:custGeom>
                <a:avLst/>
                <a:gdLst>
                  <a:gd name="T0" fmla="*/ 127 w 209"/>
                  <a:gd name="T1" fmla="*/ 44 h 6577"/>
                  <a:gd name="T2" fmla="*/ 82 w 209"/>
                  <a:gd name="T3" fmla="*/ 44 h 6577"/>
                  <a:gd name="T4" fmla="*/ 82 w 209"/>
                  <a:gd name="T5" fmla="*/ 127 h 6577"/>
                  <a:gd name="T6" fmla="*/ 104 w 209"/>
                  <a:gd name="T7" fmla="*/ 89 h 6577"/>
                  <a:gd name="T8" fmla="*/ 85 w 209"/>
                  <a:gd name="T9" fmla="*/ 56 h 6577"/>
                  <a:gd name="T10" fmla="*/ 127 w 209"/>
                  <a:gd name="T11" fmla="*/ 56 h 6577"/>
                  <a:gd name="T12" fmla="*/ 127 w 209"/>
                  <a:gd name="T13" fmla="*/ 44 h 6577"/>
                </a:gdLst>
                <a:ahLst/>
                <a:cxnLst>
                  <a:cxn ang="0">
                    <a:pos x="T0" y="T1"/>
                  </a:cxn>
                  <a:cxn ang="0">
                    <a:pos x="T2" y="T3"/>
                  </a:cxn>
                  <a:cxn ang="0">
                    <a:pos x="T4" y="T5"/>
                  </a:cxn>
                  <a:cxn ang="0">
                    <a:pos x="T6" y="T7"/>
                  </a:cxn>
                  <a:cxn ang="0">
                    <a:pos x="T8" y="T9"/>
                  </a:cxn>
                  <a:cxn ang="0">
                    <a:pos x="T10" y="T11"/>
                  </a:cxn>
                  <a:cxn ang="0">
                    <a:pos x="T12" y="T13"/>
                  </a:cxn>
                </a:cxnLst>
                <a:rect l="0" t="0" r="r" b="b"/>
                <a:pathLst>
                  <a:path w="209" h="6577">
                    <a:moveTo>
                      <a:pt x="127" y="44"/>
                    </a:moveTo>
                    <a:lnTo>
                      <a:pt x="82" y="44"/>
                    </a:lnTo>
                    <a:lnTo>
                      <a:pt x="82" y="127"/>
                    </a:lnTo>
                    <a:lnTo>
                      <a:pt x="104" y="89"/>
                    </a:lnTo>
                    <a:lnTo>
                      <a:pt x="85" y="56"/>
                    </a:lnTo>
                    <a:lnTo>
                      <a:pt x="127" y="56"/>
                    </a:lnTo>
                    <a:lnTo>
                      <a:pt x="127"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2" name="Freeform 31"/>
              <p:cNvSpPr/>
              <p:nvPr/>
            </p:nvSpPr>
            <p:spPr bwMode="auto">
              <a:xfrm>
                <a:off x="14808" y="-3557"/>
                <a:ext cx="209" cy="6577"/>
              </a:xfrm>
              <a:custGeom>
                <a:avLst/>
                <a:gdLst>
                  <a:gd name="T0" fmla="*/ 127 w 209"/>
                  <a:gd name="T1" fmla="*/ 56 h 6577"/>
                  <a:gd name="T2" fmla="*/ 124 w 209"/>
                  <a:gd name="T3" fmla="*/ 56 h 6577"/>
                  <a:gd name="T4" fmla="*/ 104 w 209"/>
                  <a:gd name="T5" fmla="*/ 89 h 6577"/>
                  <a:gd name="T6" fmla="*/ 127 w 209"/>
                  <a:gd name="T7" fmla="*/ 127 h 6577"/>
                  <a:gd name="T8" fmla="*/ 127 w 209"/>
                  <a:gd name="T9" fmla="*/ 56 h 6577"/>
                </a:gdLst>
                <a:ahLst/>
                <a:cxnLst>
                  <a:cxn ang="0">
                    <a:pos x="T0" y="T1"/>
                  </a:cxn>
                  <a:cxn ang="0">
                    <a:pos x="T2" y="T3"/>
                  </a:cxn>
                  <a:cxn ang="0">
                    <a:pos x="T4" y="T5"/>
                  </a:cxn>
                  <a:cxn ang="0">
                    <a:pos x="T6" y="T7"/>
                  </a:cxn>
                  <a:cxn ang="0">
                    <a:pos x="T8" y="T9"/>
                  </a:cxn>
                </a:cxnLst>
                <a:rect l="0" t="0" r="r" b="b"/>
                <a:pathLst>
                  <a:path w="209" h="6577">
                    <a:moveTo>
                      <a:pt x="127" y="56"/>
                    </a:moveTo>
                    <a:lnTo>
                      <a:pt x="124" y="56"/>
                    </a:lnTo>
                    <a:lnTo>
                      <a:pt x="104" y="89"/>
                    </a:lnTo>
                    <a:lnTo>
                      <a:pt x="127" y="127"/>
                    </a:lnTo>
                    <a:lnTo>
                      <a:pt x="127"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3" name="Freeform 30"/>
              <p:cNvSpPr/>
              <p:nvPr/>
            </p:nvSpPr>
            <p:spPr bwMode="auto">
              <a:xfrm>
                <a:off x="14808" y="-3557"/>
                <a:ext cx="209" cy="6577"/>
              </a:xfrm>
              <a:custGeom>
                <a:avLst/>
                <a:gdLst>
                  <a:gd name="T0" fmla="*/ 124 w 209"/>
                  <a:gd name="T1" fmla="*/ 56 h 6577"/>
                  <a:gd name="T2" fmla="*/ 85 w 209"/>
                  <a:gd name="T3" fmla="*/ 56 h 6577"/>
                  <a:gd name="T4" fmla="*/ 104 w 209"/>
                  <a:gd name="T5" fmla="*/ 89 h 6577"/>
                  <a:gd name="T6" fmla="*/ 124 w 209"/>
                  <a:gd name="T7" fmla="*/ 56 h 6577"/>
                </a:gdLst>
                <a:ahLst/>
                <a:cxnLst>
                  <a:cxn ang="0">
                    <a:pos x="T0" y="T1"/>
                  </a:cxn>
                  <a:cxn ang="0">
                    <a:pos x="T2" y="T3"/>
                  </a:cxn>
                  <a:cxn ang="0">
                    <a:pos x="T4" y="T5"/>
                  </a:cxn>
                  <a:cxn ang="0">
                    <a:pos x="T6" y="T7"/>
                  </a:cxn>
                </a:cxnLst>
                <a:rect l="0" t="0" r="r" b="b"/>
                <a:pathLst>
                  <a:path w="209" h="6577">
                    <a:moveTo>
                      <a:pt x="124" y="56"/>
                    </a:moveTo>
                    <a:lnTo>
                      <a:pt x="85" y="56"/>
                    </a:lnTo>
                    <a:lnTo>
                      <a:pt x="104" y="89"/>
                    </a:lnTo>
                    <a:lnTo>
                      <a:pt x="124"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8" name="Group 22"/>
            <p:cNvGrpSpPr/>
            <p:nvPr/>
          </p:nvGrpSpPr>
          <p:grpSpPr bwMode="auto">
            <a:xfrm>
              <a:off x="10843" y="-472"/>
              <a:ext cx="209" cy="3492"/>
              <a:chOff x="10843" y="-472"/>
              <a:chExt cx="209" cy="3492"/>
            </a:xfrm>
          </p:grpSpPr>
          <p:sp>
            <p:nvSpPr>
              <p:cNvPr id="33" name="Freeform 27"/>
              <p:cNvSpPr/>
              <p:nvPr/>
            </p:nvSpPr>
            <p:spPr bwMode="auto">
              <a:xfrm>
                <a:off x="10843" y="-472"/>
                <a:ext cx="209" cy="3492"/>
              </a:xfrm>
              <a:custGeom>
                <a:avLst/>
                <a:gdLst>
                  <a:gd name="T0" fmla="*/ 82 w 209"/>
                  <a:gd name="T1" fmla="*/ 3364 h 3492"/>
                  <a:gd name="T2" fmla="*/ 82 w 209"/>
                  <a:gd name="T3" fmla="*/ 3448 h 3492"/>
                  <a:gd name="T4" fmla="*/ 127 w 209"/>
                  <a:gd name="T5" fmla="*/ 3448 h 3492"/>
                  <a:gd name="T6" fmla="*/ 127 w 209"/>
                  <a:gd name="T7" fmla="*/ 3436 h 3492"/>
                  <a:gd name="T8" fmla="*/ 85 w 209"/>
                  <a:gd name="T9" fmla="*/ 3436 h 3492"/>
                  <a:gd name="T10" fmla="*/ 104 w 209"/>
                  <a:gd name="T11" fmla="*/ 3403 h 3492"/>
                  <a:gd name="T12" fmla="*/ 82 w 209"/>
                  <a:gd name="T13" fmla="*/ 3364 h 3492"/>
                </a:gdLst>
                <a:ahLst/>
                <a:cxnLst>
                  <a:cxn ang="0">
                    <a:pos x="T0" y="T1"/>
                  </a:cxn>
                  <a:cxn ang="0">
                    <a:pos x="T2" y="T3"/>
                  </a:cxn>
                  <a:cxn ang="0">
                    <a:pos x="T4" y="T5"/>
                  </a:cxn>
                  <a:cxn ang="0">
                    <a:pos x="T6" y="T7"/>
                  </a:cxn>
                  <a:cxn ang="0">
                    <a:pos x="T8" y="T9"/>
                  </a:cxn>
                  <a:cxn ang="0">
                    <a:pos x="T10" y="T11"/>
                  </a:cxn>
                  <a:cxn ang="0">
                    <a:pos x="T12" y="T13"/>
                  </a:cxn>
                </a:cxnLst>
                <a:rect l="0" t="0" r="r" b="b"/>
                <a:pathLst>
                  <a:path w="209" h="3492">
                    <a:moveTo>
                      <a:pt x="82" y="3364"/>
                    </a:moveTo>
                    <a:lnTo>
                      <a:pt x="82" y="3448"/>
                    </a:lnTo>
                    <a:lnTo>
                      <a:pt x="127" y="3448"/>
                    </a:lnTo>
                    <a:lnTo>
                      <a:pt x="127" y="3436"/>
                    </a:lnTo>
                    <a:lnTo>
                      <a:pt x="85" y="3436"/>
                    </a:lnTo>
                    <a:lnTo>
                      <a:pt x="104" y="3403"/>
                    </a:lnTo>
                    <a:lnTo>
                      <a:pt x="82"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5" name="Freeform 25"/>
              <p:cNvSpPr/>
              <p:nvPr/>
            </p:nvSpPr>
            <p:spPr bwMode="auto">
              <a:xfrm>
                <a:off x="10843" y="-472"/>
                <a:ext cx="209" cy="3492"/>
              </a:xfrm>
              <a:custGeom>
                <a:avLst/>
                <a:gdLst>
                  <a:gd name="T0" fmla="*/ 104 w 209"/>
                  <a:gd name="T1" fmla="*/ 3403 h 3492"/>
                  <a:gd name="T2" fmla="*/ 85 w 209"/>
                  <a:gd name="T3" fmla="*/ 3436 h 3492"/>
                  <a:gd name="T4" fmla="*/ 124 w 209"/>
                  <a:gd name="T5" fmla="*/ 3436 h 3492"/>
                  <a:gd name="T6" fmla="*/ 104 w 209"/>
                  <a:gd name="T7" fmla="*/ 3403 h 3492"/>
                </a:gdLst>
                <a:ahLst/>
                <a:cxnLst>
                  <a:cxn ang="0">
                    <a:pos x="T0" y="T1"/>
                  </a:cxn>
                  <a:cxn ang="0">
                    <a:pos x="T2" y="T3"/>
                  </a:cxn>
                  <a:cxn ang="0">
                    <a:pos x="T4" y="T5"/>
                  </a:cxn>
                  <a:cxn ang="0">
                    <a:pos x="T6" y="T7"/>
                  </a:cxn>
                </a:cxnLst>
                <a:rect l="0" t="0" r="r" b="b"/>
                <a:pathLst>
                  <a:path w="209" h="3492">
                    <a:moveTo>
                      <a:pt x="104" y="3403"/>
                    </a:moveTo>
                    <a:lnTo>
                      <a:pt x="85" y="3436"/>
                    </a:lnTo>
                    <a:lnTo>
                      <a:pt x="124" y="3436"/>
                    </a:lnTo>
                    <a:lnTo>
                      <a:pt x="104" y="3403"/>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6" name="Freeform 24"/>
              <p:cNvSpPr/>
              <p:nvPr/>
            </p:nvSpPr>
            <p:spPr bwMode="auto">
              <a:xfrm>
                <a:off x="10843" y="-472"/>
                <a:ext cx="209" cy="3492"/>
              </a:xfrm>
              <a:custGeom>
                <a:avLst/>
                <a:gdLst>
                  <a:gd name="T0" fmla="*/ 127 w 209"/>
                  <a:gd name="T1" fmla="*/ 3364 h 3492"/>
                  <a:gd name="T2" fmla="*/ 104 w 209"/>
                  <a:gd name="T3" fmla="*/ 3403 h 3492"/>
                  <a:gd name="T4" fmla="*/ 124 w 209"/>
                  <a:gd name="T5" fmla="*/ 3436 h 3492"/>
                  <a:gd name="T6" fmla="*/ 127 w 209"/>
                  <a:gd name="T7" fmla="*/ 3436 h 3492"/>
                  <a:gd name="T8" fmla="*/ 127 w 209"/>
                  <a:gd name="T9" fmla="*/ 3364 h 3492"/>
                </a:gdLst>
                <a:ahLst/>
                <a:cxnLst>
                  <a:cxn ang="0">
                    <a:pos x="T0" y="T1"/>
                  </a:cxn>
                  <a:cxn ang="0">
                    <a:pos x="T2" y="T3"/>
                  </a:cxn>
                  <a:cxn ang="0">
                    <a:pos x="T4" y="T5"/>
                  </a:cxn>
                  <a:cxn ang="0">
                    <a:pos x="T6" y="T7"/>
                  </a:cxn>
                  <a:cxn ang="0">
                    <a:pos x="T8" y="T9"/>
                  </a:cxn>
                </a:cxnLst>
                <a:rect l="0" t="0" r="r" b="b"/>
                <a:pathLst>
                  <a:path w="209" h="3492">
                    <a:moveTo>
                      <a:pt x="127" y="3364"/>
                    </a:moveTo>
                    <a:lnTo>
                      <a:pt x="104" y="3403"/>
                    </a:lnTo>
                    <a:lnTo>
                      <a:pt x="124" y="3436"/>
                    </a:lnTo>
                    <a:lnTo>
                      <a:pt x="127" y="3436"/>
                    </a:lnTo>
                    <a:lnTo>
                      <a:pt x="127"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20" name="Freeform 20"/>
            <p:cNvSpPr/>
            <p:nvPr/>
          </p:nvSpPr>
          <p:spPr bwMode="auto">
            <a:xfrm>
              <a:off x="3365" y="-382"/>
              <a:ext cx="20" cy="524"/>
            </a:xfrm>
            <a:custGeom>
              <a:avLst/>
              <a:gdLst>
                <a:gd name="T0" fmla="*/ 0 w 20"/>
                <a:gd name="T1" fmla="*/ 0 h 524"/>
                <a:gd name="T2" fmla="*/ 0 w 20"/>
                <a:gd name="T3" fmla="*/ 525 h 524"/>
              </a:gdLst>
              <a:ahLst/>
              <a:cxnLst>
                <a:cxn ang="0">
                  <a:pos x="T0" y="T1"/>
                </a:cxn>
                <a:cxn ang="0">
                  <a:pos x="T2" y="T3"/>
                </a:cxn>
              </a:cxnLst>
              <a:rect l="0" t="0" r="r" b="b"/>
              <a:pathLst>
                <a:path w="20" h="524">
                  <a:moveTo>
                    <a:pt x="0" y="0"/>
                  </a:moveTo>
                  <a:lnTo>
                    <a:pt x="0" y="525"/>
                  </a:lnTo>
                </a:path>
              </a:pathLst>
            </a:custGeom>
            <a:noFill/>
            <a:ln w="1047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1" name="Freeform 19"/>
            <p:cNvSpPr/>
            <p:nvPr/>
          </p:nvSpPr>
          <p:spPr bwMode="auto">
            <a:xfrm>
              <a:off x="3514" y="-382"/>
              <a:ext cx="20" cy="524"/>
            </a:xfrm>
            <a:custGeom>
              <a:avLst/>
              <a:gdLst>
                <a:gd name="T0" fmla="*/ 0 w 20"/>
                <a:gd name="T1" fmla="*/ 0 h 524"/>
                <a:gd name="T2" fmla="*/ 7 w 20"/>
                <a:gd name="T3" fmla="*/ 525 h 524"/>
              </a:gdLst>
              <a:ahLst/>
              <a:cxnLst>
                <a:cxn ang="0">
                  <a:pos x="T0" y="T1"/>
                </a:cxn>
                <a:cxn ang="0">
                  <a:pos x="T2" y="T3"/>
                </a:cxn>
              </a:cxnLst>
              <a:rect l="0" t="0" r="r" b="b"/>
              <a:pathLst>
                <a:path w="20" h="524">
                  <a:moveTo>
                    <a:pt x="0" y="0"/>
                  </a:moveTo>
                  <a:lnTo>
                    <a:pt x="7" y="525"/>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2" name="Freeform 18"/>
            <p:cNvSpPr/>
            <p:nvPr/>
          </p:nvSpPr>
          <p:spPr bwMode="auto">
            <a:xfrm>
              <a:off x="3673" y="-374"/>
              <a:ext cx="20" cy="516"/>
            </a:xfrm>
            <a:custGeom>
              <a:avLst/>
              <a:gdLst>
                <a:gd name="T0" fmla="*/ 0 w 20"/>
                <a:gd name="T1" fmla="*/ 0 h 516"/>
                <a:gd name="T2" fmla="*/ 0 w 20"/>
                <a:gd name="T3" fmla="*/ 517 h 516"/>
              </a:gdLst>
              <a:ahLst/>
              <a:cxnLst>
                <a:cxn ang="0">
                  <a:pos x="T0" y="T1"/>
                </a:cxn>
                <a:cxn ang="0">
                  <a:pos x="T2" y="T3"/>
                </a:cxn>
              </a:cxnLst>
              <a:rect l="0" t="0" r="r" b="b"/>
              <a:pathLst>
                <a:path w="20" h="516">
                  <a:moveTo>
                    <a:pt x="0" y="0"/>
                  </a:moveTo>
                  <a:lnTo>
                    <a:pt x="0" y="517"/>
                  </a:lnTo>
                </a:path>
              </a:pathLst>
            </a:custGeom>
            <a:noFill/>
            <a:ln w="10642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3" name="Freeform 17"/>
            <p:cNvSpPr/>
            <p:nvPr/>
          </p:nvSpPr>
          <p:spPr bwMode="auto">
            <a:xfrm>
              <a:off x="3110" y="145"/>
              <a:ext cx="806" cy="235"/>
            </a:xfrm>
            <a:custGeom>
              <a:avLst/>
              <a:gdLst>
                <a:gd name="T0" fmla="*/ 54 w 806"/>
                <a:gd name="T1" fmla="*/ 15 h 235"/>
                <a:gd name="T2" fmla="*/ 25 w 806"/>
                <a:gd name="T3" fmla="*/ 41 h 235"/>
                <a:gd name="T4" fmla="*/ 3 w 806"/>
                <a:gd name="T5" fmla="*/ 87 h 235"/>
                <a:gd name="T6" fmla="*/ 1 w 806"/>
                <a:gd name="T7" fmla="*/ 124 h 235"/>
                <a:gd name="T8" fmla="*/ 11 w 806"/>
                <a:gd name="T9" fmla="*/ 160 h 235"/>
                <a:gd name="T10" fmla="*/ 34 w 806"/>
                <a:gd name="T11" fmla="*/ 190 h 235"/>
                <a:gd name="T12" fmla="*/ 68 w 806"/>
                <a:gd name="T13" fmla="*/ 207 h 235"/>
                <a:gd name="T14" fmla="*/ 111 w 806"/>
                <a:gd name="T15" fmla="*/ 215 h 235"/>
                <a:gd name="T16" fmla="*/ 151 w 806"/>
                <a:gd name="T17" fmla="*/ 216 h 235"/>
                <a:gd name="T18" fmla="*/ 187 w 806"/>
                <a:gd name="T19" fmla="*/ 206 h 235"/>
                <a:gd name="T20" fmla="*/ 217 w 806"/>
                <a:gd name="T21" fmla="*/ 191 h 235"/>
                <a:gd name="T22" fmla="*/ 257 w 806"/>
                <a:gd name="T23" fmla="*/ 162 h 235"/>
                <a:gd name="T24" fmla="*/ 285 w 806"/>
                <a:gd name="T25" fmla="*/ 182 h 235"/>
                <a:gd name="T26" fmla="*/ 303 w 806"/>
                <a:gd name="T27" fmla="*/ 200 h 235"/>
                <a:gd name="T28" fmla="*/ 322 w 806"/>
                <a:gd name="T29" fmla="*/ 216 h 235"/>
                <a:gd name="T30" fmla="*/ 352 w 806"/>
                <a:gd name="T31" fmla="*/ 230 h 235"/>
                <a:gd name="T32" fmla="*/ 413 w 806"/>
                <a:gd name="T33" fmla="*/ 234 h 235"/>
                <a:gd name="T34" fmla="*/ 477 w 806"/>
                <a:gd name="T35" fmla="*/ 223 h 235"/>
                <a:gd name="T36" fmla="*/ 522 w 806"/>
                <a:gd name="T37" fmla="*/ 207 h 235"/>
                <a:gd name="T38" fmla="*/ 551 w 806"/>
                <a:gd name="T39" fmla="*/ 188 h 235"/>
                <a:gd name="T40" fmla="*/ 566 w 806"/>
                <a:gd name="T41" fmla="*/ 174 h 235"/>
                <a:gd name="T42" fmla="*/ 569 w 806"/>
                <a:gd name="T43" fmla="*/ 170 h 235"/>
                <a:gd name="T44" fmla="*/ 591 w 806"/>
                <a:gd name="T45" fmla="*/ 171 h 235"/>
                <a:gd name="T46" fmla="*/ 603 w 806"/>
                <a:gd name="T47" fmla="*/ 188 h 235"/>
                <a:gd name="T48" fmla="*/ 616 w 806"/>
                <a:gd name="T49" fmla="*/ 207 h 235"/>
                <a:gd name="T50" fmla="*/ 643 w 806"/>
                <a:gd name="T51" fmla="*/ 217 h 235"/>
                <a:gd name="T52" fmla="*/ 718 w 806"/>
                <a:gd name="T53" fmla="*/ 210 h 235"/>
                <a:gd name="T54" fmla="*/ 758 w 806"/>
                <a:gd name="T55" fmla="*/ 198 h 235"/>
                <a:gd name="T56" fmla="*/ 779 w 806"/>
                <a:gd name="T57" fmla="*/ 181 h 235"/>
                <a:gd name="T58" fmla="*/ 794 w 806"/>
                <a:gd name="T59" fmla="*/ 162 h 235"/>
                <a:gd name="T60" fmla="*/ 806 w 806"/>
                <a:gd name="T61" fmla="*/ 128 h 235"/>
                <a:gd name="T62" fmla="*/ 801 w 806"/>
                <a:gd name="T63" fmla="*/ 88 h 235"/>
                <a:gd name="T64" fmla="*/ 788 w 806"/>
                <a:gd name="T65" fmla="*/ 47 h 235"/>
                <a:gd name="T66" fmla="*/ 765 w 806"/>
                <a:gd name="T67" fmla="*/ 1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235">
                  <a:moveTo>
                    <a:pt x="62" y="2"/>
                  </a:moveTo>
                  <a:lnTo>
                    <a:pt x="54" y="15"/>
                  </a:lnTo>
                  <a:lnTo>
                    <a:pt x="40" y="27"/>
                  </a:lnTo>
                  <a:lnTo>
                    <a:pt x="25" y="41"/>
                  </a:lnTo>
                  <a:lnTo>
                    <a:pt x="12" y="60"/>
                  </a:lnTo>
                  <a:lnTo>
                    <a:pt x="3" y="87"/>
                  </a:lnTo>
                  <a:lnTo>
                    <a:pt x="0" y="108"/>
                  </a:lnTo>
                  <a:lnTo>
                    <a:pt x="1" y="124"/>
                  </a:lnTo>
                  <a:lnTo>
                    <a:pt x="4" y="138"/>
                  </a:lnTo>
                  <a:lnTo>
                    <a:pt x="11" y="160"/>
                  </a:lnTo>
                  <a:lnTo>
                    <a:pt x="19" y="177"/>
                  </a:lnTo>
                  <a:lnTo>
                    <a:pt x="34" y="190"/>
                  </a:lnTo>
                  <a:lnTo>
                    <a:pt x="49" y="200"/>
                  </a:lnTo>
                  <a:lnTo>
                    <a:pt x="68" y="207"/>
                  </a:lnTo>
                  <a:lnTo>
                    <a:pt x="89" y="212"/>
                  </a:lnTo>
                  <a:lnTo>
                    <a:pt x="111" y="215"/>
                  </a:lnTo>
                  <a:lnTo>
                    <a:pt x="132" y="216"/>
                  </a:lnTo>
                  <a:lnTo>
                    <a:pt x="151" y="216"/>
                  </a:lnTo>
                  <a:lnTo>
                    <a:pt x="170" y="211"/>
                  </a:lnTo>
                  <a:lnTo>
                    <a:pt x="187" y="206"/>
                  </a:lnTo>
                  <a:lnTo>
                    <a:pt x="202" y="200"/>
                  </a:lnTo>
                  <a:lnTo>
                    <a:pt x="217" y="191"/>
                  </a:lnTo>
                  <a:lnTo>
                    <a:pt x="235" y="179"/>
                  </a:lnTo>
                  <a:lnTo>
                    <a:pt x="257" y="162"/>
                  </a:lnTo>
                  <a:lnTo>
                    <a:pt x="272" y="172"/>
                  </a:lnTo>
                  <a:lnTo>
                    <a:pt x="285" y="182"/>
                  </a:lnTo>
                  <a:lnTo>
                    <a:pt x="294" y="192"/>
                  </a:lnTo>
                  <a:lnTo>
                    <a:pt x="303" y="200"/>
                  </a:lnTo>
                  <a:lnTo>
                    <a:pt x="312" y="209"/>
                  </a:lnTo>
                  <a:lnTo>
                    <a:pt x="322" y="216"/>
                  </a:lnTo>
                  <a:lnTo>
                    <a:pt x="335" y="223"/>
                  </a:lnTo>
                  <a:lnTo>
                    <a:pt x="352" y="230"/>
                  </a:lnTo>
                  <a:lnTo>
                    <a:pt x="374" y="235"/>
                  </a:lnTo>
                  <a:lnTo>
                    <a:pt x="413" y="234"/>
                  </a:lnTo>
                  <a:lnTo>
                    <a:pt x="447" y="230"/>
                  </a:lnTo>
                  <a:lnTo>
                    <a:pt x="477" y="223"/>
                  </a:lnTo>
                  <a:lnTo>
                    <a:pt x="502" y="215"/>
                  </a:lnTo>
                  <a:lnTo>
                    <a:pt x="522" y="207"/>
                  </a:lnTo>
                  <a:lnTo>
                    <a:pt x="539" y="197"/>
                  </a:lnTo>
                  <a:lnTo>
                    <a:pt x="551" y="188"/>
                  </a:lnTo>
                  <a:lnTo>
                    <a:pt x="560" y="181"/>
                  </a:lnTo>
                  <a:lnTo>
                    <a:pt x="566" y="174"/>
                  </a:lnTo>
                  <a:lnTo>
                    <a:pt x="569" y="171"/>
                  </a:lnTo>
                  <a:lnTo>
                    <a:pt x="569" y="170"/>
                  </a:lnTo>
                  <a:lnTo>
                    <a:pt x="582" y="168"/>
                  </a:lnTo>
                  <a:lnTo>
                    <a:pt x="591" y="171"/>
                  </a:lnTo>
                  <a:lnTo>
                    <a:pt x="598" y="178"/>
                  </a:lnTo>
                  <a:lnTo>
                    <a:pt x="603" y="188"/>
                  </a:lnTo>
                  <a:lnTo>
                    <a:pt x="609" y="198"/>
                  </a:lnTo>
                  <a:lnTo>
                    <a:pt x="616" y="207"/>
                  </a:lnTo>
                  <a:lnTo>
                    <a:pt x="627" y="214"/>
                  </a:lnTo>
                  <a:lnTo>
                    <a:pt x="643" y="217"/>
                  </a:lnTo>
                  <a:lnTo>
                    <a:pt x="686" y="214"/>
                  </a:lnTo>
                  <a:lnTo>
                    <a:pt x="718" y="210"/>
                  </a:lnTo>
                  <a:lnTo>
                    <a:pt x="741" y="204"/>
                  </a:lnTo>
                  <a:lnTo>
                    <a:pt x="758" y="198"/>
                  </a:lnTo>
                  <a:lnTo>
                    <a:pt x="770" y="190"/>
                  </a:lnTo>
                  <a:lnTo>
                    <a:pt x="779" y="181"/>
                  </a:lnTo>
                  <a:lnTo>
                    <a:pt x="786" y="172"/>
                  </a:lnTo>
                  <a:lnTo>
                    <a:pt x="794" y="162"/>
                  </a:lnTo>
                  <a:lnTo>
                    <a:pt x="803" y="146"/>
                  </a:lnTo>
                  <a:lnTo>
                    <a:pt x="806" y="128"/>
                  </a:lnTo>
                  <a:lnTo>
                    <a:pt x="804" y="108"/>
                  </a:lnTo>
                  <a:lnTo>
                    <a:pt x="801" y="88"/>
                  </a:lnTo>
                  <a:lnTo>
                    <a:pt x="796" y="70"/>
                  </a:lnTo>
                  <a:lnTo>
                    <a:pt x="788" y="47"/>
                  </a:lnTo>
                  <a:lnTo>
                    <a:pt x="777" y="28"/>
                  </a:lnTo>
                  <a:lnTo>
                    <a:pt x="765" y="13"/>
                  </a:lnTo>
                  <a:lnTo>
                    <a:pt x="756" y="0"/>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4" name="Freeform 16"/>
            <p:cNvSpPr/>
            <p:nvPr/>
          </p:nvSpPr>
          <p:spPr bwMode="auto">
            <a:xfrm>
              <a:off x="3008" y="332"/>
              <a:ext cx="1008" cy="237"/>
            </a:xfrm>
            <a:custGeom>
              <a:avLst/>
              <a:gdLst>
                <a:gd name="T0" fmla="*/ 2 w 1008"/>
                <a:gd name="T1" fmla="*/ 31 h 237"/>
                <a:gd name="T2" fmla="*/ 0 w 1008"/>
                <a:gd name="T3" fmla="*/ 14 h 237"/>
                <a:gd name="T4" fmla="*/ 0 w 1008"/>
                <a:gd name="T5" fmla="*/ 19 h 237"/>
                <a:gd name="T6" fmla="*/ 3 w 1008"/>
                <a:gd name="T7" fmla="*/ 60 h 237"/>
                <a:gd name="T8" fmla="*/ 12 w 1008"/>
                <a:gd name="T9" fmla="*/ 102 h 237"/>
                <a:gd name="T10" fmla="*/ 27 w 1008"/>
                <a:gd name="T11" fmla="*/ 140 h 237"/>
                <a:gd name="T12" fmla="*/ 51 w 1008"/>
                <a:gd name="T13" fmla="*/ 171 h 237"/>
                <a:gd name="T14" fmla="*/ 87 w 1008"/>
                <a:gd name="T15" fmla="*/ 195 h 237"/>
                <a:gd name="T16" fmla="*/ 126 w 1008"/>
                <a:gd name="T17" fmla="*/ 212 h 237"/>
                <a:gd name="T18" fmla="*/ 165 w 1008"/>
                <a:gd name="T19" fmla="*/ 221 h 237"/>
                <a:gd name="T20" fmla="*/ 199 w 1008"/>
                <a:gd name="T21" fmla="*/ 217 h 237"/>
                <a:gd name="T22" fmla="*/ 233 w 1008"/>
                <a:gd name="T23" fmla="*/ 207 h 237"/>
                <a:gd name="T24" fmla="*/ 267 w 1008"/>
                <a:gd name="T25" fmla="*/ 194 h 237"/>
                <a:gd name="T26" fmla="*/ 302 w 1008"/>
                <a:gd name="T27" fmla="*/ 174 h 237"/>
                <a:gd name="T28" fmla="*/ 341 w 1008"/>
                <a:gd name="T29" fmla="*/ 142 h 237"/>
                <a:gd name="T30" fmla="*/ 360 w 1008"/>
                <a:gd name="T31" fmla="*/ 145 h 237"/>
                <a:gd name="T32" fmla="*/ 375 w 1008"/>
                <a:gd name="T33" fmla="*/ 161 h 237"/>
                <a:gd name="T34" fmla="*/ 393 w 1008"/>
                <a:gd name="T35" fmla="*/ 184 h 237"/>
                <a:gd name="T36" fmla="*/ 420 w 1008"/>
                <a:gd name="T37" fmla="*/ 208 h 237"/>
                <a:gd name="T38" fmla="*/ 465 w 1008"/>
                <a:gd name="T39" fmla="*/ 229 h 237"/>
                <a:gd name="T40" fmla="*/ 535 w 1008"/>
                <a:gd name="T41" fmla="*/ 234 h 237"/>
                <a:gd name="T42" fmla="*/ 597 w 1008"/>
                <a:gd name="T43" fmla="*/ 218 h 237"/>
                <a:gd name="T44" fmla="*/ 640 w 1008"/>
                <a:gd name="T45" fmla="*/ 193 h 237"/>
                <a:gd name="T46" fmla="*/ 669 w 1008"/>
                <a:gd name="T47" fmla="*/ 166 h 237"/>
                <a:gd name="T48" fmla="*/ 683 w 1008"/>
                <a:gd name="T49" fmla="*/ 142 h 237"/>
                <a:gd name="T50" fmla="*/ 688 w 1008"/>
                <a:gd name="T51" fmla="*/ 128 h 237"/>
                <a:gd name="T52" fmla="*/ 708 w 1008"/>
                <a:gd name="T53" fmla="*/ 155 h 237"/>
                <a:gd name="T54" fmla="*/ 745 w 1008"/>
                <a:gd name="T55" fmla="*/ 194 h 237"/>
                <a:gd name="T56" fmla="*/ 778 w 1008"/>
                <a:gd name="T57" fmla="*/ 215 h 237"/>
                <a:gd name="T58" fmla="*/ 807 w 1008"/>
                <a:gd name="T59" fmla="*/ 223 h 237"/>
                <a:gd name="T60" fmla="*/ 836 w 1008"/>
                <a:gd name="T61" fmla="*/ 224 h 237"/>
                <a:gd name="T62" fmla="*/ 870 w 1008"/>
                <a:gd name="T63" fmla="*/ 221 h 237"/>
                <a:gd name="T64" fmla="*/ 910 w 1008"/>
                <a:gd name="T65" fmla="*/ 204 h 237"/>
                <a:gd name="T66" fmla="*/ 946 w 1008"/>
                <a:gd name="T67" fmla="*/ 178 h 237"/>
                <a:gd name="T68" fmla="*/ 976 w 1008"/>
                <a:gd name="T69" fmla="*/ 148 h 237"/>
                <a:gd name="T70" fmla="*/ 999 w 1008"/>
                <a:gd name="T71" fmla="*/ 112 h 237"/>
                <a:gd name="T72" fmla="*/ 1007 w 1008"/>
                <a:gd name="T73" fmla="*/ 69 h 237"/>
                <a:gd name="T74" fmla="*/ 1005 w 1008"/>
                <a:gd name="T75" fmla="*/ 3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8" h="237">
                  <a:moveTo>
                    <a:pt x="6" y="21"/>
                  </a:moveTo>
                  <a:lnTo>
                    <a:pt x="2" y="31"/>
                  </a:lnTo>
                  <a:lnTo>
                    <a:pt x="0" y="27"/>
                  </a:lnTo>
                  <a:lnTo>
                    <a:pt x="0" y="14"/>
                  </a:lnTo>
                  <a:lnTo>
                    <a:pt x="2" y="0"/>
                  </a:lnTo>
                  <a:lnTo>
                    <a:pt x="0" y="19"/>
                  </a:lnTo>
                  <a:lnTo>
                    <a:pt x="1" y="39"/>
                  </a:lnTo>
                  <a:lnTo>
                    <a:pt x="3" y="60"/>
                  </a:lnTo>
                  <a:lnTo>
                    <a:pt x="7" y="81"/>
                  </a:lnTo>
                  <a:lnTo>
                    <a:pt x="12" y="102"/>
                  </a:lnTo>
                  <a:lnTo>
                    <a:pt x="19" y="121"/>
                  </a:lnTo>
                  <a:lnTo>
                    <a:pt x="27" y="140"/>
                  </a:lnTo>
                  <a:lnTo>
                    <a:pt x="36" y="156"/>
                  </a:lnTo>
                  <a:lnTo>
                    <a:pt x="51" y="171"/>
                  </a:lnTo>
                  <a:lnTo>
                    <a:pt x="68" y="184"/>
                  </a:lnTo>
                  <a:lnTo>
                    <a:pt x="87" y="195"/>
                  </a:lnTo>
                  <a:lnTo>
                    <a:pt x="106" y="205"/>
                  </a:lnTo>
                  <a:lnTo>
                    <a:pt x="126" y="212"/>
                  </a:lnTo>
                  <a:lnTo>
                    <a:pt x="146" y="217"/>
                  </a:lnTo>
                  <a:lnTo>
                    <a:pt x="165" y="221"/>
                  </a:lnTo>
                  <a:lnTo>
                    <a:pt x="182" y="221"/>
                  </a:lnTo>
                  <a:lnTo>
                    <a:pt x="199" y="217"/>
                  </a:lnTo>
                  <a:lnTo>
                    <a:pt x="216" y="212"/>
                  </a:lnTo>
                  <a:lnTo>
                    <a:pt x="233" y="207"/>
                  </a:lnTo>
                  <a:lnTo>
                    <a:pt x="250" y="201"/>
                  </a:lnTo>
                  <a:lnTo>
                    <a:pt x="267" y="194"/>
                  </a:lnTo>
                  <a:lnTo>
                    <a:pt x="284" y="185"/>
                  </a:lnTo>
                  <a:lnTo>
                    <a:pt x="302" y="174"/>
                  </a:lnTo>
                  <a:lnTo>
                    <a:pt x="321" y="159"/>
                  </a:lnTo>
                  <a:lnTo>
                    <a:pt x="341" y="142"/>
                  </a:lnTo>
                  <a:lnTo>
                    <a:pt x="352" y="142"/>
                  </a:lnTo>
                  <a:lnTo>
                    <a:pt x="360" y="145"/>
                  </a:lnTo>
                  <a:lnTo>
                    <a:pt x="368" y="152"/>
                  </a:lnTo>
                  <a:lnTo>
                    <a:pt x="375" y="161"/>
                  </a:lnTo>
                  <a:lnTo>
                    <a:pt x="383" y="172"/>
                  </a:lnTo>
                  <a:lnTo>
                    <a:pt x="393" y="184"/>
                  </a:lnTo>
                  <a:lnTo>
                    <a:pt x="405" y="196"/>
                  </a:lnTo>
                  <a:lnTo>
                    <a:pt x="420" y="208"/>
                  </a:lnTo>
                  <a:lnTo>
                    <a:pt x="440" y="220"/>
                  </a:lnTo>
                  <a:lnTo>
                    <a:pt x="465" y="229"/>
                  </a:lnTo>
                  <a:lnTo>
                    <a:pt x="496" y="237"/>
                  </a:lnTo>
                  <a:lnTo>
                    <a:pt x="535" y="234"/>
                  </a:lnTo>
                  <a:lnTo>
                    <a:pt x="568" y="227"/>
                  </a:lnTo>
                  <a:lnTo>
                    <a:pt x="597" y="218"/>
                  </a:lnTo>
                  <a:lnTo>
                    <a:pt x="621" y="206"/>
                  </a:lnTo>
                  <a:lnTo>
                    <a:pt x="640" y="193"/>
                  </a:lnTo>
                  <a:lnTo>
                    <a:pt x="656" y="179"/>
                  </a:lnTo>
                  <a:lnTo>
                    <a:pt x="669" y="166"/>
                  </a:lnTo>
                  <a:lnTo>
                    <a:pt x="677" y="153"/>
                  </a:lnTo>
                  <a:lnTo>
                    <a:pt x="683" y="142"/>
                  </a:lnTo>
                  <a:lnTo>
                    <a:pt x="687" y="134"/>
                  </a:lnTo>
                  <a:lnTo>
                    <a:pt x="688" y="128"/>
                  </a:lnTo>
                  <a:lnTo>
                    <a:pt x="687" y="127"/>
                  </a:lnTo>
                  <a:lnTo>
                    <a:pt x="708" y="155"/>
                  </a:lnTo>
                  <a:lnTo>
                    <a:pt x="727" y="177"/>
                  </a:lnTo>
                  <a:lnTo>
                    <a:pt x="745" y="194"/>
                  </a:lnTo>
                  <a:lnTo>
                    <a:pt x="762" y="206"/>
                  </a:lnTo>
                  <a:lnTo>
                    <a:pt x="778" y="215"/>
                  </a:lnTo>
                  <a:lnTo>
                    <a:pt x="793" y="220"/>
                  </a:lnTo>
                  <a:lnTo>
                    <a:pt x="807" y="223"/>
                  </a:lnTo>
                  <a:lnTo>
                    <a:pt x="822" y="224"/>
                  </a:lnTo>
                  <a:lnTo>
                    <a:pt x="836" y="224"/>
                  </a:lnTo>
                  <a:lnTo>
                    <a:pt x="850" y="223"/>
                  </a:lnTo>
                  <a:lnTo>
                    <a:pt x="870" y="221"/>
                  </a:lnTo>
                  <a:lnTo>
                    <a:pt x="890" y="214"/>
                  </a:lnTo>
                  <a:lnTo>
                    <a:pt x="910" y="204"/>
                  </a:lnTo>
                  <a:lnTo>
                    <a:pt x="929" y="192"/>
                  </a:lnTo>
                  <a:lnTo>
                    <a:pt x="946" y="178"/>
                  </a:lnTo>
                  <a:lnTo>
                    <a:pt x="962" y="163"/>
                  </a:lnTo>
                  <a:lnTo>
                    <a:pt x="976" y="148"/>
                  </a:lnTo>
                  <a:lnTo>
                    <a:pt x="988" y="134"/>
                  </a:lnTo>
                  <a:lnTo>
                    <a:pt x="999" y="112"/>
                  </a:lnTo>
                  <a:lnTo>
                    <a:pt x="1005" y="90"/>
                  </a:lnTo>
                  <a:lnTo>
                    <a:pt x="1007" y="69"/>
                  </a:lnTo>
                  <a:lnTo>
                    <a:pt x="1007" y="48"/>
                  </a:lnTo>
                  <a:lnTo>
                    <a:pt x="1005" y="30"/>
                  </a:lnTo>
                  <a:lnTo>
                    <a:pt x="1004" y="16"/>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5" name="Freeform 15"/>
            <p:cNvSpPr/>
            <p:nvPr/>
          </p:nvSpPr>
          <p:spPr bwMode="auto">
            <a:xfrm>
              <a:off x="2107" y="627"/>
              <a:ext cx="907" cy="183"/>
            </a:xfrm>
            <a:custGeom>
              <a:avLst/>
              <a:gdLst>
                <a:gd name="T0" fmla="*/ 10 w 907"/>
                <a:gd name="T1" fmla="*/ 158 h 183"/>
                <a:gd name="T2" fmla="*/ 32 w 907"/>
                <a:gd name="T3" fmla="*/ 111 h 183"/>
                <a:gd name="T4" fmla="*/ 54 w 907"/>
                <a:gd name="T5" fmla="*/ 69 h 183"/>
                <a:gd name="T6" fmla="*/ 76 w 907"/>
                <a:gd name="T7" fmla="*/ 34 h 183"/>
                <a:gd name="T8" fmla="*/ 100 w 907"/>
                <a:gd name="T9" fmla="*/ 10 h 183"/>
                <a:gd name="T10" fmla="*/ 126 w 907"/>
                <a:gd name="T11" fmla="*/ 0 h 183"/>
                <a:gd name="T12" fmla="*/ 153 w 907"/>
                <a:gd name="T13" fmla="*/ 11 h 183"/>
                <a:gd name="T14" fmla="*/ 181 w 907"/>
                <a:gd name="T15" fmla="*/ 40 h 183"/>
                <a:gd name="T16" fmla="*/ 210 w 907"/>
                <a:gd name="T17" fmla="*/ 80 h 183"/>
                <a:gd name="T18" fmla="*/ 239 w 907"/>
                <a:gd name="T19" fmla="*/ 121 h 183"/>
                <a:gd name="T20" fmla="*/ 268 w 907"/>
                <a:gd name="T21" fmla="*/ 153 h 183"/>
                <a:gd name="T22" fmla="*/ 295 w 907"/>
                <a:gd name="T23" fmla="*/ 169 h 183"/>
                <a:gd name="T24" fmla="*/ 324 w 907"/>
                <a:gd name="T25" fmla="*/ 157 h 183"/>
                <a:gd name="T26" fmla="*/ 353 w 907"/>
                <a:gd name="T27" fmla="*/ 125 h 183"/>
                <a:gd name="T28" fmla="*/ 380 w 907"/>
                <a:gd name="T29" fmla="*/ 83 h 183"/>
                <a:gd name="T30" fmla="*/ 406 w 907"/>
                <a:gd name="T31" fmla="*/ 44 h 183"/>
                <a:gd name="T32" fmla="*/ 433 w 907"/>
                <a:gd name="T33" fmla="*/ 17 h 183"/>
                <a:gd name="T34" fmla="*/ 461 w 907"/>
                <a:gd name="T35" fmla="*/ 15 h 183"/>
                <a:gd name="T36" fmla="*/ 490 w 907"/>
                <a:gd name="T37" fmla="*/ 38 h 183"/>
                <a:gd name="T38" fmla="*/ 519 w 907"/>
                <a:gd name="T39" fmla="*/ 75 h 183"/>
                <a:gd name="T40" fmla="*/ 547 w 907"/>
                <a:gd name="T41" fmla="*/ 114 h 183"/>
                <a:gd name="T42" fmla="*/ 576 w 907"/>
                <a:gd name="T43" fmla="*/ 143 h 183"/>
                <a:gd name="T44" fmla="*/ 606 w 907"/>
                <a:gd name="T45" fmla="*/ 146 h 183"/>
                <a:gd name="T46" fmla="*/ 637 w 907"/>
                <a:gd name="T47" fmla="*/ 123 h 183"/>
                <a:gd name="T48" fmla="*/ 666 w 907"/>
                <a:gd name="T49" fmla="*/ 86 h 183"/>
                <a:gd name="T50" fmla="*/ 695 w 907"/>
                <a:gd name="T51" fmla="*/ 48 h 183"/>
                <a:gd name="T52" fmla="*/ 724 w 907"/>
                <a:gd name="T53" fmla="*/ 20 h 183"/>
                <a:gd name="T54" fmla="*/ 754 w 907"/>
                <a:gd name="T55" fmla="*/ 15 h 183"/>
                <a:gd name="T56" fmla="*/ 786 w 907"/>
                <a:gd name="T57" fmla="*/ 27 h 183"/>
                <a:gd name="T58" fmla="*/ 817 w 907"/>
                <a:gd name="T59" fmla="*/ 50 h 183"/>
                <a:gd name="T60" fmla="*/ 847 w 907"/>
                <a:gd name="T61" fmla="*/ 80 h 183"/>
                <a:gd name="T62" fmla="*/ 877 w 907"/>
                <a:gd name="T63" fmla="*/ 115 h 183"/>
                <a:gd name="T64" fmla="*/ 907 w 907"/>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7"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0"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6" name="Freeform 14"/>
            <p:cNvSpPr/>
            <p:nvPr/>
          </p:nvSpPr>
          <p:spPr bwMode="auto">
            <a:xfrm>
              <a:off x="2099" y="822"/>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7" name="Freeform 13"/>
            <p:cNvSpPr/>
            <p:nvPr/>
          </p:nvSpPr>
          <p:spPr bwMode="auto">
            <a:xfrm>
              <a:off x="2114" y="1017"/>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8" name="Rectangle 11"/>
            <p:cNvSpPr>
              <a:spLocks noChangeArrowheads="1"/>
            </p:cNvSpPr>
            <p:nvPr/>
          </p:nvSpPr>
          <p:spPr bwMode="auto">
            <a:xfrm>
              <a:off x="12600" y="2464"/>
              <a:ext cx="17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29" name="Rectangle 9"/>
            <p:cNvSpPr>
              <a:spLocks noChangeArrowheads="1"/>
            </p:cNvSpPr>
            <p:nvPr/>
          </p:nvSpPr>
          <p:spPr bwMode="auto">
            <a:xfrm>
              <a:off x="13874"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0" name="Rectangle 7"/>
            <p:cNvSpPr>
              <a:spLocks noChangeArrowheads="1"/>
            </p:cNvSpPr>
            <p:nvPr/>
          </p:nvSpPr>
          <p:spPr bwMode="auto">
            <a:xfrm>
              <a:off x="13978" y="2464"/>
              <a:ext cx="10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1" name="Rectangle 5"/>
            <p:cNvSpPr>
              <a:spLocks noChangeArrowheads="1"/>
            </p:cNvSpPr>
            <p:nvPr/>
          </p:nvSpPr>
          <p:spPr bwMode="auto">
            <a:xfrm>
              <a:off x="14477"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grpSp>
      <p:sp>
        <p:nvSpPr>
          <p:cNvPr id="68" name="Rectangle 3"/>
          <p:cNvSpPr>
            <a:spLocks noChangeArrowheads="1"/>
          </p:cNvSpPr>
          <p:nvPr/>
        </p:nvSpPr>
        <p:spPr bwMode="auto">
          <a:xfrm>
            <a:off x="2576513" y="1314450"/>
            <a:ext cx="939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endParaRPr lang="en-US" sz="1350"/>
          </a:p>
        </p:txBody>
      </p:sp>
      <p:sp>
        <p:nvSpPr>
          <p:cNvPr id="69" name="Text Box 1"/>
          <p:cNvSpPr txBox="1">
            <a:spLocks noChangeArrowheads="1"/>
          </p:cNvSpPr>
          <p:nvPr/>
        </p:nvSpPr>
        <p:spPr bwMode="auto">
          <a:xfrm>
            <a:off x="10231780" y="2402887"/>
            <a:ext cx="328716" cy="270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square" lIns="0" tIns="0" rIns="0" bIns="0" numCol="1" anchor="t" anchorCtr="0" compatLnSpc="1"/>
          <a:lstStyle/>
          <a:p>
            <a:pPr algn="ctr" defTabSz="685800" fontAlgn="base">
              <a:spcBef>
                <a:spcPct val="0"/>
              </a:spcBef>
              <a:spcAft>
                <a:spcPct val="0"/>
              </a:spcAft>
            </a:pPr>
            <a:r>
              <a:rPr lang="en-US" sz="1050" b="1" dirty="0">
                <a:latin typeface="Arial" panose="020B0604020202020204" pitchFamily="34" charset="0"/>
                <a:ea typeface="Times New Roman" panose="02020603050405020304" charset="0"/>
                <a:cs typeface="Arial" panose="020B0604020202020204" pitchFamily="34" charset="0"/>
              </a:rPr>
              <a:t>Degree of Complexity</a:t>
            </a:r>
            <a:endParaRPr lang="en-US" sz="1350" dirty="0">
              <a:latin typeface="Arial" panose="020B0604020202020204" pitchFamily="34" charset="0"/>
              <a:cs typeface="Arial" panose="020B0604020202020204" pitchFamily="34" charset="0"/>
            </a:endParaRPr>
          </a:p>
        </p:txBody>
      </p:sp>
      <p:pic>
        <p:nvPicPr>
          <p:cNvPr id="2054"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76400" y="5207794"/>
            <a:ext cx="38100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54238" y="2888942"/>
            <a:ext cx="933450" cy="950119"/>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76"/>
          <p:cNvSpPr>
            <a:spLocks noChangeArrowheads="1"/>
          </p:cNvSpPr>
          <p:nvPr/>
        </p:nvSpPr>
        <p:spPr bwMode="auto">
          <a:xfrm>
            <a:off x="1676400" y="894855"/>
            <a:ext cx="88544"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9044" tIns="34290" rIns="68580" bIns="34290" numCol="1" anchor="ctr" anchorCtr="0" compatLnSpc="1">
            <a:spAutoFit/>
          </a:bodyPr>
          <a:lstStyle/>
          <a:p>
            <a:pPr defTabSz="685800" fontAlgn="base">
              <a:spcBef>
                <a:spcPct val="0"/>
              </a:spcBef>
              <a:spcAft>
                <a:spcPct val="0"/>
              </a:spcAft>
            </a:pPr>
            <a:br>
              <a:rPr lang="en-US" sz="75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1" name="Rectangle 77"/>
          <p:cNvSpPr>
            <a:spLocks noChangeArrowheads="1"/>
          </p:cNvSpPr>
          <p:nvPr/>
        </p:nvSpPr>
        <p:spPr bwMode="auto">
          <a:xfrm>
            <a:off x="1800225" y="1326356"/>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2" name="Rectangle 79"/>
          <p:cNvSpPr>
            <a:spLocks noChangeArrowheads="1"/>
          </p:cNvSpPr>
          <p:nvPr/>
        </p:nvSpPr>
        <p:spPr bwMode="auto">
          <a:xfrm>
            <a:off x="1800225" y="2090738"/>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3" name="Rectangle 81"/>
          <p:cNvSpPr>
            <a:spLocks noChangeArrowheads="1"/>
          </p:cNvSpPr>
          <p:nvPr/>
        </p:nvSpPr>
        <p:spPr bwMode="auto">
          <a:xfrm>
            <a:off x="1800225" y="2847975"/>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4" name="Rectangle 83"/>
          <p:cNvSpPr>
            <a:spLocks noChangeArrowheads="1"/>
          </p:cNvSpPr>
          <p:nvPr/>
        </p:nvSpPr>
        <p:spPr bwMode="auto">
          <a:xfrm>
            <a:off x="1800225" y="3598069"/>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5" name="Rectangle 85"/>
          <p:cNvSpPr>
            <a:spLocks noChangeArrowheads="1"/>
          </p:cNvSpPr>
          <p:nvPr/>
        </p:nvSpPr>
        <p:spPr bwMode="auto">
          <a:xfrm>
            <a:off x="1800225" y="43624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6" name="Rectangle 87"/>
          <p:cNvSpPr>
            <a:spLocks noChangeArrowheads="1"/>
          </p:cNvSpPr>
          <p:nvPr/>
        </p:nvSpPr>
        <p:spPr bwMode="auto">
          <a:xfrm>
            <a:off x="1800225" y="46482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7" name="Rectangle 89"/>
          <p:cNvSpPr>
            <a:spLocks noChangeArrowheads="1"/>
          </p:cNvSpPr>
          <p:nvPr/>
        </p:nvSpPr>
        <p:spPr bwMode="auto">
          <a:xfrm>
            <a:off x="1800225" y="49339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8" name="Rectangle 91"/>
          <p:cNvSpPr>
            <a:spLocks noChangeArrowheads="1"/>
          </p:cNvSpPr>
          <p:nvPr/>
        </p:nvSpPr>
        <p:spPr bwMode="auto">
          <a:xfrm>
            <a:off x="1800225" y="52197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9" name="Rectangle 93"/>
          <p:cNvSpPr>
            <a:spLocks noChangeArrowheads="1"/>
          </p:cNvSpPr>
          <p:nvPr/>
        </p:nvSpPr>
        <p:spPr bwMode="auto">
          <a:xfrm>
            <a:off x="1676401" y="733386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80" name="Rectangle 94"/>
          <p:cNvSpPr>
            <a:spLocks noChangeArrowheads="1"/>
          </p:cNvSpPr>
          <p:nvPr/>
        </p:nvSpPr>
        <p:spPr bwMode="auto">
          <a:xfrm>
            <a:off x="1676401" y="7372584"/>
            <a:ext cx="138564"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br>
              <a:rPr lang="en-US" sz="1050" dirty="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dirty="0">
              <a:latin typeface="Arial" panose="020B0604020202020204" pitchFamily="34" charset="0"/>
              <a:cs typeface="Arial" panose="020B0604020202020204" pitchFamily="34" charset="0"/>
            </a:endParaRPr>
          </a:p>
        </p:txBody>
      </p:sp>
      <p:sp>
        <p:nvSpPr>
          <p:cNvPr id="81" name="Rectangle 96"/>
          <p:cNvSpPr>
            <a:spLocks noChangeArrowheads="1"/>
          </p:cNvSpPr>
          <p:nvPr/>
        </p:nvSpPr>
        <p:spPr bwMode="auto">
          <a:xfrm>
            <a:off x="8467126" y="4795452"/>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1.0</a:t>
            </a:r>
            <a:endParaRPr lang="en-US" sz="1350" dirty="0">
              <a:latin typeface="Arial" panose="020B0604020202020204" pitchFamily="34" charset="0"/>
              <a:cs typeface="Arial" panose="020B0604020202020204" pitchFamily="34" charset="0"/>
            </a:endParaRPr>
          </a:p>
        </p:txBody>
      </p:sp>
      <p:sp>
        <p:nvSpPr>
          <p:cNvPr id="82" name="Rettangolo 81"/>
          <p:cNvSpPr/>
          <p:nvPr/>
        </p:nvSpPr>
        <p:spPr>
          <a:xfrm>
            <a:off x="2057401" y="4501906"/>
            <a:ext cx="1940522" cy="577081"/>
          </a:xfrm>
          <a:prstGeom prst="rect">
            <a:avLst/>
          </a:prstGeom>
        </p:spPr>
        <p:txBody>
          <a:bodyPr wrap="square">
            <a:spAutoFit/>
          </a:bodyPr>
          <a:lstStyle/>
          <a:p>
            <a:r>
              <a:rPr lang="en-US" sz="1050" dirty="0"/>
              <a:t>1. </a:t>
            </a:r>
            <a:r>
              <a:rPr lang="en-US" sz="1050" b="1" dirty="0"/>
              <a:t>Industrial Revolution </a:t>
            </a:r>
            <a:r>
              <a:rPr lang="en-US" sz="1050" dirty="0"/>
              <a:t>mechanical production facilities powered by water and steam</a:t>
            </a:r>
          </a:p>
        </p:txBody>
      </p:sp>
      <p:cxnSp>
        <p:nvCxnSpPr>
          <p:cNvPr id="84" name="Connettore 2 83"/>
          <p:cNvCxnSpPr>
            <a:endCxn id="54" idx="1"/>
          </p:cNvCxnSpPr>
          <p:nvPr/>
        </p:nvCxnSpPr>
        <p:spPr>
          <a:xfrm flipH="1">
            <a:off x="1879365" y="4487104"/>
            <a:ext cx="283" cy="658156"/>
          </a:xfrm>
          <a:prstGeom prst="straightConnector1">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ttore 2 85"/>
          <p:cNvCxnSpPr/>
          <p:nvPr/>
        </p:nvCxnSpPr>
        <p:spPr>
          <a:xfrm>
            <a:off x="7862212" y="2403601"/>
            <a:ext cx="0" cy="2773625"/>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87" name="Rettangolo 86"/>
          <p:cNvSpPr/>
          <p:nvPr/>
        </p:nvSpPr>
        <p:spPr>
          <a:xfrm>
            <a:off x="1795217" y="3753037"/>
            <a:ext cx="1348457" cy="553998"/>
          </a:xfrm>
          <a:prstGeom prst="rect">
            <a:avLst/>
          </a:prstGeom>
        </p:spPr>
        <p:txBody>
          <a:bodyPr wrap="square">
            <a:spAutoFit/>
          </a:bodyPr>
          <a:lstStyle/>
          <a:p>
            <a:pPr lvl="0" fontAlgn="base">
              <a:spcBef>
                <a:spcPct val="0"/>
              </a:spcBef>
              <a:spcAft>
                <a:spcPct val="0"/>
              </a:spcAft>
            </a:pPr>
            <a:r>
              <a:rPr lang="en-US" sz="1050" dirty="0">
                <a:solidFill>
                  <a:srgbClr val="000000"/>
                </a:solidFill>
                <a:latin typeface="Arial" panose="020B0604020202020204" pitchFamily="34" charset="0"/>
                <a:cs typeface="Arial" panose="020B0604020202020204" pitchFamily="34" charset="0"/>
              </a:rPr>
              <a:t>First </a:t>
            </a:r>
            <a:r>
              <a:rPr lang="en-US" sz="1050" b="1" dirty="0">
                <a:solidFill>
                  <a:srgbClr val="000000"/>
                </a:solidFill>
                <a:latin typeface="Arial" panose="020B0604020202020204" pitchFamily="34" charset="0"/>
                <a:cs typeface="Arial" panose="020B0604020202020204" pitchFamily="34" charset="0"/>
              </a:rPr>
              <a:t>Mechanical Loom</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900" dirty="0">
                <a:solidFill>
                  <a:srgbClr val="000000"/>
                </a:solidFill>
                <a:latin typeface="Arial" panose="020B0604020202020204" pitchFamily="34" charset="0"/>
                <a:ea typeface="Times New Roman" panose="02020603050405020304" charset="0"/>
                <a:cs typeface="Arial" panose="020B0604020202020204" pitchFamily="34" charset="0"/>
              </a:rPr>
              <a:t>1784</a:t>
            </a:r>
            <a:endParaRPr lang="en-US" sz="675" dirty="0">
              <a:latin typeface="Arial" panose="020B0604020202020204" pitchFamily="34" charset="0"/>
              <a:cs typeface="Arial" panose="020B0604020202020204" pitchFamily="34" charset="0"/>
            </a:endParaRPr>
          </a:p>
        </p:txBody>
      </p:sp>
      <p:sp>
        <p:nvSpPr>
          <p:cNvPr id="88" name="Rettangolo 87"/>
          <p:cNvSpPr/>
          <p:nvPr/>
        </p:nvSpPr>
        <p:spPr>
          <a:xfrm>
            <a:off x="1973573" y="5231525"/>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End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18th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102" name="Rettangolo 101"/>
          <p:cNvSpPr/>
          <p:nvPr/>
        </p:nvSpPr>
        <p:spPr>
          <a:xfrm>
            <a:off x="10026668" y="5248645"/>
            <a:ext cx="261273" cy="276999"/>
          </a:xfrm>
          <a:prstGeom prst="rect">
            <a:avLst/>
          </a:prstGeom>
        </p:spPr>
        <p:txBody>
          <a:bodyPr wrap="square">
            <a:spAutoFit/>
          </a:bodyPr>
          <a:lstStyle/>
          <a:p>
            <a:pPr lvl="0" eaLnBrk="0" fontAlgn="base" hangingPunct="0">
              <a:spcBef>
                <a:spcPct val="0"/>
              </a:spcBef>
              <a:spcAft>
                <a:spcPct val="0"/>
              </a:spcAft>
            </a:pPr>
            <a:r>
              <a:rPr lang="it-IT" sz="1200" b="1" dirty="0">
                <a:solidFill>
                  <a:srgbClr val="000000"/>
                </a:solidFill>
                <a:latin typeface="Arial" panose="020B0604020202020204" pitchFamily="34" charset="0"/>
                <a:cs typeface="Arial" panose="020B0604020202020204" pitchFamily="34" charset="0"/>
              </a:rPr>
              <a:t>t</a:t>
            </a:r>
            <a:endParaRPr lang="en-US" sz="750" dirty="0">
              <a:latin typeface="Arial" panose="020B0604020202020204" pitchFamily="34" charset="0"/>
              <a:cs typeface="Arial" panose="020B0604020202020204" pitchFamily="34" charset="0"/>
            </a:endParaRPr>
          </a:p>
        </p:txBody>
      </p:sp>
      <p:sp>
        <p:nvSpPr>
          <p:cNvPr id="19" name="Slide Number Placeholder 18">
            <a:extLst>
              <a:ext uri="{FF2B5EF4-FFF2-40B4-BE49-F238E27FC236}">
                <a16:creationId xmlns:a16="http://schemas.microsoft.com/office/drawing/2014/main" id="{86B4A711-7402-7544-8F76-B9D38F7C1FFA}"/>
              </a:ext>
            </a:extLst>
          </p:cNvPr>
          <p:cNvSpPr>
            <a:spLocks noGrp="1"/>
          </p:cNvSpPr>
          <p:nvPr>
            <p:ph type="sldNum" sz="quarter" idx="12"/>
          </p:nvPr>
        </p:nvSpPr>
        <p:spPr/>
        <p:txBody>
          <a:bodyPr/>
          <a:lstStyle/>
          <a:p>
            <a:fld id="{515FC477-0A05-4F3E-8EE9-E015C9089D56}" type="slidenum">
              <a:rPr lang="en-US" smtClean="0"/>
              <a:t>11</a:t>
            </a:fld>
            <a:endParaRPr lang="en-US"/>
          </a:p>
        </p:txBody>
      </p:sp>
    </p:spTree>
    <p:extLst>
      <p:ext uri="{BB962C8B-B14F-4D97-AF65-F5344CB8AC3E}">
        <p14:creationId xmlns:p14="http://schemas.microsoft.com/office/powerpoint/2010/main" val="78294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8" name="Picture 10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62213" y="2404038"/>
            <a:ext cx="2214526" cy="69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7" name="Picture 9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88877" y="3098977"/>
            <a:ext cx="3887863" cy="69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6" name="Picture 9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97922" y="3784283"/>
            <a:ext cx="6078816" cy="72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5" name="Picture 9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00122" y="4484915"/>
            <a:ext cx="8299072" cy="70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noAutofit/>
          </a:bodyPr>
          <a:lstStyle/>
          <a:p>
            <a:r>
              <a:rPr lang="en-US" sz="2400" b="1" dirty="0"/>
              <a:t>From Industry 1.0 to Industry 4.0: Towards	</a:t>
            </a:r>
            <a:br>
              <a:rPr lang="en-US" sz="2400" b="1" dirty="0"/>
            </a:br>
            <a:r>
              <a:rPr lang="en-US" sz="2400" b="1" dirty="0"/>
              <a:t>the 4th Industrial Revolution</a:t>
            </a:r>
          </a:p>
        </p:txBody>
      </p:sp>
      <p:grpSp>
        <p:nvGrpSpPr>
          <p:cNvPr id="4" name="Group 4"/>
          <p:cNvGrpSpPr/>
          <p:nvPr/>
        </p:nvGrpSpPr>
        <p:grpSpPr bwMode="auto">
          <a:xfrm>
            <a:off x="1814771" y="2304637"/>
            <a:ext cx="8417011" cy="2926888"/>
            <a:chOff x="284" y="-3557"/>
            <a:chExt cx="14855" cy="6684"/>
          </a:xfrm>
        </p:grpSpPr>
        <p:grpSp>
          <p:nvGrpSpPr>
            <p:cNvPr id="5" name="Group 69"/>
            <p:cNvGrpSpPr/>
            <p:nvPr/>
          </p:nvGrpSpPr>
          <p:grpSpPr bwMode="auto">
            <a:xfrm>
              <a:off x="284" y="2918"/>
              <a:ext cx="14855" cy="209"/>
              <a:chOff x="284" y="2918"/>
              <a:chExt cx="14855" cy="209"/>
            </a:xfrm>
          </p:grpSpPr>
          <p:sp>
            <p:nvSpPr>
              <p:cNvPr id="62" name="Freeform 75"/>
              <p:cNvSpPr/>
              <p:nvPr/>
            </p:nvSpPr>
            <p:spPr bwMode="auto">
              <a:xfrm>
                <a:off x="284" y="2918"/>
                <a:ext cx="14855" cy="209"/>
              </a:xfrm>
              <a:custGeom>
                <a:avLst/>
                <a:gdLst>
                  <a:gd name="T0" fmla="*/ 14676 w 14855"/>
                  <a:gd name="T1" fmla="*/ 0 h 209"/>
                  <a:gd name="T2" fmla="*/ 14662 w 14855"/>
                  <a:gd name="T3" fmla="*/ 3 h 209"/>
                  <a:gd name="T4" fmla="*/ 14649 w 14855"/>
                  <a:gd name="T5" fmla="*/ 25 h 209"/>
                  <a:gd name="T6" fmla="*/ 14653 w 14855"/>
                  <a:gd name="T7" fmla="*/ 38 h 209"/>
                  <a:gd name="T8" fmla="*/ 14727 w 14855"/>
                  <a:gd name="T9" fmla="*/ 81 h 209"/>
                  <a:gd name="T10" fmla="*/ 14810 w 14855"/>
                  <a:gd name="T11" fmla="*/ 81 h 209"/>
                  <a:gd name="T12" fmla="*/ 14810 w 14855"/>
                  <a:gd name="T13" fmla="*/ 126 h 209"/>
                  <a:gd name="T14" fmla="*/ 14727 w 14855"/>
                  <a:gd name="T15" fmla="*/ 126 h 209"/>
                  <a:gd name="T16" fmla="*/ 14653 w 14855"/>
                  <a:gd name="T17" fmla="*/ 170 h 209"/>
                  <a:gd name="T18" fmla="*/ 14649 w 14855"/>
                  <a:gd name="T19" fmla="*/ 183 h 209"/>
                  <a:gd name="T20" fmla="*/ 14662 w 14855"/>
                  <a:gd name="T21" fmla="*/ 205 h 209"/>
                  <a:gd name="T22" fmla="*/ 14676 w 14855"/>
                  <a:gd name="T23" fmla="*/ 208 h 209"/>
                  <a:gd name="T24" fmla="*/ 14816 w 14855"/>
                  <a:gd name="T25" fmla="*/ 126 h 209"/>
                  <a:gd name="T26" fmla="*/ 14810 w 14855"/>
                  <a:gd name="T27" fmla="*/ 126 h 209"/>
                  <a:gd name="T28" fmla="*/ 14816 w 14855"/>
                  <a:gd name="T29" fmla="*/ 126 h 209"/>
                  <a:gd name="T30" fmla="*/ 14855 w 14855"/>
                  <a:gd name="T31" fmla="*/ 104 h 209"/>
                  <a:gd name="T32" fmla="*/ 14676 w 14855"/>
                  <a:gd name="T33"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55" h="209">
                    <a:moveTo>
                      <a:pt x="14676" y="0"/>
                    </a:moveTo>
                    <a:lnTo>
                      <a:pt x="14662" y="3"/>
                    </a:lnTo>
                    <a:lnTo>
                      <a:pt x="14649" y="25"/>
                    </a:lnTo>
                    <a:lnTo>
                      <a:pt x="14653" y="38"/>
                    </a:lnTo>
                    <a:lnTo>
                      <a:pt x="14727" y="81"/>
                    </a:lnTo>
                    <a:lnTo>
                      <a:pt x="14810" y="81"/>
                    </a:lnTo>
                    <a:lnTo>
                      <a:pt x="14810" y="126"/>
                    </a:lnTo>
                    <a:lnTo>
                      <a:pt x="14727" y="126"/>
                    </a:lnTo>
                    <a:lnTo>
                      <a:pt x="14653" y="170"/>
                    </a:lnTo>
                    <a:lnTo>
                      <a:pt x="14649" y="183"/>
                    </a:lnTo>
                    <a:lnTo>
                      <a:pt x="14662" y="205"/>
                    </a:lnTo>
                    <a:lnTo>
                      <a:pt x="14676" y="208"/>
                    </a:lnTo>
                    <a:lnTo>
                      <a:pt x="14816" y="126"/>
                    </a:lnTo>
                    <a:lnTo>
                      <a:pt x="14810" y="126"/>
                    </a:lnTo>
                    <a:lnTo>
                      <a:pt x="14816" y="126"/>
                    </a:lnTo>
                    <a:lnTo>
                      <a:pt x="14855" y="104"/>
                    </a:lnTo>
                    <a:lnTo>
                      <a:pt x="14676"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3" name="Freeform 74"/>
              <p:cNvSpPr/>
              <p:nvPr/>
            </p:nvSpPr>
            <p:spPr bwMode="auto">
              <a:xfrm>
                <a:off x="284" y="2918"/>
                <a:ext cx="14855" cy="209"/>
              </a:xfrm>
              <a:custGeom>
                <a:avLst/>
                <a:gdLst>
                  <a:gd name="T0" fmla="*/ 14765 w 14855"/>
                  <a:gd name="T1" fmla="*/ 104 h 209"/>
                  <a:gd name="T2" fmla="*/ 14727 w 14855"/>
                  <a:gd name="T3" fmla="*/ 126 h 209"/>
                  <a:gd name="T4" fmla="*/ 14810 w 14855"/>
                  <a:gd name="T5" fmla="*/ 126 h 209"/>
                  <a:gd name="T6" fmla="*/ 14810 w 14855"/>
                  <a:gd name="T7" fmla="*/ 123 h 209"/>
                  <a:gd name="T8" fmla="*/ 14799 w 14855"/>
                  <a:gd name="T9" fmla="*/ 123 h 209"/>
                  <a:gd name="T10" fmla="*/ 14765 w 14855"/>
                  <a:gd name="T11" fmla="*/ 104 h 209"/>
                </a:gdLst>
                <a:ahLst/>
                <a:cxnLst>
                  <a:cxn ang="0">
                    <a:pos x="T0" y="T1"/>
                  </a:cxn>
                  <a:cxn ang="0">
                    <a:pos x="T2" y="T3"/>
                  </a:cxn>
                  <a:cxn ang="0">
                    <a:pos x="T4" y="T5"/>
                  </a:cxn>
                  <a:cxn ang="0">
                    <a:pos x="T6" y="T7"/>
                  </a:cxn>
                  <a:cxn ang="0">
                    <a:pos x="T8" y="T9"/>
                  </a:cxn>
                  <a:cxn ang="0">
                    <a:pos x="T10" y="T11"/>
                  </a:cxn>
                </a:cxnLst>
                <a:rect l="0" t="0" r="r" b="b"/>
                <a:pathLst>
                  <a:path w="14855" h="209">
                    <a:moveTo>
                      <a:pt x="14765" y="104"/>
                    </a:moveTo>
                    <a:lnTo>
                      <a:pt x="14727" y="126"/>
                    </a:lnTo>
                    <a:lnTo>
                      <a:pt x="14810" y="126"/>
                    </a:lnTo>
                    <a:lnTo>
                      <a:pt x="14810" y="123"/>
                    </a:lnTo>
                    <a:lnTo>
                      <a:pt x="14799" y="123"/>
                    </a:lnTo>
                    <a:lnTo>
                      <a:pt x="14765" y="10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4" name="Freeform 73"/>
              <p:cNvSpPr/>
              <p:nvPr/>
            </p:nvSpPr>
            <p:spPr bwMode="auto">
              <a:xfrm>
                <a:off x="284" y="2918"/>
                <a:ext cx="14855" cy="209"/>
              </a:xfrm>
              <a:custGeom>
                <a:avLst/>
                <a:gdLst>
                  <a:gd name="T0" fmla="*/ 0 w 14855"/>
                  <a:gd name="T1" fmla="*/ 79 h 209"/>
                  <a:gd name="T2" fmla="*/ 0 w 14855"/>
                  <a:gd name="T3" fmla="*/ 124 h 209"/>
                  <a:gd name="T4" fmla="*/ 14727 w 14855"/>
                  <a:gd name="T5" fmla="*/ 126 h 209"/>
                  <a:gd name="T6" fmla="*/ 14765 w 14855"/>
                  <a:gd name="T7" fmla="*/ 104 h 209"/>
                  <a:gd name="T8" fmla="*/ 14727 w 14855"/>
                  <a:gd name="T9" fmla="*/ 81 h 209"/>
                  <a:gd name="T10" fmla="*/ 0 w 14855"/>
                  <a:gd name="T11" fmla="*/ 79 h 209"/>
                </a:gdLst>
                <a:ahLst/>
                <a:cxnLst>
                  <a:cxn ang="0">
                    <a:pos x="T0" y="T1"/>
                  </a:cxn>
                  <a:cxn ang="0">
                    <a:pos x="T2" y="T3"/>
                  </a:cxn>
                  <a:cxn ang="0">
                    <a:pos x="T4" y="T5"/>
                  </a:cxn>
                  <a:cxn ang="0">
                    <a:pos x="T6" y="T7"/>
                  </a:cxn>
                  <a:cxn ang="0">
                    <a:pos x="T8" y="T9"/>
                  </a:cxn>
                  <a:cxn ang="0">
                    <a:pos x="T10" y="T11"/>
                  </a:cxn>
                </a:cxnLst>
                <a:rect l="0" t="0" r="r" b="b"/>
                <a:pathLst>
                  <a:path w="14855" h="209">
                    <a:moveTo>
                      <a:pt x="0" y="79"/>
                    </a:moveTo>
                    <a:lnTo>
                      <a:pt x="0" y="124"/>
                    </a:lnTo>
                    <a:lnTo>
                      <a:pt x="14727" y="126"/>
                    </a:lnTo>
                    <a:lnTo>
                      <a:pt x="14765" y="104"/>
                    </a:lnTo>
                    <a:lnTo>
                      <a:pt x="14727" y="81"/>
                    </a:lnTo>
                    <a:lnTo>
                      <a:pt x="0" y="7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5" name="Freeform 72"/>
              <p:cNvSpPr/>
              <p:nvPr/>
            </p:nvSpPr>
            <p:spPr bwMode="auto">
              <a:xfrm>
                <a:off x="284" y="2918"/>
                <a:ext cx="14855" cy="209"/>
              </a:xfrm>
              <a:custGeom>
                <a:avLst/>
                <a:gdLst>
                  <a:gd name="T0" fmla="*/ 14799 w 14855"/>
                  <a:gd name="T1" fmla="*/ 85 h 209"/>
                  <a:gd name="T2" fmla="*/ 14765 w 14855"/>
                  <a:gd name="T3" fmla="*/ 104 h 209"/>
                  <a:gd name="T4" fmla="*/ 14799 w 14855"/>
                  <a:gd name="T5" fmla="*/ 123 h 209"/>
                  <a:gd name="T6" fmla="*/ 14799 w 14855"/>
                  <a:gd name="T7" fmla="*/ 85 h 209"/>
                </a:gdLst>
                <a:ahLst/>
                <a:cxnLst>
                  <a:cxn ang="0">
                    <a:pos x="T0" y="T1"/>
                  </a:cxn>
                  <a:cxn ang="0">
                    <a:pos x="T2" y="T3"/>
                  </a:cxn>
                  <a:cxn ang="0">
                    <a:pos x="T4" y="T5"/>
                  </a:cxn>
                  <a:cxn ang="0">
                    <a:pos x="T6" y="T7"/>
                  </a:cxn>
                </a:cxnLst>
                <a:rect l="0" t="0" r="r" b="b"/>
                <a:pathLst>
                  <a:path w="14855" h="209">
                    <a:moveTo>
                      <a:pt x="14799" y="85"/>
                    </a:moveTo>
                    <a:lnTo>
                      <a:pt x="14765" y="104"/>
                    </a:lnTo>
                    <a:lnTo>
                      <a:pt x="14799" y="123"/>
                    </a:lnTo>
                    <a:lnTo>
                      <a:pt x="14799" y="85"/>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6" name="Rectangle 71"/>
              <p:cNvSpPr/>
              <p:nvPr/>
            </p:nvSpPr>
            <p:spPr bwMode="auto">
              <a:xfrm>
                <a:off x="22503" y="3003"/>
                <a:ext cx="11"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en-US" sz="1350"/>
              </a:p>
            </p:txBody>
          </p:sp>
          <p:sp>
            <p:nvSpPr>
              <p:cNvPr id="67" name="Freeform 70"/>
              <p:cNvSpPr/>
              <p:nvPr/>
            </p:nvSpPr>
            <p:spPr bwMode="auto">
              <a:xfrm>
                <a:off x="284" y="2918"/>
                <a:ext cx="14855" cy="209"/>
              </a:xfrm>
              <a:custGeom>
                <a:avLst/>
                <a:gdLst>
                  <a:gd name="T0" fmla="*/ 14727 w 14855"/>
                  <a:gd name="T1" fmla="*/ 81 h 209"/>
                  <a:gd name="T2" fmla="*/ 14765 w 14855"/>
                  <a:gd name="T3" fmla="*/ 104 h 209"/>
                  <a:gd name="T4" fmla="*/ 14799 w 14855"/>
                  <a:gd name="T5" fmla="*/ 85 h 209"/>
                  <a:gd name="T6" fmla="*/ 14810 w 14855"/>
                  <a:gd name="T7" fmla="*/ 85 h 209"/>
                  <a:gd name="T8" fmla="*/ 14810 w 14855"/>
                  <a:gd name="T9" fmla="*/ 81 h 209"/>
                  <a:gd name="T10" fmla="*/ 14727 w 14855"/>
                  <a:gd name="T11" fmla="*/ 81 h 209"/>
                </a:gdLst>
                <a:ahLst/>
                <a:cxnLst>
                  <a:cxn ang="0">
                    <a:pos x="T0" y="T1"/>
                  </a:cxn>
                  <a:cxn ang="0">
                    <a:pos x="T2" y="T3"/>
                  </a:cxn>
                  <a:cxn ang="0">
                    <a:pos x="T4" y="T5"/>
                  </a:cxn>
                  <a:cxn ang="0">
                    <a:pos x="T6" y="T7"/>
                  </a:cxn>
                  <a:cxn ang="0">
                    <a:pos x="T8" y="T9"/>
                  </a:cxn>
                  <a:cxn ang="0">
                    <a:pos x="T10" y="T11"/>
                  </a:cxn>
                </a:cxnLst>
                <a:rect l="0" t="0" r="r" b="b"/>
                <a:pathLst>
                  <a:path w="14855" h="209">
                    <a:moveTo>
                      <a:pt x="14727" y="81"/>
                    </a:moveTo>
                    <a:lnTo>
                      <a:pt x="14765" y="104"/>
                    </a:lnTo>
                    <a:lnTo>
                      <a:pt x="14799" y="85"/>
                    </a:lnTo>
                    <a:lnTo>
                      <a:pt x="14810" y="85"/>
                    </a:lnTo>
                    <a:lnTo>
                      <a:pt x="14810" y="81"/>
                    </a:lnTo>
                    <a:lnTo>
                      <a:pt x="14727" y="81"/>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6" name="Rectangle 67"/>
            <p:cNvSpPr>
              <a:spLocks noChangeArrowheads="1"/>
            </p:cNvSpPr>
            <p:nvPr/>
          </p:nvSpPr>
          <p:spPr bwMode="auto">
            <a:xfrm>
              <a:off x="285" y="1423"/>
              <a:ext cx="14620" cy="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 name="Rectangle 66"/>
            <p:cNvSpPr/>
            <p:nvPr/>
          </p:nvSpPr>
          <p:spPr bwMode="auto">
            <a:xfrm>
              <a:off x="284" y="1422"/>
              <a:ext cx="14628" cy="1614"/>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8" name="Rectangle 64"/>
            <p:cNvSpPr>
              <a:spLocks noChangeArrowheads="1"/>
            </p:cNvSpPr>
            <p:nvPr/>
          </p:nvSpPr>
          <p:spPr bwMode="auto">
            <a:xfrm>
              <a:off x="4137" y="-178"/>
              <a:ext cx="10780"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9" name="Rectangle 63"/>
            <p:cNvSpPr/>
            <p:nvPr/>
          </p:nvSpPr>
          <p:spPr bwMode="auto">
            <a:xfrm>
              <a:off x="4136" y="-178"/>
              <a:ext cx="10776" cy="1605"/>
            </a:xfrm>
            <a:prstGeom prst="rect">
              <a:avLst/>
            </a:prstGeom>
            <a:noFill/>
            <a:ln w="12699">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0" name="Rectangle 61"/>
            <p:cNvSpPr>
              <a:spLocks noChangeArrowheads="1"/>
            </p:cNvSpPr>
            <p:nvPr/>
          </p:nvSpPr>
          <p:spPr bwMode="auto">
            <a:xfrm>
              <a:off x="8051" y="-1743"/>
              <a:ext cx="68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1" name="Rectangle 60"/>
            <p:cNvSpPr/>
            <p:nvPr/>
          </p:nvSpPr>
          <p:spPr bwMode="auto">
            <a:xfrm>
              <a:off x="8051" y="-1743"/>
              <a:ext cx="6862" cy="1572"/>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2" name="Rectangle 58"/>
            <p:cNvSpPr>
              <a:spLocks noChangeArrowheads="1"/>
            </p:cNvSpPr>
            <p:nvPr/>
          </p:nvSpPr>
          <p:spPr bwMode="auto">
            <a:xfrm>
              <a:off x="10957" y="-3331"/>
              <a:ext cx="39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3" name="Rectangle 57"/>
            <p:cNvSpPr/>
            <p:nvPr/>
          </p:nvSpPr>
          <p:spPr bwMode="auto">
            <a:xfrm>
              <a:off x="10957" y="-3330"/>
              <a:ext cx="3956" cy="1587"/>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grpSp>
          <p:nvGrpSpPr>
            <p:cNvPr id="14" name="Group 50"/>
            <p:cNvGrpSpPr/>
            <p:nvPr/>
          </p:nvGrpSpPr>
          <p:grpSpPr bwMode="auto">
            <a:xfrm>
              <a:off x="4023" y="-327"/>
              <a:ext cx="209" cy="3347"/>
              <a:chOff x="4023" y="-327"/>
              <a:chExt cx="209" cy="3347"/>
            </a:xfrm>
          </p:grpSpPr>
          <p:sp>
            <p:nvSpPr>
              <p:cNvPr id="56" name="Freeform 56"/>
              <p:cNvSpPr/>
              <p:nvPr/>
            </p:nvSpPr>
            <p:spPr bwMode="auto">
              <a:xfrm>
                <a:off x="4023" y="-327"/>
                <a:ext cx="209" cy="3347"/>
              </a:xfrm>
              <a:custGeom>
                <a:avLst/>
                <a:gdLst>
                  <a:gd name="T0" fmla="*/ 25 w 209"/>
                  <a:gd name="T1" fmla="*/ 3142 h 3347"/>
                  <a:gd name="T2" fmla="*/ 3 w 209"/>
                  <a:gd name="T3" fmla="*/ 3154 h 3347"/>
                  <a:gd name="T4" fmla="*/ 0 w 209"/>
                  <a:gd name="T5" fmla="*/ 3168 h 3347"/>
                  <a:gd name="T6" fmla="*/ 103 w 209"/>
                  <a:gd name="T7" fmla="*/ 3347 h 3347"/>
                  <a:gd name="T8" fmla="*/ 130 w 209"/>
                  <a:gd name="T9" fmla="*/ 3303 h 3347"/>
                  <a:gd name="T10" fmla="*/ 81 w 209"/>
                  <a:gd name="T11" fmla="*/ 3303 h 3347"/>
                  <a:gd name="T12" fmla="*/ 81 w 209"/>
                  <a:gd name="T13" fmla="*/ 3219 h 3347"/>
                  <a:gd name="T14" fmla="*/ 45 w 209"/>
                  <a:gd name="T15" fmla="*/ 3156 h 3347"/>
                  <a:gd name="T16" fmla="*/ 38 w 209"/>
                  <a:gd name="T17" fmla="*/ 3145 h 3347"/>
                  <a:gd name="T18" fmla="*/ 25 w 209"/>
                  <a:gd name="T19"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3347">
                    <a:moveTo>
                      <a:pt x="25" y="3142"/>
                    </a:moveTo>
                    <a:lnTo>
                      <a:pt x="3" y="3154"/>
                    </a:lnTo>
                    <a:lnTo>
                      <a:pt x="0" y="3168"/>
                    </a:lnTo>
                    <a:lnTo>
                      <a:pt x="103" y="3347"/>
                    </a:lnTo>
                    <a:lnTo>
                      <a:pt x="130" y="3303"/>
                    </a:lnTo>
                    <a:lnTo>
                      <a:pt x="81" y="3303"/>
                    </a:lnTo>
                    <a:lnTo>
                      <a:pt x="81" y="3219"/>
                    </a:lnTo>
                    <a:lnTo>
                      <a:pt x="45" y="3156"/>
                    </a:lnTo>
                    <a:lnTo>
                      <a:pt x="38" y="3145"/>
                    </a:lnTo>
                    <a:lnTo>
                      <a:pt x="25"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7" name="Freeform 55"/>
              <p:cNvSpPr/>
              <p:nvPr/>
            </p:nvSpPr>
            <p:spPr bwMode="auto">
              <a:xfrm>
                <a:off x="4023" y="-327"/>
                <a:ext cx="209" cy="3347"/>
              </a:xfrm>
              <a:custGeom>
                <a:avLst/>
                <a:gdLst>
                  <a:gd name="T0" fmla="*/ 81 w 209"/>
                  <a:gd name="T1" fmla="*/ 3219 h 3347"/>
                  <a:gd name="T2" fmla="*/ 81 w 209"/>
                  <a:gd name="T3" fmla="*/ 3303 h 3347"/>
                  <a:gd name="T4" fmla="*/ 126 w 209"/>
                  <a:gd name="T5" fmla="*/ 3303 h 3347"/>
                  <a:gd name="T6" fmla="*/ 126 w 209"/>
                  <a:gd name="T7" fmla="*/ 3291 h 3347"/>
                  <a:gd name="T8" fmla="*/ 84 w 209"/>
                  <a:gd name="T9" fmla="*/ 3291 h 3347"/>
                  <a:gd name="T10" fmla="*/ 104 w 209"/>
                  <a:gd name="T11" fmla="*/ 3258 h 3347"/>
                  <a:gd name="T12" fmla="*/ 81 w 209"/>
                  <a:gd name="T13" fmla="*/ 3219 h 3347"/>
                </a:gdLst>
                <a:ahLst/>
                <a:cxnLst>
                  <a:cxn ang="0">
                    <a:pos x="T0" y="T1"/>
                  </a:cxn>
                  <a:cxn ang="0">
                    <a:pos x="T2" y="T3"/>
                  </a:cxn>
                  <a:cxn ang="0">
                    <a:pos x="T4" y="T5"/>
                  </a:cxn>
                  <a:cxn ang="0">
                    <a:pos x="T6" y="T7"/>
                  </a:cxn>
                  <a:cxn ang="0">
                    <a:pos x="T8" y="T9"/>
                  </a:cxn>
                  <a:cxn ang="0">
                    <a:pos x="T10" y="T11"/>
                  </a:cxn>
                  <a:cxn ang="0">
                    <a:pos x="T12" y="T13"/>
                  </a:cxn>
                </a:cxnLst>
                <a:rect l="0" t="0" r="r" b="b"/>
                <a:pathLst>
                  <a:path w="209" h="3347">
                    <a:moveTo>
                      <a:pt x="81" y="3219"/>
                    </a:moveTo>
                    <a:lnTo>
                      <a:pt x="81" y="3303"/>
                    </a:lnTo>
                    <a:lnTo>
                      <a:pt x="126" y="3303"/>
                    </a:lnTo>
                    <a:lnTo>
                      <a:pt x="126" y="3291"/>
                    </a:lnTo>
                    <a:lnTo>
                      <a:pt x="84" y="3291"/>
                    </a:lnTo>
                    <a:lnTo>
                      <a:pt x="104" y="3258"/>
                    </a:lnTo>
                    <a:lnTo>
                      <a:pt x="81"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8" name="Freeform 54"/>
              <p:cNvSpPr/>
              <p:nvPr/>
            </p:nvSpPr>
            <p:spPr bwMode="auto">
              <a:xfrm>
                <a:off x="4023" y="-327"/>
                <a:ext cx="209" cy="3347"/>
              </a:xfrm>
              <a:custGeom>
                <a:avLst/>
                <a:gdLst>
                  <a:gd name="T0" fmla="*/ 183 w 209"/>
                  <a:gd name="T1" fmla="*/ 3142 h 3347"/>
                  <a:gd name="T2" fmla="*/ 170 w 209"/>
                  <a:gd name="T3" fmla="*/ 3146 h 3347"/>
                  <a:gd name="T4" fmla="*/ 163 w 209"/>
                  <a:gd name="T5" fmla="*/ 3156 h 3347"/>
                  <a:gd name="T6" fmla="*/ 126 w 209"/>
                  <a:gd name="T7" fmla="*/ 3219 h 3347"/>
                  <a:gd name="T8" fmla="*/ 126 w 209"/>
                  <a:gd name="T9" fmla="*/ 3303 h 3347"/>
                  <a:gd name="T10" fmla="*/ 130 w 209"/>
                  <a:gd name="T11" fmla="*/ 3303 h 3347"/>
                  <a:gd name="T12" fmla="*/ 202 w 209"/>
                  <a:gd name="T13" fmla="*/ 3179 h 3347"/>
                  <a:gd name="T14" fmla="*/ 208 w 209"/>
                  <a:gd name="T15" fmla="*/ 3168 h 3347"/>
                  <a:gd name="T16" fmla="*/ 205 w 209"/>
                  <a:gd name="T17" fmla="*/ 3155 h 3347"/>
                  <a:gd name="T18" fmla="*/ 194 w 209"/>
                  <a:gd name="T19" fmla="*/ 3148 h 3347"/>
                  <a:gd name="T20" fmla="*/ 183 w 209"/>
                  <a:gd name="T21"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3347">
                    <a:moveTo>
                      <a:pt x="183" y="3142"/>
                    </a:moveTo>
                    <a:lnTo>
                      <a:pt x="170" y="3146"/>
                    </a:lnTo>
                    <a:lnTo>
                      <a:pt x="163" y="3156"/>
                    </a:lnTo>
                    <a:lnTo>
                      <a:pt x="126" y="3219"/>
                    </a:lnTo>
                    <a:lnTo>
                      <a:pt x="126" y="3303"/>
                    </a:lnTo>
                    <a:lnTo>
                      <a:pt x="130" y="3303"/>
                    </a:lnTo>
                    <a:lnTo>
                      <a:pt x="202" y="3179"/>
                    </a:lnTo>
                    <a:lnTo>
                      <a:pt x="208" y="3168"/>
                    </a:lnTo>
                    <a:lnTo>
                      <a:pt x="205" y="3155"/>
                    </a:lnTo>
                    <a:lnTo>
                      <a:pt x="194" y="3148"/>
                    </a:lnTo>
                    <a:lnTo>
                      <a:pt x="183"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9" name="Freeform 53"/>
              <p:cNvSpPr/>
              <p:nvPr/>
            </p:nvSpPr>
            <p:spPr bwMode="auto">
              <a:xfrm>
                <a:off x="4023" y="-327"/>
                <a:ext cx="209" cy="3347"/>
              </a:xfrm>
              <a:custGeom>
                <a:avLst/>
                <a:gdLst>
                  <a:gd name="T0" fmla="*/ 104 w 209"/>
                  <a:gd name="T1" fmla="*/ 3258 h 3347"/>
                  <a:gd name="T2" fmla="*/ 84 w 209"/>
                  <a:gd name="T3" fmla="*/ 3291 h 3347"/>
                  <a:gd name="T4" fmla="*/ 123 w 209"/>
                  <a:gd name="T5" fmla="*/ 3291 h 3347"/>
                  <a:gd name="T6" fmla="*/ 104 w 209"/>
                  <a:gd name="T7" fmla="*/ 3258 h 3347"/>
                </a:gdLst>
                <a:ahLst/>
                <a:cxnLst>
                  <a:cxn ang="0">
                    <a:pos x="T0" y="T1"/>
                  </a:cxn>
                  <a:cxn ang="0">
                    <a:pos x="T2" y="T3"/>
                  </a:cxn>
                  <a:cxn ang="0">
                    <a:pos x="T4" y="T5"/>
                  </a:cxn>
                  <a:cxn ang="0">
                    <a:pos x="T6" y="T7"/>
                  </a:cxn>
                </a:cxnLst>
                <a:rect l="0" t="0" r="r" b="b"/>
                <a:pathLst>
                  <a:path w="209" h="3347">
                    <a:moveTo>
                      <a:pt x="104" y="3258"/>
                    </a:moveTo>
                    <a:lnTo>
                      <a:pt x="84" y="3291"/>
                    </a:lnTo>
                    <a:lnTo>
                      <a:pt x="123" y="3291"/>
                    </a:lnTo>
                    <a:lnTo>
                      <a:pt x="104" y="325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0" name="Freeform 52"/>
              <p:cNvSpPr/>
              <p:nvPr/>
            </p:nvSpPr>
            <p:spPr bwMode="auto">
              <a:xfrm>
                <a:off x="4023" y="-327"/>
                <a:ext cx="209" cy="3347"/>
              </a:xfrm>
              <a:custGeom>
                <a:avLst/>
                <a:gdLst>
                  <a:gd name="T0" fmla="*/ 126 w 209"/>
                  <a:gd name="T1" fmla="*/ 3219 h 3347"/>
                  <a:gd name="T2" fmla="*/ 104 w 209"/>
                  <a:gd name="T3" fmla="*/ 3258 h 3347"/>
                  <a:gd name="T4" fmla="*/ 123 w 209"/>
                  <a:gd name="T5" fmla="*/ 3291 h 3347"/>
                  <a:gd name="T6" fmla="*/ 126 w 209"/>
                  <a:gd name="T7" fmla="*/ 3291 h 3347"/>
                  <a:gd name="T8" fmla="*/ 126 w 209"/>
                  <a:gd name="T9" fmla="*/ 3219 h 3347"/>
                </a:gdLst>
                <a:ahLst/>
                <a:cxnLst>
                  <a:cxn ang="0">
                    <a:pos x="T0" y="T1"/>
                  </a:cxn>
                  <a:cxn ang="0">
                    <a:pos x="T2" y="T3"/>
                  </a:cxn>
                  <a:cxn ang="0">
                    <a:pos x="T4" y="T5"/>
                  </a:cxn>
                  <a:cxn ang="0">
                    <a:pos x="T6" y="T7"/>
                  </a:cxn>
                  <a:cxn ang="0">
                    <a:pos x="T8" y="T9"/>
                  </a:cxn>
                </a:cxnLst>
                <a:rect l="0" t="0" r="r" b="b"/>
                <a:pathLst>
                  <a:path w="209" h="3347">
                    <a:moveTo>
                      <a:pt x="126" y="3219"/>
                    </a:moveTo>
                    <a:lnTo>
                      <a:pt x="104" y="3258"/>
                    </a:lnTo>
                    <a:lnTo>
                      <a:pt x="123" y="3291"/>
                    </a:lnTo>
                    <a:lnTo>
                      <a:pt x="126" y="3291"/>
                    </a:lnTo>
                    <a:lnTo>
                      <a:pt x="126"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1" name="Freeform 51"/>
              <p:cNvSpPr/>
              <p:nvPr/>
            </p:nvSpPr>
            <p:spPr bwMode="auto">
              <a:xfrm>
                <a:off x="4023" y="-327"/>
                <a:ext cx="209" cy="3347"/>
              </a:xfrm>
              <a:custGeom>
                <a:avLst/>
                <a:gdLst>
                  <a:gd name="T0" fmla="*/ 91 w 209"/>
                  <a:gd name="T1" fmla="*/ 0 h 3347"/>
                  <a:gd name="T2" fmla="*/ 81 w 209"/>
                  <a:gd name="T3" fmla="*/ 3219 h 3347"/>
                  <a:gd name="T4" fmla="*/ 104 w 209"/>
                  <a:gd name="T5" fmla="*/ 3258 h 3347"/>
                  <a:gd name="T6" fmla="*/ 126 w 209"/>
                  <a:gd name="T7" fmla="*/ 3219 h 3347"/>
                  <a:gd name="T8" fmla="*/ 136 w 209"/>
                  <a:gd name="T9" fmla="*/ 0 h 3347"/>
                  <a:gd name="T10" fmla="*/ 91 w 209"/>
                  <a:gd name="T11" fmla="*/ 0 h 3347"/>
                </a:gdLst>
                <a:ahLst/>
                <a:cxnLst>
                  <a:cxn ang="0">
                    <a:pos x="T0" y="T1"/>
                  </a:cxn>
                  <a:cxn ang="0">
                    <a:pos x="T2" y="T3"/>
                  </a:cxn>
                  <a:cxn ang="0">
                    <a:pos x="T4" y="T5"/>
                  </a:cxn>
                  <a:cxn ang="0">
                    <a:pos x="T6" y="T7"/>
                  </a:cxn>
                  <a:cxn ang="0">
                    <a:pos x="T8" y="T9"/>
                  </a:cxn>
                  <a:cxn ang="0">
                    <a:pos x="T10" y="T11"/>
                  </a:cxn>
                </a:cxnLst>
                <a:rect l="0" t="0" r="r" b="b"/>
                <a:pathLst>
                  <a:path w="209" h="3347">
                    <a:moveTo>
                      <a:pt x="91" y="0"/>
                    </a:moveTo>
                    <a:lnTo>
                      <a:pt x="81" y="3219"/>
                    </a:lnTo>
                    <a:lnTo>
                      <a:pt x="104" y="3258"/>
                    </a:lnTo>
                    <a:lnTo>
                      <a:pt x="126" y="3219"/>
                    </a:lnTo>
                    <a:lnTo>
                      <a:pt x="136" y="0"/>
                    </a:lnTo>
                    <a:lnTo>
                      <a:pt x="91"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5" name="Group 43"/>
            <p:cNvGrpSpPr/>
            <p:nvPr/>
          </p:nvGrpSpPr>
          <p:grpSpPr bwMode="auto">
            <a:xfrm>
              <a:off x="294" y="1295"/>
              <a:ext cx="209" cy="1725"/>
              <a:chOff x="294" y="1295"/>
              <a:chExt cx="209" cy="1725"/>
            </a:xfrm>
          </p:grpSpPr>
          <p:sp>
            <p:nvSpPr>
              <p:cNvPr id="53" name="Freeform 46"/>
              <p:cNvSpPr/>
              <p:nvPr/>
            </p:nvSpPr>
            <p:spPr bwMode="auto">
              <a:xfrm>
                <a:off x="294" y="1295"/>
                <a:ext cx="209" cy="1725"/>
              </a:xfrm>
              <a:custGeom>
                <a:avLst/>
                <a:gdLst>
                  <a:gd name="T0" fmla="*/ 104 w 209"/>
                  <a:gd name="T1" fmla="*/ 1635 h 1725"/>
                  <a:gd name="T2" fmla="*/ 85 w 209"/>
                  <a:gd name="T3" fmla="*/ 1669 h 1725"/>
                  <a:gd name="T4" fmla="*/ 124 w 209"/>
                  <a:gd name="T5" fmla="*/ 1669 h 1725"/>
                  <a:gd name="T6" fmla="*/ 104 w 209"/>
                  <a:gd name="T7" fmla="*/ 1635 h 1725"/>
                </a:gdLst>
                <a:ahLst/>
                <a:cxnLst>
                  <a:cxn ang="0">
                    <a:pos x="T0" y="T1"/>
                  </a:cxn>
                  <a:cxn ang="0">
                    <a:pos x="T2" y="T3"/>
                  </a:cxn>
                  <a:cxn ang="0">
                    <a:pos x="T4" y="T5"/>
                  </a:cxn>
                  <a:cxn ang="0">
                    <a:pos x="T6" y="T7"/>
                  </a:cxn>
                </a:cxnLst>
                <a:rect l="0" t="0" r="r" b="b"/>
                <a:pathLst>
                  <a:path w="209" h="1725">
                    <a:moveTo>
                      <a:pt x="104" y="1635"/>
                    </a:moveTo>
                    <a:lnTo>
                      <a:pt x="85" y="1669"/>
                    </a:lnTo>
                    <a:lnTo>
                      <a:pt x="124" y="1669"/>
                    </a:lnTo>
                    <a:lnTo>
                      <a:pt x="104" y="1635"/>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4" name="Freeform 45"/>
              <p:cNvSpPr/>
              <p:nvPr/>
            </p:nvSpPr>
            <p:spPr bwMode="auto">
              <a:xfrm>
                <a:off x="294" y="1295"/>
                <a:ext cx="209" cy="1725"/>
              </a:xfrm>
              <a:custGeom>
                <a:avLst/>
                <a:gdLst>
                  <a:gd name="T0" fmla="*/ 127 w 209"/>
                  <a:gd name="T1" fmla="*/ 1597 h 1725"/>
                  <a:gd name="T2" fmla="*/ 104 w 209"/>
                  <a:gd name="T3" fmla="*/ 1635 h 1725"/>
                  <a:gd name="T4" fmla="*/ 124 w 209"/>
                  <a:gd name="T5" fmla="*/ 1669 h 1725"/>
                  <a:gd name="T6" fmla="*/ 85 w 209"/>
                  <a:gd name="T7" fmla="*/ 1669 h 1725"/>
                  <a:gd name="T8" fmla="*/ 127 w 209"/>
                  <a:gd name="T9" fmla="*/ 1669 h 1725"/>
                  <a:gd name="T10" fmla="*/ 127 w 209"/>
                  <a:gd name="T11" fmla="*/ 1597 h 1725"/>
                </a:gdLst>
                <a:ahLst/>
                <a:cxnLst>
                  <a:cxn ang="0">
                    <a:pos x="T0" y="T1"/>
                  </a:cxn>
                  <a:cxn ang="0">
                    <a:pos x="T2" y="T3"/>
                  </a:cxn>
                  <a:cxn ang="0">
                    <a:pos x="T4" y="T5"/>
                  </a:cxn>
                  <a:cxn ang="0">
                    <a:pos x="T6" y="T7"/>
                  </a:cxn>
                  <a:cxn ang="0">
                    <a:pos x="T8" y="T9"/>
                  </a:cxn>
                  <a:cxn ang="0">
                    <a:pos x="T10" y="T11"/>
                  </a:cxn>
                </a:cxnLst>
                <a:rect l="0" t="0" r="r" b="b"/>
                <a:pathLst>
                  <a:path w="209" h="1725">
                    <a:moveTo>
                      <a:pt x="127" y="1597"/>
                    </a:moveTo>
                    <a:lnTo>
                      <a:pt x="104" y="1635"/>
                    </a:lnTo>
                    <a:lnTo>
                      <a:pt x="124" y="1669"/>
                    </a:lnTo>
                    <a:lnTo>
                      <a:pt x="85" y="1669"/>
                    </a:lnTo>
                    <a:lnTo>
                      <a:pt x="127" y="1669"/>
                    </a:lnTo>
                    <a:lnTo>
                      <a:pt x="127" y="1597"/>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6" name="Group 36"/>
            <p:cNvGrpSpPr/>
            <p:nvPr/>
          </p:nvGrpSpPr>
          <p:grpSpPr bwMode="auto">
            <a:xfrm>
              <a:off x="7952" y="-1897"/>
              <a:ext cx="209" cy="4917"/>
              <a:chOff x="7952" y="-1897"/>
              <a:chExt cx="209" cy="4917"/>
            </a:xfrm>
          </p:grpSpPr>
          <p:sp>
            <p:nvSpPr>
              <p:cNvPr id="44" name="Freeform 42"/>
              <p:cNvSpPr/>
              <p:nvPr/>
            </p:nvSpPr>
            <p:spPr bwMode="auto">
              <a:xfrm>
                <a:off x="7952" y="-1897"/>
                <a:ext cx="209" cy="4917"/>
              </a:xfrm>
              <a:custGeom>
                <a:avLst/>
                <a:gdLst>
                  <a:gd name="T0" fmla="*/ 25 w 209"/>
                  <a:gd name="T1" fmla="*/ 4712 h 4917"/>
                  <a:gd name="T2" fmla="*/ 3 w 209"/>
                  <a:gd name="T3" fmla="*/ 4725 h 4917"/>
                  <a:gd name="T4" fmla="*/ 0 w 209"/>
                  <a:gd name="T5" fmla="*/ 4738 h 4917"/>
                  <a:gd name="T6" fmla="*/ 6 w 209"/>
                  <a:gd name="T7" fmla="*/ 4749 h 4917"/>
                  <a:gd name="T8" fmla="*/ 104 w 209"/>
                  <a:gd name="T9" fmla="*/ 4917 h 4917"/>
                  <a:gd name="T10" fmla="*/ 130 w 209"/>
                  <a:gd name="T11" fmla="*/ 4873 h 4917"/>
                  <a:gd name="T12" fmla="*/ 82 w 209"/>
                  <a:gd name="T13" fmla="*/ 4873 h 4917"/>
                  <a:gd name="T14" fmla="*/ 82 w 209"/>
                  <a:gd name="T15" fmla="*/ 4790 h 4917"/>
                  <a:gd name="T16" fmla="*/ 43 w 209"/>
                  <a:gd name="T17" fmla="*/ 4724 h 4917"/>
                  <a:gd name="T18" fmla="*/ 38 w 209"/>
                  <a:gd name="T19" fmla="*/ 4716 h 4917"/>
                  <a:gd name="T20" fmla="*/ 25 w 209"/>
                  <a:gd name="T21"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4917">
                    <a:moveTo>
                      <a:pt x="25" y="4712"/>
                    </a:moveTo>
                    <a:lnTo>
                      <a:pt x="3" y="4725"/>
                    </a:lnTo>
                    <a:lnTo>
                      <a:pt x="0" y="4738"/>
                    </a:lnTo>
                    <a:lnTo>
                      <a:pt x="6" y="4749"/>
                    </a:lnTo>
                    <a:lnTo>
                      <a:pt x="104" y="4917"/>
                    </a:lnTo>
                    <a:lnTo>
                      <a:pt x="130" y="4873"/>
                    </a:lnTo>
                    <a:lnTo>
                      <a:pt x="82" y="4873"/>
                    </a:lnTo>
                    <a:lnTo>
                      <a:pt x="82" y="4790"/>
                    </a:lnTo>
                    <a:lnTo>
                      <a:pt x="43" y="4724"/>
                    </a:lnTo>
                    <a:lnTo>
                      <a:pt x="38" y="4716"/>
                    </a:lnTo>
                    <a:lnTo>
                      <a:pt x="25"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5" name="Freeform 41"/>
              <p:cNvSpPr/>
              <p:nvPr/>
            </p:nvSpPr>
            <p:spPr bwMode="auto">
              <a:xfrm>
                <a:off x="7952" y="-1897"/>
                <a:ext cx="209" cy="4917"/>
              </a:xfrm>
              <a:custGeom>
                <a:avLst/>
                <a:gdLst>
                  <a:gd name="T0" fmla="*/ 82 w 209"/>
                  <a:gd name="T1" fmla="*/ 4790 h 4917"/>
                  <a:gd name="T2" fmla="*/ 82 w 209"/>
                  <a:gd name="T3" fmla="*/ 4873 h 4917"/>
                  <a:gd name="T4" fmla="*/ 127 w 209"/>
                  <a:gd name="T5" fmla="*/ 4873 h 4917"/>
                  <a:gd name="T6" fmla="*/ 127 w 209"/>
                  <a:gd name="T7" fmla="*/ 4861 h 4917"/>
                  <a:gd name="T8" fmla="*/ 85 w 209"/>
                  <a:gd name="T9" fmla="*/ 4861 h 4917"/>
                  <a:gd name="T10" fmla="*/ 104 w 209"/>
                  <a:gd name="T11" fmla="*/ 4828 h 4917"/>
                  <a:gd name="T12" fmla="*/ 82 w 209"/>
                  <a:gd name="T13" fmla="*/ 479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82" y="4790"/>
                    </a:moveTo>
                    <a:lnTo>
                      <a:pt x="82" y="4873"/>
                    </a:lnTo>
                    <a:lnTo>
                      <a:pt x="127" y="4873"/>
                    </a:lnTo>
                    <a:lnTo>
                      <a:pt x="127" y="4861"/>
                    </a:lnTo>
                    <a:lnTo>
                      <a:pt x="85" y="4861"/>
                    </a:lnTo>
                    <a:lnTo>
                      <a:pt x="104" y="4828"/>
                    </a:lnTo>
                    <a:lnTo>
                      <a:pt x="82" y="479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6" name="Freeform 40"/>
              <p:cNvSpPr/>
              <p:nvPr/>
            </p:nvSpPr>
            <p:spPr bwMode="auto">
              <a:xfrm>
                <a:off x="7952" y="-1897"/>
                <a:ext cx="209" cy="4917"/>
              </a:xfrm>
              <a:custGeom>
                <a:avLst/>
                <a:gdLst>
                  <a:gd name="T0" fmla="*/ 183 w 209"/>
                  <a:gd name="T1" fmla="*/ 4712 h 4917"/>
                  <a:gd name="T2" fmla="*/ 170 w 209"/>
                  <a:gd name="T3" fmla="*/ 4715 h 4917"/>
                  <a:gd name="T4" fmla="*/ 163 w 209"/>
                  <a:gd name="T5" fmla="*/ 4726 h 4917"/>
                  <a:gd name="T6" fmla="*/ 127 w 209"/>
                  <a:gd name="T7" fmla="*/ 4789 h 4917"/>
                  <a:gd name="T8" fmla="*/ 127 w 209"/>
                  <a:gd name="T9" fmla="*/ 4873 h 4917"/>
                  <a:gd name="T10" fmla="*/ 82 w 209"/>
                  <a:gd name="T11" fmla="*/ 4873 h 4917"/>
                  <a:gd name="T12" fmla="*/ 130 w 209"/>
                  <a:gd name="T13" fmla="*/ 4873 h 4917"/>
                  <a:gd name="T14" fmla="*/ 202 w 209"/>
                  <a:gd name="T15" fmla="*/ 4749 h 4917"/>
                  <a:gd name="T16" fmla="*/ 208 w 209"/>
                  <a:gd name="T17" fmla="*/ 4738 h 4917"/>
                  <a:gd name="T18" fmla="*/ 205 w 209"/>
                  <a:gd name="T19" fmla="*/ 4724 h 4917"/>
                  <a:gd name="T20" fmla="*/ 194 w 209"/>
                  <a:gd name="T21" fmla="*/ 4718 h 4917"/>
                  <a:gd name="T22" fmla="*/ 183 w 209"/>
                  <a:gd name="T23"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4917">
                    <a:moveTo>
                      <a:pt x="183" y="4712"/>
                    </a:moveTo>
                    <a:lnTo>
                      <a:pt x="170" y="4715"/>
                    </a:lnTo>
                    <a:lnTo>
                      <a:pt x="163" y="4726"/>
                    </a:lnTo>
                    <a:lnTo>
                      <a:pt x="127" y="4789"/>
                    </a:lnTo>
                    <a:lnTo>
                      <a:pt x="127" y="4873"/>
                    </a:lnTo>
                    <a:lnTo>
                      <a:pt x="82" y="4873"/>
                    </a:lnTo>
                    <a:lnTo>
                      <a:pt x="130" y="4873"/>
                    </a:lnTo>
                    <a:lnTo>
                      <a:pt x="202" y="4749"/>
                    </a:lnTo>
                    <a:lnTo>
                      <a:pt x="208" y="4738"/>
                    </a:lnTo>
                    <a:lnTo>
                      <a:pt x="205" y="4724"/>
                    </a:lnTo>
                    <a:lnTo>
                      <a:pt x="194" y="4718"/>
                    </a:lnTo>
                    <a:lnTo>
                      <a:pt x="183"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7" name="Freeform 39"/>
              <p:cNvSpPr/>
              <p:nvPr/>
            </p:nvSpPr>
            <p:spPr bwMode="auto">
              <a:xfrm>
                <a:off x="7952" y="-1897"/>
                <a:ext cx="209" cy="4917"/>
              </a:xfrm>
              <a:custGeom>
                <a:avLst/>
                <a:gdLst>
                  <a:gd name="T0" fmla="*/ 104 w 209"/>
                  <a:gd name="T1" fmla="*/ 4828 h 4917"/>
                  <a:gd name="T2" fmla="*/ 85 w 209"/>
                  <a:gd name="T3" fmla="*/ 4861 h 4917"/>
                  <a:gd name="T4" fmla="*/ 123 w 209"/>
                  <a:gd name="T5" fmla="*/ 4861 h 4917"/>
                  <a:gd name="T6" fmla="*/ 104 w 209"/>
                  <a:gd name="T7" fmla="*/ 4828 h 4917"/>
                </a:gdLst>
                <a:ahLst/>
                <a:cxnLst>
                  <a:cxn ang="0">
                    <a:pos x="T0" y="T1"/>
                  </a:cxn>
                  <a:cxn ang="0">
                    <a:pos x="T2" y="T3"/>
                  </a:cxn>
                  <a:cxn ang="0">
                    <a:pos x="T4" y="T5"/>
                  </a:cxn>
                  <a:cxn ang="0">
                    <a:pos x="T6" y="T7"/>
                  </a:cxn>
                </a:cxnLst>
                <a:rect l="0" t="0" r="r" b="b"/>
                <a:pathLst>
                  <a:path w="209" h="4917">
                    <a:moveTo>
                      <a:pt x="104" y="4828"/>
                    </a:moveTo>
                    <a:lnTo>
                      <a:pt x="85" y="4861"/>
                    </a:lnTo>
                    <a:lnTo>
                      <a:pt x="123" y="4861"/>
                    </a:lnTo>
                    <a:lnTo>
                      <a:pt x="104" y="482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8" name="Freeform 38"/>
              <p:cNvSpPr/>
              <p:nvPr/>
            </p:nvSpPr>
            <p:spPr bwMode="auto">
              <a:xfrm>
                <a:off x="7952" y="-1897"/>
                <a:ext cx="209" cy="4917"/>
              </a:xfrm>
              <a:custGeom>
                <a:avLst/>
                <a:gdLst>
                  <a:gd name="T0" fmla="*/ 127 w 209"/>
                  <a:gd name="T1" fmla="*/ 4789 h 4917"/>
                  <a:gd name="T2" fmla="*/ 104 w 209"/>
                  <a:gd name="T3" fmla="*/ 4828 h 4917"/>
                  <a:gd name="T4" fmla="*/ 123 w 209"/>
                  <a:gd name="T5" fmla="*/ 4861 h 4917"/>
                  <a:gd name="T6" fmla="*/ 85 w 209"/>
                  <a:gd name="T7" fmla="*/ 4861 h 4917"/>
                  <a:gd name="T8" fmla="*/ 127 w 209"/>
                  <a:gd name="T9" fmla="*/ 4861 h 4917"/>
                  <a:gd name="T10" fmla="*/ 127 w 209"/>
                  <a:gd name="T11" fmla="*/ 4789 h 4917"/>
                </a:gdLst>
                <a:ahLst/>
                <a:cxnLst>
                  <a:cxn ang="0">
                    <a:pos x="T0" y="T1"/>
                  </a:cxn>
                  <a:cxn ang="0">
                    <a:pos x="T2" y="T3"/>
                  </a:cxn>
                  <a:cxn ang="0">
                    <a:pos x="T4" y="T5"/>
                  </a:cxn>
                  <a:cxn ang="0">
                    <a:pos x="T6" y="T7"/>
                  </a:cxn>
                  <a:cxn ang="0">
                    <a:pos x="T8" y="T9"/>
                  </a:cxn>
                  <a:cxn ang="0">
                    <a:pos x="T10" y="T11"/>
                  </a:cxn>
                </a:cxnLst>
                <a:rect l="0" t="0" r="r" b="b"/>
                <a:pathLst>
                  <a:path w="209" h="4917">
                    <a:moveTo>
                      <a:pt x="127" y="4789"/>
                    </a:moveTo>
                    <a:lnTo>
                      <a:pt x="104" y="4828"/>
                    </a:lnTo>
                    <a:lnTo>
                      <a:pt x="123" y="4861"/>
                    </a:lnTo>
                    <a:lnTo>
                      <a:pt x="85" y="4861"/>
                    </a:lnTo>
                    <a:lnTo>
                      <a:pt x="127" y="4861"/>
                    </a:lnTo>
                    <a:lnTo>
                      <a:pt x="127" y="478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9" name="Freeform 37"/>
              <p:cNvSpPr/>
              <p:nvPr/>
            </p:nvSpPr>
            <p:spPr bwMode="auto">
              <a:xfrm>
                <a:off x="7952" y="-1897"/>
                <a:ext cx="209" cy="4917"/>
              </a:xfrm>
              <a:custGeom>
                <a:avLst/>
                <a:gdLst>
                  <a:gd name="T0" fmla="*/ 119 w 209"/>
                  <a:gd name="T1" fmla="*/ 0 h 4917"/>
                  <a:gd name="T2" fmla="*/ 74 w 209"/>
                  <a:gd name="T3" fmla="*/ 0 h 4917"/>
                  <a:gd name="T4" fmla="*/ 82 w 209"/>
                  <a:gd name="T5" fmla="*/ 4790 h 4917"/>
                  <a:gd name="T6" fmla="*/ 104 w 209"/>
                  <a:gd name="T7" fmla="*/ 4828 h 4917"/>
                  <a:gd name="T8" fmla="*/ 126 w 209"/>
                  <a:gd name="T9" fmla="*/ 4790 h 4917"/>
                  <a:gd name="T10" fmla="*/ 126 w 209"/>
                  <a:gd name="T11" fmla="*/ 4712 h 4917"/>
                  <a:gd name="T12" fmla="*/ 119 w 209"/>
                  <a:gd name="T13" fmla="*/ 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119" y="0"/>
                    </a:moveTo>
                    <a:lnTo>
                      <a:pt x="74" y="0"/>
                    </a:lnTo>
                    <a:lnTo>
                      <a:pt x="82" y="4790"/>
                    </a:lnTo>
                    <a:lnTo>
                      <a:pt x="104" y="4828"/>
                    </a:lnTo>
                    <a:lnTo>
                      <a:pt x="126" y="4790"/>
                    </a:lnTo>
                    <a:lnTo>
                      <a:pt x="126" y="4712"/>
                    </a:lnTo>
                    <a:lnTo>
                      <a:pt x="119"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7" name="Group 29"/>
            <p:cNvGrpSpPr/>
            <p:nvPr/>
          </p:nvGrpSpPr>
          <p:grpSpPr bwMode="auto">
            <a:xfrm>
              <a:off x="14808" y="-3557"/>
              <a:ext cx="209" cy="6577"/>
              <a:chOff x="14808" y="-3557"/>
              <a:chExt cx="209" cy="6577"/>
            </a:xfrm>
          </p:grpSpPr>
          <p:sp>
            <p:nvSpPr>
              <p:cNvPr id="38" name="Freeform 35"/>
              <p:cNvSpPr/>
              <p:nvPr/>
            </p:nvSpPr>
            <p:spPr bwMode="auto">
              <a:xfrm>
                <a:off x="14808" y="-3557"/>
                <a:ext cx="209" cy="6577"/>
              </a:xfrm>
              <a:custGeom>
                <a:avLst/>
                <a:gdLst>
                  <a:gd name="T0" fmla="*/ 104 w 209"/>
                  <a:gd name="T1" fmla="*/ 89 h 6577"/>
                  <a:gd name="T2" fmla="*/ 82 w 209"/>
                  <a:gd name="T3" fmla="*/ 127 h 6577"/>
                  <a:gd name="T4" fmla="*/ 82 w 209"/>
                  <a:gd name="T5" fmla="*/ 6577 h 6577"/>
                  <a:gd name="T6" fmla="*/ 127 w 209"/>
                  <a:gd name="T7" fmla="*/ 6577 h 6577"/>
                  <a:gd name="T8" fmla="*/ 127 w 209"/>
                  <a:gd name="T9" fmla="*/ 127 h 6577"/>
                  <a:gd name="T10" fmla="*/ 104 w 209"/>
                  <a:gd name="T11" fmla="*/ 89 h 6577"/>
                </a:gdLst>
                <a:ahLst/>
                <a:cxnLst>
                  <a:cxn ang="0">
                    <a:pos x="T0" y="T1"/>
                  </a:cxn>
                  <a:cxn ang="0">
                    <a:pos x="T2" y="T3"/>
                  </a:cxn>
                  <a:cxn ang="0">
                    <a:pos x="T4" y="T5"/>
                  </a:cxn>
                  <a:cxn ang="0">
                    <a:pos x="T6" y="T7"/>
                  </a:cxn>
                  <a:cxn ang="0">
                    <a:pos x="T8" y="T9"/>
                  </a:cxn>
                  <a:cxn ang="0">
                    <a:pos x="T10" y="T11"/>
                  </a:cxn>
                </a:cxnLst>
                <a:rect l="0" t="0" r="r" b="b"/>
                <a:pathLst>
                  <a:path w="209" h="6577">
                    <a:moveTo>
                      <a:pt x="104" y="89"/>
                    </a:moveTo>
                    <a:lnTo>
                      <a:pt x="82" y="127"/>
                    </a:lnTo>
                    <a:lnTo>
                      <a:pt x="82" y="6577"/>
                    </a:lnTo>
                    <a:lnTo>
                      <a:pt x="127" y="6577"/>
                    </a:lnTo>
                    <a:lnTo>
                      <a:pt x="127" y="127"/>
                    </a:lnTo>
                    <a:lnTo>
                      <a:pt x="104" y="8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9" name="Freeform 34"/>
              <p:cNvSpPr/>
              <p:nvPr/>
            </p:nvSpPr>
            <p:spPr bwMode="auto">
              <a:xfrm>
                <a:off x="14808" y="-3557"/>
                <a:ext cx="209" cy="6577"/>
              </a:xfrm>
              <a:custGeom>
                <a:avLst/>
                <a:gdLst>
                  <a:gd name="T0" fmla="*/ 104 w 209"/>
                  <a:gd name="T1" fmla="*/ 0 h 6577"/>
                  <a:gd name="T2" fmla="*/ 6 w 209"/>
                  <a:gd name="T3" fmla="*/ 168 h 6577"/>
                  <a:gd name="T4" fmla="*/ 0 w 209"/>
                  <a:gd name="T5" fmla="*/ 178 h 6577"/>
                  <a:gd name="T6" fmla="*/ 3 w 209"/>
                  <a:gd name="T7" fmla="*/ 192 h 6577"/>
                  <a:gd name="T8" fmla="*/ 14 w 209"/>
                  <a:gd name="T9" fmla="*/ 198 h 6577"/>
                  <a:gd name="T10" fmla="*/ 25 w 209"/>
                  <a:gd name="T11" fmla="*/ 205 h 6577"/>
                  <a:gd name="T12" fmla="*/ 39 w 209"/>
                  <a:gd name="T13" fmla="*/ 201 h 6577"/>
                  <a:gd name="T14" fmla="*/ 45 w 209"/>
                  <a:gd name="T15" fmla="*/ 191 h 6577"/>
                  <a:gd name="T16" fmla="*/ 82 w 209"/>
                  <a:gd name="T17" fmla="*/ 127 h 6577"/>
                  <a:gd name="T18" fmla="*/ 82 w 209"/>
                  <a:gd name="T19" fmla="*/ 44 h 6577"/>
                  <a:gd name="T20" fmla="*/ 130 w 209"/>
                  <a:gd name="T21" fmla="*/ 44 h 6577"/>
                  <a:gd name="T22" fmla="*/ 104 w 209"/>
                  <a:gd name="T23" fmla="*/ 0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6577">
                    <a:moveTo>
                      <a:pt x="104" y="0"/>
                    </a:moveTo>
                    <a:lnTo>
                      <a:pt x="6" y="168"/>
                    </a:lnTo>
                    <a:lnTo>
                      <a:pt x="0" y="178"/>
                    </a:lnTo>
                    <a:lnTo>
                      <a:pt x="3" y="192"/>
                    </a:lnTo>
                    <a:lnTo>
                      <a:pt x="14" y="198"/>
                    </a:lnTo>
                    <a:lnTo>
                      <a:pt x="25" y="205"/>
                    </a:lnTo>
                    <a:lnTo>
                      <a:pt x="39" y="201"/>
                    </a:lnTo>
                    <a:lnTo>
                      <a:pt x="45" y="191"/>
                    </a:lnTo>
                    <a:lnTo>
                      <a:pt x="82" y="127"/>
                    </a:lnTo>
                    <a:lnTo>
                      <a:pt x="82" y="44"/>
                    </a:lnTo>
                    <a:lnTo>
                      <a:pt x="130" y="44"/>
                    </a:lnTo>
                    <a:lnTo>
                      <a:pt x="104"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0" name="Freeform 33"/>
              <p:cNvSpPr/>
              <p:nvPr/>
            </p:nvSpPr>
            <p:spPr bwMode="auto">
              <a:xfrm>
                <a:off x="14808" y="-3557"/>
                <a:ext cx="209" cy="6577"/>
              </a:xfrm>
              <a:custGeom>
                <a:avLst/>
                <a:gdLst>
                  <a:gd name="T0" fmla="*/ 130 w 209"/>
                  <a:gd name="T1" fmla="*/ 44 h 6577"/>
                  <a:gd name="T2" fmla="*/ 127 w 209"/>
                  <a:gd name="T3" fmla="*/ 44 h 6577"/>
                  <a:gd name="T4" fmla="*/ 127 w 209"/>
                  <a:gd name="T5" fmla="*/ 127 h 6577"/>
                  <a:gd name="T6" fmla="*/ 163 w 209"/>
                  <a:gd name="T7" fmla="*/ 191 h 6577"/>
                  <a:gd name="T8" fmla="*/ 170 w 209"/>
                  <a:gd name="T9" fmla="*/ 201 h 6577"/>
                  <a:gd name="T10" fmla="*/ 183 w 209"/>
                  <a:gd name="T11" fmla="*/ 205 h 6577"/>
                  <a:gd name="T12" fmla="*/ 194 w 209"/>
                  <a:gd name="T13" fmla="*/ 198 h 6577"/>
                  <a:gd name="T14" fmla="*/ 205 w 209"/>
                  <a:gd name="T15" fmla="*/ 192 h 6577"/>
                  <a:gd name="T16" fmla="*/ 209 w 209"/>
                  <a:gd name="T17" fmla="*/ 178 h 6577"/>
                  <a:gd name="T18" fmla="*/ 202 w 209"/>
                  <a:gd name="T19" fmla="*/ 168 h 6577"/>
                  <a:gd name="T20" fmla="*/ 130 w 209"/>
                  <a:gd name="T21" fmla="*/ 44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6577">
                    <a:moveTo>
                      <a:pt x="130" y="44"/>
                    </a:moveTo>
                    <a:lnTo>
                      <a:pt x="127" y="44"/>
                    </a:lnTo>
                    <a:lnTo>
                      <a:pt x="127" y="127"/>
                    </a:lnTo>
                    <a:lnTo>
                      <a:pt x="163" y="191"/>
                    </a:lnTo>
                    <a:lnTo>
                      <a:pt x="170" y="201"/>
                    </a:lnTo>
                    <a:lnTo>
                      <a:pt x="183" y="205"/>
                    </a:lnTo>
                    <a:lnTo>
                      <a:pt x="194" y="198"/>
                    </a:lnTo>
                    <a:lnTo>
                      <a:pt x="205" y="192"/>
                    </a:lnTo>
                    <a:lnTo>
                      <a:pt x="209" y="178"/>
                    </a:lnTo>
                    <a:lnTo>
                      <a:pt x="202" y="168"/>
                    </a:lnTo>
                    <a:lnTo>
                      <a:pt x="130"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1" name="Freeform 32"/>
              <p:cNvSpPr/>
              <p:nvPr/>
            </p:nvSpPr>
            <p:spPr bwMode="auto">
              <a:xfrm>
                <a:off x="14808" y="-3557"/>
                <a:ext cx="209" cy="6577"/>
              </a:xfrm>
              <a:custGeom>
                <a:avLst/>
                <a:gdLst>
                  <a:gd name="T0" fmla="*/ 127 w 209"/>
                  <a:gd name="T1" fmla="*/ 44 h 6577"/>
                  <a:gd name="T2" fmla="*/ 82 w 209"/>
                  <a:gd name="T3" fmla="*/ 44 h 6577"/>
                  <a:gd name="T4" fmla="*/ 82 w 209"/>
                  <a:gd name="T5" fmla="*/ 127 h 6577"/>
                  <a:gd name="T6" fmla="*/ 104 w 209"/>
                  <a:gd name="T7" fmla="*/ 89 h 6577"/>
                  <a:gd name="T8" fmla="*/ 85 w 209"/>
                  <a:gd name="T9" fmla="*/ 56 h 6577"/>
                  <a:gd name="T10" fmla="*/ 127 w 209"/>
                  <a:gd name="T11" fmla="*/ 56 h 6577"/>
                  <a:gd name="T12" fmla="*/ 127 w 209"/>
                  <a:gd name="T13" fmla="*/ 44 h 6577"/>
                </a:gdLst>
                <a:ahLst/>
                <a:cxnLst>
                  <a:cxn ang="0">
                    <a:pos x="T0" y="T1"/>
                  </a:cxn>
                  <a:cxn ang="0">
                    <a:pos x="T2" y="T3"/>
                  </a:cxn>
                  <a:cxn ang="0">
                    <a:pos x="T4" y="T5"/>
                  </a:cxn>
                  <a:cxn ang="0">
                    <a:pos x="T6" y="T7"/>
                  </a:cxn>
                  <a:cxn ang="0">
                    <a:pos x="T8" y="T9"/>
                  </a:cxn>
                  <a:cxn ang="0">
                    <a:pos x="T10" y="T11"/>
                  </a:cxn>
                  <a:cxn ang="0">
                    <a:pos x="T12" y="T13"/>
                  </a:cxn>
                </a:cxnLst>
                <a:rect l="0" t="0" r="r" b="b"/>
                <a:pathLst>
                  <a:path w="209" h="6577">
                    <a:moveTo>
                      <a:pt x="127" y="44"/>
                    </a:moveTo>
                    <a:lnTo>
                      <a:pt x="82" y="44"/>
                    </a:lnTo>
                    <a:lnTo>
                      <a:pt x="82" y="127"/>
                    </a:lnTo>
                    <a:lnTo>
                      <a:pt x="104" y="89"/>
                    </a:lnTo>
                    <a:lnTo>
                      <a:pt x="85" y="56"/>
                    </a:lnTo>
                    <a:lnTo>
                      <a:pt x="127" y="56"/>
                    </a:lnTo>
                    <a:lnTo>
                      <a:pt x="127"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2" name="Freeform 31"/>
              <p:cNvSpPr/>
              <p:nvPr/>
            </p:nvSpPr>
            <p:spPr bwMode="auto">
              <a:xfrm>
                <a:off x="14808" y="-3557"/>
                <a:ext cx="209" cy="6577"/>
              </a:xfrm>
              <a:custGeom>
                <a:avLst/>
                <a:gdLst>
                  <a:gd name="T0" fmla="*/ 127 w 209"/>
                  <a:gd name="T1" fmla="*/ 56 h 6577"/>
                  <a:gd name="T2" fmla="*/ 124 w 209"/>
                  <a:gd name="T3" fmla="*/ 56 h 6577"/>
                  <a:gd name="T4" fmla="*/ 104 w 209"/>
                  <a:gd name="T5" fmla="*/ 89 h 6577"/>
                  <a:gd name="T6" fmla="*/ 127 w 209"/>
                  <a:gd name="T7" fmla="*/ 127 h 6577"/>
                  <a:gd name="T8" fmla="*/ 127 w 209"/>
                  <a:gd name="T9" fmla="*/ 56 h 6577"/>
                </a:gdLst>
                <a:ahLst/>
                <a:cxnLst>
                  <a:cxn ang="0">
                    <a:pos x="T0" y="T1"/>
                  </a:cxn>
                  <a:cxn ang="0">
                    <a:pos x="T2" y="T3"/>
                  </a:cxn>
                  <a:cxn ang="0">
                    <a:pos x="T4" y="T5"/>
                  </a:cxn>
                  <a:cxn ang="0">
                    <a:pos x="T6" y="T7"/>
                  </a:cxn>
                  <a:cxn ang="0">
                    <a:pos x="T8" y="T9"/>
                  </a:cxn>
                </a:cxnLst>
                <a:rect l="0" t="0" r="r" b="b"/>
                <a:pathLst>
                  <a:path w="209" h="6577">
                    <a:moveTo>
                      <a:pt x="127" y="56"/>
                    </a:moveTo>
                    <a:lnTo>
                      <a:pt x="124" y="56"/>
                    </a:lnTo>
                    <a:lnTo>
                      <a:pt x="104" y="89"/>
                    </a:lnTo>
                    <a:lnTo>
                      <a:pt x="127" y="127"/>
                    </a:lnTo>
                    <a:lnTo>
                      <a:pt x="127"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3" name="Freeform 30"/>
              <p:cNvSpPr/>
              <p:nvPr/>
            </p:nvSpPr>
            <p:spPr bwMode="auto">
              <a:xfrm>
                <a:off x="14808" y="-3557"/>
                <a:ext cx="209" cy="6577"/>
              </a:xfrm>
              <a:custGeom>
                <a:avLst/>
                <a:gdLst>
                  <a:gd name="T0" fmla="*/ 124 w 209"/>
                  <a:gd name="T1" fmla="*/ 56 h 6577"/>
                  <a:gd name="T2" fmla="*/ 85 w 209"/>
                  <a:gd name="T3" fmla="*/ 56 h 6577"/>
                  <a:gd name="T4" fmla="*/ 104 w 209"/>
                  <a:gd name="T5" fmla="*/ 89 h 6577"/>
                  <a:gd name="T6" fmla="*/ 124 w 209"/>
                  <a:gd name="T7" fmla="*/ 56 h 6577"/>
                </a:gdLst>
                <a:ahLst/>
                <a:cxnLst>
                  <a:cxn ang="0">
                    <a:pos x="T0" y="T1"/>
                  </a:cxn>
                  <a:cxn ang="0">
                    <a:pos x="T2" y="T3"/>
                  </a:cxn>
                  <a:cxn ang="0">
                    <a:pos x="T4" y="T5"/>
                  </a:cxn>
                  <a:cxn ang="0">
                    <a:pos x="T6" y="T7"/>
                  </a:cxn>
                </a:cxnLst>
                <a:rect l="0" t="0" r="r" b="b"/>
                <a:pathLst>
                  <a:path w="209" h="6577">
                    <a:moveTo>
                      <a:pt x="124" y="56"/>
                    </a:moveTo>
                    <a:lnTo>
                      <a:pt x="85" y="56"/>
                    </a:lnTo>
                    <a:lnTo>
                      <a:pt x="104" y="89"/>
                    </a:lnTo>
                    <a:lnTo>
                      <a:pt x="124"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8" name="Group 22"/>
            <p:cNvGrpSpPr/>
            <p:nvPr/>
          </p:nvGrpSpPr>
          <p:grpSpPr bwMode="auto">
            <a:xfrm>
              <a:off x="10843" y="-472"/>
              <a:ext cx="209" cy="3492"/>
              <a:chOff x="10843" y="-472"/>
              <a:chExt cx="209" cy="3492"/>
            </a:xfrm>
          </p:grpSpPr>
          <p:sp>
            <p:nvSpPr>
              <p:cNvPr id="33" name="Freeform 27"/>
              <p:cNvSpPr/>
              <p:nvPr/>
            </p:nvSpPr>
            <p:spPr bwMode="auto">
              <a:xfrm>
                <a:off x="10843" y="-472"/>
                <a:ext cx="209" cy="3492"/>
              </a:xfrm>
              <a:custGeom>
                <a:avLst/>
                <a:gdLst>
                  <a:gd name="T0" fmla="*/ 82 w 209"/>
                  <a:gd name="T1" fmla="*/ 3364 h 3492"/>
                  <a:gd name="T2" fmla="*/ 82 w 209"/>
                  <a:gd name="T3" fmla="*/ 3448 h 3492"/>
                  <a:gd name="T4" fmla="*/ 127 w 209"/>
                  <a:gd name="T5" fmla="*/ 3448 h 3492"/>
                  <a:gd name="T6" fmla="*/ 127 w 209"/>
                  <a:gd name="T7" fmla="*/ 3436 h 3492"/>
                  <a:gd name="T8" fmla="*/ 85 w 209"/>
                  <a:gd name="T9" fmla="*/ 3436 h 3492"/>
                  <a:gd name="T10" fmla="*/ 104 w 209"/>
                  <a:gd name="T11" fmla="*/ 3403 h 3492"/>
                  <a:gd name="T12" fmla="*/ 82 w 209"/>
                  <a:gd name="T13" fmla="*/ 3364 h 3492"/>
                </a:gdLst>
                <a:ahLst/>
                <a:cxnLst>
                  <a:cxn ang="0">
                    <a:pos x="T0" y="T1"/>
                  </a:cxn>
                  <a:cxn ang="0">
                    <a:pos x="T2" y="T3"/>
                  </a:cxn>
                  <a:cxn ang="0">
                    <a:pos x="T4" y="T5"/>
                  </a:cxn>
                  <a:cxn ang="0">
                    <a:pos x="T6" y="T7"/>
                  </a:cxn>
                  <a:cxn ang="0">
                    <a:pos x="T8" y="T9"/>
                  </a:cxn>
                  <a:cxn ang="0">
                    <a:pos x="T10" y="T11"/>
                  </a:cxn>
                  <a:cxn ang="0">
                    <a:pos x="T12" y="T13"/>
                  </a:cxn>
                </a:cxnLst>
                <a:rect l="0" t="0" r="r" b="b"/>
                <a:pathLst>
                  <a:path w="209" h="3492">
                    <a:moveTo>
                      <a:pt x="82" y="3364"/>
                    </a:moveTo>
                    <a:lnTo>
                      <a:pt x="82" y="3448"/>
                    </a:lnTo>
                    <a:lnTo>
                      <a:pt x="127" y="3448"/>
                    </a:lnTo>
                    <a:lnTo>
                      <a:pt x="127" y="3436"/>
                    </a:lnTo>
                    <a:lnTo>
                      <a:pt x="85" y="3436"/>
                    </a:lnTo>
                    <a:lnTo>
                      <a:pt x="104" y="3403"/>
                    </a:lnTo>
                    <a:lnTo>
                      <a:pt x="82"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5" name="Freeform 25"/>
              <p:cNvSpPr/>
              <p:nvPr/>
            </p:nvSpPr>
            <p:spPr bwMode="auto">
              <a:xfrm>
                <a:off x="10843" y="-472"/>
                <a:ext cx="209" cy="3492"/>
              </a:xfrm>
              <a:custGeom>
                <a:avLst/>
                <a:gdLst>
                  <a:gd name="T0" fmla="*/ 104 w 209"/>
                  <a:gd name="T1" fmla="*/ 3403 h 3492"/>
                  <a:gd name="T2" fmla="*/ 85 w 209"/>
                  <a:gd name="T3" fmla="*/ 3436 h 3492"/>
                  <a:gd name="T4" fmla="*/ 124 w 209"/>
                  <a:gd name="T5" fmla="*/ 3436 h 3492"/>
                  <a:gd name="T6" fmla="*/ 104 w 209"/>
                  <a:gd name="T7" fmla="*/ 3403 h 3492"/>
                </a:gdLst>
                <a:ahLst/>
                <a:cxnLst>
                  <a:cxn ang="0">
                    <a:pos x="T0" y="T1"/>
                  </a:cxn>
                  <a:cxn ang="0">
                    <a:pos x="T2" y="T3"/>
                  </a:cxn>
                  <a:cxn ang="0">
                    <a:pos x="T4" y="T5"/>
                  </a:cxn>
                  <a:cxn ang="0">
                    <a:pos x="T6" y="T7"/>
                  </a:cxn>
                </a:cxnLst>
                <a:rect l="0" t="0" r="r" b="b"/>
                <a:pathLst>
                  <a:path w="209" h="3492">
                    <a:moveTo>
                      <a:pt x="104" y="3403"/>
                    </a:moveTo>
                    <a:lnTo>
                      <a:pt x="85" y="3436"/>
                    </a:lnTo>
                    <a:lnTo>
                      <a:pt x="124" y="3436"/>
                    </a:lnTo>
                    <a:lnTo>
                      <a:pt x="104" y="3403"/>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6" name="Freeform 24"/>
              <p:cNvSpPr/>
              <p:nvPr/>
            </p:nvSpPr>
            <p:spPr bwMode="auto">
              <a:xfrm>
                <a:off x="10843" y="-472"/>
                <a:ext cx="209" cy="3492"/>
              </a:xfrm>
              <a:custGeom>
                <a:avLst/>
                <a:gdLst>
                  <a:gd name="T0" fmla="*/ 127 w 209"/>
                  <a:gd name="T1" fmla="*/ 3364 h 3492"/>
                  <a:gd name="T2" fmla="*/ 104 w 209"/>
                  <a:gd name="T3" fmla="*/ 3403 h 3492"/>
                  <a:gd name="T4" fmla="*/ 124 w 209"/>
                  <a:gd name="T5" fmla="*/ 3436 h 3492"/>
                  <a:gd name="T6" fmla="*/ 127 w 209"/>
                  <a:gd name="T7" fmla="*/ 3436 h 3492"/>
                  <a:gd name="T8" fmla="*/ 127 w 209"/>
                  <a:gd name="T9" fmla="*/ 3364 h 3492"/>
                </a:gdLst>
                <a:ahLst/>
                <a:cxnLst>
                  <a:cxn ang="0">
                    <a:pos x="T0" y="T1"/>
                  </a:cxn>
                  <a:cxn ang="0">
                    <a:pos x="T2" y="T3"/>
                  </a:cxn>
                  <a:cxn ang="0">
                    <a:pos x="T4" y="T5"/>
                  </a:cxn>
                  <a:cxn ang="0">
                    <a:pos x="T6" y="T7"/>
                  </a:cxn>
                  <a:cxn ang="0">
                    <a:pos x="T8" y="T9"/>
                  </a:cxn>
                </a:cxnLst>
                <a:rect l="0" t="0" r="r" b="b"/>
                <a:pathLst>
                  <a:path w="209" h="3492">
                    <a:moveTo>
                      <a:pt x="127" y="3364"/>
                    </a:moveTo>
                    <a:lnTo>
                      <a:pt x="104" y="3403"/>
                    </a:lnTo>
                    <a:lnTo>
                      <a:pt x="124" y="3436"/>
                    </a:lnTo>
                    <a:lnTo>
                      <a:pt x="127" y="3436"/>
                    </a:lnTo>
                    <a:lnTo>
                      <a:pt x="127"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20" name="Freeform 20"/>
            <p:cNvSpPr/>
            <p:nvPr/>
          </p:nvSpPr>
          <p:spPr bwMode="auto">
            <a:xfrm>
              <a:off x="3365" y="-382"/>
              <a:ext cx="20" cy="524"/>
            </a:xfrm>
            <a:custGeom>
              <a:avLst/>
              <a:gdLst>
                <a:gd name="T0" fmla="*/ 0 w 20"/>
                <a:gd name="T1" fmla="*/ 0 h 524"/>
                <a:gd name="T2" fmla="*/ 0 w 20"/>
                <a:gd name="T3" fmla="*/ 525 h 524"/>
              </a:gdLst>
              <a:ahLst/>
              <a:cxnLst>
                <a:cxn ang="0">
                  <a:pos x="T0" y="T1"/>
                </a:cxn>
                <a:cxn ang="0">
                  <a:pos x="T2" y="T3"/>
                </a:cxn>
              </a:cxnLst>
              <a:rect l="0" t="0" r="r" b="b"/>
              <a:pathLst>
                <a:path w="20" h="524">
                  <a:moveTo>
                    <a:pt x="0" y="0"/>
                  </a:moveTo>
                  <a:lnTo>
                    <a:pt x="0" y="525"/>
                  </a:lnTo>
                </a:path>
              </a:pathLst>
            </a:custGeom>
            <a:noFill/>
            <a:ln w="1047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1" name="Freeform 19"/>
            <p:cNvSpPr/>
            <p:nvPr/>
          </p:nvSpPr>
          <p:spPr bwMode="auto">
            <a:xfrm>
              <a:off x="3514" y="-382"/>
              <a:ext cx="20" cy="524"/>
            </a:xfrm>
            <a:custGeom>
              <a:avLst/>
              <a:gdLst>
                <a:gd name="T0" fmla="*/ 0 w 20"/>
                <a:gd name="T1" fmla="*/ 0 h 524"/>
                <a:gd name="T2" fmla="*/ 7 w 20"/>
                <a:gd name="T3" fmla="*/ 525 h 524"/>
              </a:gdLst>
              <a:ahLst/>
              <a:cxnLst>
                <a:cxn ang="0">
                  <a:pos x="T0" y="T1"/>
                </a:cxn>
                <a:cxn ang="0">
                  <a:pos x="T2" y="T3"/>
                </a:cxn>
              </a:cxnLst>
              <a:rect l="0" t="0" r="r" b="b"/>
              <a:pathLst>
                <a:path w="20" h="524">
                  <a:moveTo>
                    <a:pt x="0" y="0"/>
                  </a:moveTo>
                  <a:lnTo>
                    <a:pt x="7" y="525"/>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2" name="Freeform 18"/>
            <p:cNvSpPr/>
            <p:nvPr/>
          </p:nvSpPr>
          <p:spPr bwMode="auto">
            <a:xfrm>
              <a:off x="3673" y="-374"/>
              <a:ext cx="20" cy="516"/>
            </a:xfrm>
            <a:custGeom>
              <a:avLst/>
              <a:gdLst>
                <a:gd name="T0" fmla="*/ 0 w 20"/>
                <a:gd name="T1" fmla="*/ 0 h 516"/>
                <a:gd name="T2" fmla="*/ 0 w 20"/>
                <a:gd name="T3" fmla="*/ 517 h 516"/>
              </a:gdLst>
              <a:ahLst/>
              <a:cxnLst>
                <a:cxn ang="0">
                  <a:pos x="T0" y="T1"/>
                </a:cxn>
                <a:cxn ang="0">
                  <a:pos x="T2" y="T3"/>
                </a:cxn>
              </a:cxnLst>
              <a:rect l="0" t="0" r="r" b="b"/>
              <a:pathLst>
                <a:path w="20" h="516">
                  <a:moveTo>
                    <a:pt x="0" y="0"/>
                  </a:moveTo>
                  <a:lnTo>
                    <a:pt x="0" y="517"/>
                  </a:lnTo>
                </a:path>
              </a:pathLst>
            </a:custGeom>
            <a:noFill/>
            <a:ln w="10642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3" name="Freeform 17"/>
            <p:cNvSpPr/>
            <p:nvPr/>
          </p:nvSpPr>
          <p:spPr bwMode="auto">
            <a:xfrm>
              <a:off x="3110" y="145"/>
              <a:ext cx="806" cy="235"/>
            </a:xfrm>
            <a:custGeom>
              <a:avLst/>
              <a:gdLst>
                <a:gd name="T0" fmla="*/ 54 w 806"/>
                <a:gd name="T1" fmla="*/ 15 h 235"/>
                <a:gd name="T2" fmla="*/ 25 w 806"/>
                <a:gd name="T3" fmla="*/ 41 h 235"/>
                <a:gd name="T4" fmla="*/ 3 w 806"/>
                <a:gd name="T5" fmla="*/ 87 h 235"/>
                <a:gd name="T6" fmla="*/ 1 w 806"/>
                <a:gd name="T7" fmla="*/ 124 h 235"/>
                <a:gd name="T8" fmla="*/ 11 w 806"/>
                <a:gd name="T9" fmla="*/ 160 h 235"/>
                <a:gd name="T10" fmla="*/ 34 w 806"/>
                <a:gd name="T11" fmla="*/ 190 h 235"/>
                <a:gd name="T12" fmla="*/ 68 w 806"/>
                <a:gd name="T13" fmla="*/ 207 h 235"/>
                <a:gd name="T14" fmla="*/ 111 w 806"/>
                <a:gd name="T15" fmla="*/ 215 h 235"/>
                <a:gd name="T16" fmla="*/ 151 w 806"/>
                <a:gd name="T17" fmla="*/ 216 h 235"/>
                <a:gd name="T18" fmla="*/ 187 w 806"/>
                <a:gd name="T19" fmla="*/ 206 h 235"/>
                <a:gd name="T20" fmla="*/ 217 w 806"/>
                <a:gd name="T21" fmla="*/ 191 h 235"/>
                <a:gd name="T22" fmla="*/ 257 w 806"/>
                <a:gd name="T23" fmla="*/ 162 h 235"/>
                <a:gd name="T24" fmla="*/ 285 w 806"/>
                <a:gd name="T25" fmla="*/ 182 h 235"/>
                <a:gd name="T26" fmla="*/ 303 w 806"/>
                <a:gd name="T27" fmla="*/ 200 h 235"/>
                <a:gd name="T28" fmla="*/ 322 w 806"/>
                <a:gd name="T29" fmla="*/ 216 h 235"/>
                <a:gd name="T30" fmla="*/ 352 w 806"/>
                <a:gd name="T31" fmla="*/ 230 h 235"/>
                <a:gd name="T32" fmla="*/ 413 w 806"/>
                <a:gd name="T33" fmla="*/ 234 h 235"/>
                <a:gd name="T34" fmla="*/ 477 w 806"/>
                <a:gd name="T35" fmla="*/ 223 h 235"/>
                <a:gd name="T36" fmla="*/ 522 w 806"/>
                <a:gd name="T37" fmla="*/ 207 h 235"/>
                <a:gd name="T38" fmla="*/ 551 w 806"/>
                <a:gd name="T39" fmla="*/ 188 h 235"/>
                <a:gd name="T40" fmla="*/ 566 w 806"/>
                <a:gd name="T41" fmla="*/ 174 h 235"/>
                <a:gd name="T42" fmla="*/ 569 w 806"/>
                <a:gd name="T43" fmla="*/ 170 h 235"/>
                <a:gd name="T44" fmla="*/ 591 w 806"/>
                <a:gd name="T45" fmla="*/ 171 h 235"/>
                <a:gd name="T46" fmla="*/ 603 w 806"/>
                <a:gd name="T47" fmla="*/ 188 h 235"/>
                <a:gd name="T48" fmla="*/ 616 w 806"/>
                <a:gd name="T49" fmla="*/ 207 h 235"/>
                <a:gd name="T50" fmla="*/ 643 w 806"/>
                <a:gd name="T51" fmla="*/ 217 h 235"/>
                <a:gd name="T52" fmla="*/ 718 w 806"/>
                <a:gd name="T53" fmla="*/ 210 h 235"/>
                <a:gd name="T54" fmla="*/ 758 w 806"/>
                <a:gd name="T55" fmla="*/ 198 h 235"/>
                <a:gd name="T56" fmla="*/ 779 w 806"/>
                <a:gd name="T57" fmla="*/ 181 h 235"/>
                <a:gd name="T58" fmla="*/ 794 w 806"/>
                <a:gd name="T59" fmla="*/ 162 h 235"/>
                <a:gd name="T60" fmla="*/ 806 w 806"/>
                <a:gd name="T61" fmla="*/ 128 h 235"/>
                <a:gd name="T62" fmla="*/ 801 w 806"/>
                <a:gd name="T63" fmla="*/ 88 h 235"/>
                <a:gd name="T64" fmla="*/ 788 w 806"/>
                <a:gd name="T65" fmla="*/ 47 h 235"/>
                <a:gd name="T66" fmla="*/ 765 w 806"/>
                <a:gd name="T67" fmla="*/ 1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235">
                  <a:moveTo>
                    <a:pt x="62" y="2"/>
                  </a:moveTo>
                  <a:lnTo>
                    <a:pt x="54" y="15"/>
                  </a:lnTo>
                  <a:lnTo>
                    <a:pt x="40" y="27"/>
                  </a:lnTo>
                  <a:lnTo>
                    <a:pt x="25" y="41"/>
                  </a:lnTo>
                  <a:lnTo>
                    <a:pt x="12" y="60"/>
                  </a:lnTo>
                  <a:lnTo>
                    <a:pt x="3" y="87"/>
                  </a:lnTo>
                  <a:lnTo>
                    <a:pt x="0" y="108"/>
                  </a:lnTo>
                  <a:lnTo>
                    <a:pt x="1" y="124"/>
                  </a:lnTo>
                  <a:lnTo>
                    <a:pt x="4" y="138"/>
                  </a:lnTo>
                  <a:lnTo>
                    <a:pt x="11" y="160"/>
                  </a:lnTo>
                  <a:lnTo>
                    <a:pt x="19" y="177"/>
                  </a:lnTo>
                  <a:lnTo>
                    <a:pt x="34" y="190"/>
                  </a:lnTo>
                  <a:lnTo>
                    <a:pt x="49" y="200"/>
                  </a:lnTo>
                  <a:lnTo>
                    <a:pt x="68" y="207"/>
                  </a:lnTo>
                  <a:lnTo>
                    <a:pt x="89" y="212"/>
                  </a:lnTo>
                  <a:lnTo>
                    <a:pt x="111" y="215"/>
                  </a:lnTo>
                  <a:lnTo>
                    <a:pt x="132" y="216"/>
                  </a:lnTo>
                  <a:lnTo>
                    <a:pt x="151" y="216"/>
                  </a:lnTo>
                  <a:lnTo>
                    <a:pt x="170" y="211"/>
                  </a:lnTo>
                  <a:lnTo>
                    <a:pt x="187" y="206"/>
                  </a:lnTo>
                  <a:lnTo>
                    <a:pt x="202" y="200"/>
                  </a:lnTo>
                  <a:lnTo>
                    <a:pt x="217" y="191"/>
                  </a:lnTo>
                  <a:lnTo>
                    <a:pt x="235" y="179"/>
                  </a:lnTo>
                  <a:lnTo>
                    <a:pt x="257" y="162"/>
                  </a:lnTo>
                  <a:lnTo>
                    <a:pt x="272" y="172"/>
                  </a:lnTo>
                  <a:lnTo>
                    <a:pt x="285" y="182"/>
                  </a:lnTo>
                  <a:lnTo>
                    <a:pt x="294" y="192"/>
                  </a:lnTo>
                  <a:lnTo>
                    <a:pt x="303" y="200"/>
                  </a:lnTo>
                  <a:lnTo>
                    <a:pt x="312" y="209"/>
                  </a:lnTo>
                  <a:lnTo>
                    <a:pt x="322" y="216"/>
                  </a:lnTo>
                  <a:lnTo>
                    <a:pt x="335" y="223"/>
                  </a:lnTo>
                  <a:lnTo>
                    <a:pt x="352" y="230"/>
                  </a:lnTo>
                  <a:lnTo>
                    <a:pt x="374" y="235"/>
                  </a:lnTo>
                  <a:lnTo>
                    <a:pt x="413" y="234"/>
                  </a:lnTo>
                  <a:lnTo>
                    <a:pt x="447" y="230"/>
                  </a:lnTo>
                  <a:lnTo>
                    <a:pt x="477" y="223"/>
                  </a:lnTo>
                  <a:lnTo>
                    <a:pt x="502" y="215"/>
                  </a:lnTo>
                  <a:lnTo>
                    <a:pt x="522" y="207"/>
                  </a:lnTo>
                  <a:lnTo>
                    <a:pt x="539" y="197"/>
                  </a:lnTo>
                  <a:lnTo>
                    <a:pt x="551" y="188"/>
                  </a:lnTo>
                  <a:lnTo>
                    <a:pt x="560" y="181"/>
                  </a:lnTo>
                  <a:lnTo>
                    <a:pt x="566" y="174"/>
                  </a:lnTo>
                  <a:lnTo>
                    <a:pt x="569" y="171"/>
                  </a:lnTo>
                  <a:lnTo>
                    <a:pt x="569" y="170"/>
                  </a:lnTo>
                  <a:lnTo>
                    <a:pt x="582" y="168"/>
                  </a:lnTo>
                  <a:lnTo>
                    <a:pt x="591" y="171"/>
                  </a:lnTo>
                  <a:lnTo>
                    <a:pt x="598" y="178"/>
                  </a:lnTo>
                  <a:lnTo>
                    <a:pt x="603" y="188"/>
                  </a:lnTo>
                  <a:lnTo>
                    <a:pt x="609" y="198"/>
                  </a:lnTo>
                  <a:lnTo>
                    <a:pt x="616" y="207"/>
                  </a:lnTo>
                  <a:lnTo>
                    <a:pt x="627" y="214"/>
                  </a:lnTo>
                  <a:lnTo>
                    <a:pt x="643" y="217"/>
                  </a:lnTo>
                  <a:lnTo>
                    <a:pt x="686" y="214"/>
                  </a:lnTo>
                  <a:lnTo>
                    <a:pt x="718" y="210"/>
                  </a:lnTo>
                  <a:lnTo>
                    <a:pt x="741" y="204"/>
                  </a:lnTo>
                  <a:lnTo>
                    <a:pt x="758" y="198"/>
                  </a:lnTo>
                  <a:lnTo>
                    <a:pt x="770" y="190"/>
                  </a:lnTo>
                  <a:lnTo>
                    <a:pt x="779" y="181"/>
                  </a:lnTo>
                  <a:lnTo>
                    <a:pt x="786" y="172"/>
                  </a:lnTo>
                  <a:lnTo>
                    <a:pt x="794" y="162"/>
                  </a:lnTo>
                  <a:lnTo>
                    <a:pt x="803" y="146"/>
                  </a:lnTo>
                  <a:lnTo>
                    <a:pt x="806" y="128"/>
                  </a:lnTo>
                  <a:lnTo>
                    <a:pt x="804" y="108"/>
                  </a:lnTo>
                  <a:lnTo>
                    <a:pt x="801" y="88"/>
                  </a:lnTo>
                  <a:lnTo>
                    <a:pt x="796" y="70"/>
                  </a:lnTo>
                  <a:lnTo>
                    <a:pt x="788" y="47"/>
                  </a:lnTo>
                  <a:lnTo>
                    <a:pt x="777" y="28"/>
                  </a:lnTo>
                  <a:lnTo>
                    <a:pt x="765" y="13"/>
                  </a:lnTo>
                  <a:lnTo>
                    <a:pt x="756" y="0"/>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4" name="Freeform 16"/>
            <p:cNvSpPr/>
            <p:nvPr/>
          </p:nvSpPr>
          <p:spPr bwMode="auto">
            <a:xfrm>
              <a:off x="3008" y="332"/>
              <a:ext cx="1008" cy="237"/>
            </a:xfrm>
            <a:custGeom>
              <a:avLst/>
              <a:gdLst>
                <a:gd name="T0" fmla="*/ 2 w 1008"/>
                <a:gd name="T1" fmla="*/ 31 h 237"/>
                <a:gd name="T2" fmla="*/ 0 w 1008"/>
                <a:gd name="T3" fmla="*/ 14 h 237"/>
                <a:gd name="T4" fmla="*/ 0 w 1008"/>
                <a:gd name="T5" fmla="*/ 19 h 237"/>
                <a:gd name="T6" fmla="*/ 3 w 1008"/>
                <a:gd name="T7" fmla="*/ 60 h 237"/>
                <a:gd name="T8" fmla="*/ 12 w 1008"/>
                <a:gd name="T9" fmla="*/ 102 h 237"/>
                <a:gd name="T10" fmla="*/ 27 w 1008"/>
                <a:gd name="T11" fmla="*/ 140 h 237"/>
                <a:gd name="T12" fmla="*/ 51 w 1008"/>
                <a:gd name="T13" fmla="*/ 171 h 237"/>
                <a:gd name="T14" fmla="*/ 87 w 1008"/>
                <a:gd name="T15" fmla="*/ 195 h 237"/>
                <a:gd name="T16" fmla="*/ 126 w 1008"/>
                <a:gd name="T17" fmla="*/ 212 h 237"/>
                <a:gd name="T18" fmla="*/ 165 w 1008"/>
                <a:gd name="T19" fmla="*/ 221 h 237"/>
                <a:gd name="T20" fmla="*/ 199 w 1008"/>
                <a:gd name="T21" fmla="*/ 217 h 237"/>
                <a:gd name="T22" fmla="*/ 233 w 1008"/>
                <a:gd name="T23" fmla="*/ 207 h 237"/>
                <a:gd name="T24" fmla="*/ 267 w 1008"/>
                <a:gd name="T25" fmla="*/ 194 h 237"/>
                <a:gd name="T26" fmla="*/ 302 w 1008"/>
                <a:gd name="T27" fmla="*/ 174 h 237"/>
                <a:gd name="T28" fmla="*/ 341 w 1008"/>
                <a:gd name="T29" fmla="*/ 142 h 237"/>
                <a:gd name="T30" fmla="*/ 360 w 1008"/>
                <a:gd name="T31" fmla="*/ 145 h 237"/>
                <a:gd name="T32" fmla="*/ 375 w 1008"/>
                <a:gd name="T33" fmla="*/ 161 h 237"/>
                <a:gd name="T34" fmla="*/ 393 w 1008"/>
                <a:gd name="T35" fmla="*/ 184 h 237"/>
                <a:gd name="T36" fmla="*/ 420 w 1008"/>
                <a:gd name="T37" fmla="*/ 208 h 237"/>
                <a:gd name="T38" fmla="*/ 465 w 1008"/>
                <a:gd name="T39" fmla="*/ 229 h 237"/>
                <a:gd name="T40" fmla="*/ 535 w 1008"/>
                <a:gd name="T41" fmla="*/ 234 h 237"/>
                <a:gd name="T42" fmla="*/ 597 w 1008"/>
                <a:gd name="T43" fmla="*/ 218 h 237"/>
                <a:gd name="T44" fmla="*/ 640 w 1008"/>
                <a:gd name="T45" fmla="*/ 193 h 237"/>
                <a:gd name="T46" fmla="*/ 669 w 1008"/>
                <a:gd name="T47" fmla="*/ 166 h 237"/>
                <a:gd name="T48" fmla="*/ 683 w 1008"/>
                <a:gd name="T49" fmla="*/ 142 h 237"/>
                <a:gd name="T50" fmla="*/ 688 w 1008"/>
                <a:gd name="T51" fmla="*/ 128 h 237"/>
                <a:gd name="T52" fmla="*/ 708 w 1008"/>
                <a:gd name="T53" fmla="*/ 155 h 237"/>
                <a:gd name="T54" fmla="*/ 745 w 1008"/>
                <a:gd name="T55" fmla="*/ 194 h 237"/>
                <a:gd name="T56" fmla="*/ 778 w 1008"/>
                <a:gd name="T57" fmla="*/ 215 h 237"/>
                <a:gd name="T58" fmla="*/ 807 w 1008"/>
                <a:gd name="T59" fmla="*/ 223 h 237"/>
                <a:gd name="T60" fmla="*/ 836 w 1008"/>
                <a:gd name="T61" fmla="*/ 224 h 237"/>
                <a:gd name="T62" fmla="*/ 870 w 1008"/>
                <a:gd name="T63" fmla="*/ 221 h 237"/>
                <a:gd name="T64" fmla="*/ 910 w 1008"/>
                <a:gd name="T65" fmla="*/ 204 h 237"/>
                <a:gd name="T66" fmla="*/ 946 w 1008"/>
                <a:gd name="T67" fmla="*/ 178 h 237"/>
                <a:gd name="T68" fmla="*/ 976 w 1008"/>
                <a:gd name="T69" fmla="*/ 148 h 237"/>
                <a:gd name="T70" fmla="*/ 999 w 1008"/>
                <a:gd name="T71" fmla="*/ 112 h 237"/>
                <a:gd name="T72" fmla="*/ 1007 w 1008"/>
                <a:gd name="T73" fmla="*/ 69 h 237"/>
                <a:gd name="T74" fmla="*/ 1005 w 1008"/>
                <a:gd name="T75" fmla="*/ 3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8" h="237">
                  <a:moveTo>
                    <a:pt x="6" y="21"/>
                  </a:moveTo>
                  <a:lnTo>
                    <a:pt x="2" y="31"/>
                  </a:lnTo>
                  <a:lnTo>
                    <a:pt x="0" y="27"/>
                  </a:lnTo>
                  <a:lnTo>
                    <a:pt x="0" y="14"/>
                  </a:lnTo>
                  <a:lnTo>
                    <a:pt x="2" y="0"/>
                  </a:lnTo>
                  <a:lnTo>
                    <a:pt x="0" y="19"/>
                  </a:lnTo>
                  <a:lnTo>
                    <a:pt x="1" y="39"/>
                  </a:lnTo>
                  <a:lnTo>
                    <a:pt x="3" y="60"/>
                  </a:lnTo>
                  <a:lnTo>
                    <a:pt x="7" y="81"/>
                  </a:lnTo>
                  <a:lnTo>
                    <a:pt x="12" y="102"/>
                  </a:lnTo>
                  <a:lnTo>
                    <a:pt x="19" y="121"/>
                  </a:lnTo>
                  <a:lnTo>
                    <a:pt x="27" y="140"/>
                  </a:lnTo>
                  <a:lnTo>
                    <a:pt x="36" y="156"/>
                  </a:lnTo>
                  <a:lnTo>
                    <a:pt x="51" y="171"/>
                  </a:lnTo>
                  <a:lnTo>
                    <a:pt x="68" y="184"/>
                  </a:lnTo>
                  <a:lnTo>
                    <a:pt x="87" y="195"/>
                  </a:lnTo>
                  <a:lnTo>
                    <a:pt x="106" y="205"/>
                  </a:lnTo>
                  <a:lnTo>
                    <a:pt x="126" y="212"/>
                  </a:lnTo>
                  <a:lnTo>
                    <a:pt x="146" y="217"/>
                  </a:lnTo>
                  <a:lnTo>
                    <a:pt x="165" y="221"/>
                  </a:lnTo>
                  <a:lnTo>
                    <a:pt x="182" y="221"/>
                  </a:lnTo>
                  <a:lnTo>
                    <a:pt x="199" y="217"/>
                  </a:lnTo>
                  <a:lnTo>
                    <a:pt x="216" y="212"/>
                  </a:lnTo>
                  <a:lnTo>
                    <a:pt x="233" y="207"/>
                  </a:lnTo>
                  <a:lnTo>
                    <a:pt x="250" y="201"/>
                  </a:lnTo>
                  <a:lnTo>
                    <a:pt x="267" y="194"/>
                  </a:lnTo>
                  <a:lnTo>
                    <a:pt x="284" y="185"/>
                  </a:lnTo>
                  <a:lnTo>
                    <a:pt x="302" y="174"/>
                  </a:lnTo>
                  <a:lnTo>
                    <a:pt x="321" y="159"/>
                  </a:lnTo>
                  <a:lnTo>
                    <a:pt x="341" y="142"/>
                  </a:lnTo>
                  <a:lnTo>
                    <a:pt x="352" y="142"/>
                  </a:lnTo>
                  <a:lnTo>
                    <a:pt x="360" y="145"/>
                  </a:lnTo>
                  <a:lnTo>
                    <a:pt x="368" y="152"/>
                  </a:lnTo>
                  <a:lnTo>
                    <a:pt x="375" y="161"/>
                  </a:lnTo>
                  <a:lnTo>
                    <a:pt x="383" y="172"/>
                  </a:lnTo>
                  <a:lnTo>
                    <a:pt x="393" y="184"/>
                  </a:lnTo>
                  <a:lnTo>
                    <a:pt x="405" y="196"/>
                  </a:lnTo>
                  <a:lnTo>
                    <a:pt x="420" y="208"/>
                  </a:lnTo>
                  <a:lnTo>
                    <a:pt x="440" y="220"/>
                  </a:lnTo>
                  <a:lnTo>
                    <a:pt x="465" y="229"/>
                  </a:lnTo>
                  <a:lnTo>
                    <a:pt x="496" y="237"/>
                  </a:lnTo>
                  <a:lnTo>
                    <a:pt x="535" y="234"/>
                  </a:lnTo>
                  <a:lnTo>
                    <a:pt x="568" y="227"/>
                  </a:lnTo>
                  <a:lnTo>
                    <a:pt x="597" y="218"/>
                  </a:lnTo>
                  <a:lnTo>
                    <a:pt x="621" y="206"/>
                  </a:lnTo>
                  <a:lnTo>
                    <a:pt x="640" y="193"/>
                  </a:lnTo>
                  <a:lnTo>
                    <a:pt x="656" y="179"/>
                  </a:lnTo>
                  <a:lnTo>
                    <a:pt x="669" y="166"/>
                  </a:lnTo>
                  <a:lnTo>
                    <a:pt x="677" y="153"/>
                  </a:lnTo>
                  <a:lnTo>
                    <a:pt x="683" y="142"/>
                  </a:lnTo>
                  <a:lnTo>
                    <a:pt x="687" y="134"/>
                  </a:lnTo>
                  <a:lnTo>
                    <a:pt x="688" y="128"/>
                  </a:lnTo>
                  <a:lnTo>
                    <a:pt x="687" y="127"/>
                  </a:lnTo>
                  <a:lnTo>
                    <a:pt x="708" y="155"/>
                  </a:lnTo>
                  <a:lnTo>
                    <a:pt x="727" y="177"/>
                  </a:lnTo>
                  <a:lnTo>
                    <a:pt x="745" y="194"/>
                  </a:lnTo>
                  <a:lnTo>
                    <a:pt x="762" y="206"/>
                  </a:lnTo>
                  <a:lnTo>
                    <a:pt x="778" y="215"/>
                  </a:lnTo>
                  <a:lnTo>
                    <a:pt x="793" y="220"/>
                  </a:lnTo>
                  <a:lnTo>
                    <a:pt x="807" y="223"/>
                  </a:lnTo>
                  <a:lnTo>
                    <a:pt x="822" y="224"/>
                  </a:lnTo>
                  <a:lnTo>
                    <a:pt x="836" y="224"/>
                  </a:lnTo>
                  <a:lnTo>
                    <a:pt x="850" y="223"/>
                  </a:lnTo>
                  <a:lnTo>
                    <a:pt x="870" y="221"/>
                  </a:lnTo>
                  <a:lnTo>
                    <a:pt x="890" y="214"/>
                  </a:lnTo>
                  <a:lnTo>
                    <a:pt x="910" y="204"/>
                  </a:lnTo>
                  <a:lnTo>
                    <a:pt x="929" y="192"/>
                  </a:lnTo>
                  <a:lnTo>
                    <a:pt x="946" y="178"/>
                  </a:lnTo>
                  <a:lnTo>
                    <a:pt x="962" y="163"/>
                  </a:lnTo>
                  <a:lnTo>
                    <a:pt x="976" y="148"/>
                  </a:lnTo>
                  <a:lnTo>
                    <a:pt x="988" y="134"/>
                  </a:lnTo>
                  <a:lnTo>
                    <a:pt x="999" y="112"/>
                  </a:lnTo>
                  <a:lnTo>
                    <a:pt x="1005" y="90"/>
                  </a:lnTo>
                  <a:lnTo>
                    <a:pt x="1007" y="69"/>
                  </a:lnTo>
                  <a:lnTo>
                    <a:pt x="1007" y="48"/>
                  </a:lnTo>
                  <a:lnTo>
                    <a:pt x="1005" y="30"/>
                  </a:lnTo>
                  <a:lnTo>
                    <a:pt x="1004" y="16"/>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5" name="Freeform 15"/>
            <p:cNvSpPr/>
            <p:nvPr/>
          </p:nvSpPr>
          <p:spPr bwMode="auto">
            <a:xfrm>
              <a:off x="2107" y="627"/>
              <a:ext cx="907" cy="183"/>
            </a:xfrm>
            <a:custGeom>
              <a:avLst/>
              <a:gdLst>
                <a:gd name="T0" fmla="*/ 10 w 907"/>
                <a:gd name="T1" fmla="*/ 158 h 183"/>
                <a:gd name="T2" fmla="*/ 32 w 907"/>
                <a:gd name="T3" fmla="*/ 111 h 183"/>
                <a:gd name="T4" fmla="*/ 54 w 907"/>
                <a:gd name="T5" fmla="*/ 69 h 183"/>
                <a:gd name="T6" fmla="*/ 76 w 907"/>
                <a:gd name="T7" fmla="*/ 34 h 183"/>
                <a:gd name="T8" fmla="*/ 100 w 907"/>
                <a:gd name="T9" fmla="*/ 10 h 183"/>
                <a:gd name="T10" fmla="*/ 126 w 907"/>
                <a:gd name="T11" fmla="*/ 0 h 183"/>
                <a:gd name="T12" fmla="*/ 153 w 907"/>
                <a:gd name="T13" fmla="*/ 11 h 183"/>
                <a:gd name="T14" fmla="*/ 181 w 907"/>
                <a:gd name="T15" fmla="*/ 40 h 183"/>
                <a:gd name="T16" fmla="*/ 210 w 907"/>
                <a:gd name="T17" fmla="*/ 80 h 183"/>
                <a:gd name="T18" fmla="*/ 239 w 907"/>
                <a:gd name="T19" fmla="*/ 121 h 183"/>
                <a:gd name="T20" fmla="*/ 268 w 907"/>
                <a:gd name="T21" fmla="*/ 153 h 183"/>
                <a:gd name="T22" fmla="*/ 295 w 907"/>
                <a:gd name="T23" fmla="*/ 169 h 183"/>
                <a:gd name="T24" fmla="*/ 324 w 907"/>
                <a:gd name="T25" fmla="*/ 157 h 183"/>
                <a:gd name="T26" fmla="*/ 353 w 907"/>
                <a:gd name="T27" fmla="*/ 125 h 183"/>
                <a:gd name="T28" fmla="*/ 380 w 907"/>
                <a:gd name="T29" fmla="*/ 83 h 183"/>
                <a:gd name="T30" fmla="*/ 406 w 907"/>
                <a:gd name="T31" fmla="*/ 44 h 183"/>
                <a:gd name="T32" fmla="*/ 433 w 907"/>
                <a:gd name="T33" fmla="*/ 17 h 183"/>
                <a:gd name="T34" fmla="*/ 461 w 907"/>
                <a:gd name="T35" fmla="*/ 15 h 183"/>
                <a:gd name="T36" fmla="*/ 490 w 907"/>
                <a:gd name="T37" fmla="*/ 38 h 183"/>
                <a:gd name="T38" fmla="*/ 519 w 907"/>
                <a:gd name="T39" fmla="*/ 75 h 183"/>
                <a:gd name="T40" fmla="*/ 547 w 907"/>
                <a:gd name="T41" fmla="*/ 114 h 183"/>
                <a:gd name="T42" fmla="*/ 576 w 907"/>
                <a:gd name="T43" fmla="*/ 143 h 183"/>
                <a:gd name="T44" fmla="*/ 606 w 907"/>
                <a:gd name="T45" fmla="*/ 146 h 183"/>
                <a:gd name="T46" fmla="*/ 637 w 907"/>
                <a:gd name="T47" fmla="*/ 123 h 183"/>
                <a:gd name="T48" fmla="*/ 666 w 907"/>
                <a:gd name="T49" fmla="*/ 86 h 183"/>
                <a:gd name="T50" fmla="*/ 695 w 907"/>
                <a:gd name="T51" fmla="*/ 48 h 183"/>
                <a:gd name="T52" fmla="*/ 724 w 907"/>
                <a:gd name="T53" fmla="*/ 20 h 183"/>
                <a:gd name="T54" fmla="*/ 754 w 907"/>
                <a:gd name="T55" fmla="*/ 15 h 183"/>
                <a:gd name="T56" fmla="*/ 786 w 907"/>
                <a:gd name="T57" fmla="*/ 27 h 183"/>
                <a:gd name="T58" fmla="*/ 817 w 907"/>
                <a:gd name="T59" fmla="*/ 50 h 183"/>
                <a:gd name="T60" fmla="*/ 847 w 907"/>
                <a:gd name="T61" fmla="*/ 80 h 183"/>
                <a:gd name="T62" fmla="*/ 877 w 907"/>
                <a:gd name="T63" fmla="*/ 115 h 183"/>
                <a:gd name="T64" fmla="*/ 907 w 907"/>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7"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0"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6" name="Freeform 14"/>
            <p:cNvSpPr/>
            <p:nvPr/>
          </p:nvSpPr>
          <p:spPr bwMode="auto">
            <a:xfrm>
              <a:off x="2099" y="822"/>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7" name="Freeform 13"/>
            <p:cNvSpPr/>
            <p:nvPr/>
          </p:nvSpPr>
          <p:spPr bwMode="auto">
            <a:xfrm>
              <a:off x="2114" y="1017"/>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8" name="Rectangle 11"/>
            <p:cNvSpPr>
              <a:spLocks noChangeArrowheads="1"/>
            </p:cNvSpPr>
            <p:nvPr/>
          </p:nvSpPr>
          <p:spPr bwMode="auto">
            <a:xfrm>
              <a:off x="12600" y="2464"/>
              <a:ext cx="17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29" name="Rectangle 9"/>
            <p:cNvSpPr>
              <a:spLocks noChangeArrowheads="1"/>
            </p:cNvSpPr>
            <p:nvPr/>
          </p:nvSpPr>
          <p:spPr bwMode="auto">
            <a:xfrm>
              <a:off x="13874"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0" name="Rectangle 7"/>
            <p:cNvSpPr>
              <a:spLocks noChangeArrowheads="1"/>
            </p:cNvSpPr>
            <p:nvPr/>
          </p:nvSpPr>
          <p:spPr bwMode="auto">
            <a:xfrm>
              <a:off x="13978" y="2464"/>
              <a:ext cx="10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1" name="Rectangle 5"/>
            <p:cNvSpPr>
              <a:spLocks noChangeArrowheads="1"/>
            </p:cNvSpPr>
            <p:nvPr/>
          </p:nvSpPr>
          <p:spPr bwMode="auto">
            <a:xfrm>
              <a:off x="14477"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grpSp>
      <p:sp>
        <p:nvSpPr>
          <p:cNvPr id="68" name="Rectangle 3"/>
          <p:cNvSpPr>
            <a:spLocks noChangeArrowheads="1"/>
          </p:cNvSpPr>
          <p:nvPr/>
        </p:nvSpPr>
        <p:spPr bwMode="auto">
          <a:xfrm>
            <a:off x="2576513" y="1314450"/>
            <a:ext cx="939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endParaRPr lang="en-US" sz="1350"/>
          </a:p>
        </p:txBody>
      </p:sp>
      <p:sp>
        <p:nvSpPr>
          <p:cNvPr id="69" name="Text Box 1"/>
          <p:cNvSpPr txBox="1">
            <a:spLocks noChangeArrowheads="1"/>
          </p:cNvSpPr>
          <p:nvPr/>
        </p:nvSpPr>
        <p:spPr bwMode="auto">
          <a:xfrm>
            <a:off x="10231780" y="2402887"/>
            <a:ext cx="328716" cy="270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square" lIns="0" tIns="0" rIns="0" bIns="0" numCol="1" anchor="t" anchorCtr="0" compatLnSpc="1"/>
          <a:lstStyle/>
          <a:p>
            <a:pPr algn="ctr" defTabSz="685800" fontAlgn="base">
              <a:spcBef>
                <a:spcPct val="0"/>
              </a:spcBef>
              <a:spcAft>
                <a:spcPct val="0"/>
              </a:spcAft>
            </a:pPr>
            <a:r>
              <a:rPr lang="en-US" sz="1050" b="1" dirty="0">
                <a:latin typeface="Arial" panose="020B0604020202020204" pitchFamily="34" charset="0"/>
                <a:ea typeface="Times New Roman" panose="02020603050405020304" charset="0"/>
                <a:cs typeface="Arial" panose="020B0604020202020204" pitchFamily="34" charset="0"/>
              </a:rPr>
              <a:t>Degree of Complexity</a:t>
            </a:r>
            <a:endParaRPr lang="en-US" sz="1350" dirty="0">
              <a:latin typeface="Arial" panose="020B0604020202020204" pitchFamily="34" charset="0"/>
              <a:cs typeface="Arial" panose="020B0604020202020204" pitchFamily="34" charset="0"/>
            </a:endParaRPr>
          </a:p>
        </p:txBody>
      </p:sp>
      <p:pic>
        <p:nvPicPr>
          <p:cNvPr id="2054"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76400" y="5207794"/>
            <a:ext cx="38100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54238" y="2888942"/>
            <a:ext cx="933450" cy="950119"/>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76"/>
          <p:cNvSpPr>
            <a:spLocks noChangeArrowheads="1"/>
          </p:cNvSpPr>
          <p:nvPr/>
        </p:nvSpPr>
        <p:spPr bwMode="auto">
          <a:xfrm>
            <a:off x="1676400" y="894855"/>
            <a:ext cx="88544"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9044" tIns="34290" rIns="68580" bIns="34290" numCol="1" anchor="ctr" anchorCtr="0" compatLnSpc="1">
            <a:spAutoFit/>
          </a:bodyPr>
          <a:lstStyle/>
          <a:p>
            <a:pPr defTabSz="685800" fontAlgn="base">
              <a:spcBef>
                <a:spcPct val="0"/>
              </a:spcBef>
              <a:spcAft>
                <a:spcPct val="0"/>
              </a:spcAft>
            </a:pPr>
            <a:br>
              <a:rPr lang="en-US" sz="75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1" name="Rectangle 77"/>
          <p:cNvSpPr>
            <a:spLocks noChangeArrowheads="1"/>
          </p:cNvSpPr>
          <p:nvPr/>
        </p:nvSpPr>
        <p:spPr bwMode="auto">
          <a:xfrm>
            <a:off x="1800225" y="1326356"/>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2" name="Rectangle 79"/>
          <p:cNvSpPr>
            <a:spLocks noChangeArrowheads="1"/>
          </p:cNvSpPr>
          <p:nvPr/>
        </p:nvSpPr>
        <p:spPr bwMode="auto">
          <a:xfrm>
            <a:off x="1800225" y="2090738"/>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3" name="Rectangle 81"/>
          <p:cNvSpPr>
            <a:spLocks noChangeArrowheads="1"/>
          </p:cNvSpPr>
          <p:nvPr/>
        </p:nvSpPr>
        <p:spPr bwMode="auto">
          <a:xfrm>
            <a:off x="1800225" y="2847975"/>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4" name="Rectangle 83"/>
          <p:cNvSpPr>
            <a:spLocks noChangeArrowheads="1"/>
          </p:cNvSpPr>
          <p:nvPr/>
        </p:nvSpPr>
        <p:spPr bwMode="auto">
          <a:xfrm>
            <a:off x="1800225" y="3598069"/>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5" name="Rectangle 85"/>
          <p:cNvSpPr>
            <a:spLocks noChangeArrowheads="1"/>
          </p:cNvSpPr>
          <p:nvPr/>
        </p:nvSpPr>
        <p:spPr bwMode="auto">
          <a:xfrm>
            <a:off x="1800225" y="43624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6" name="Rectangle 87"/>
          <p:cNvSpPr>
            <a:spLocks noChangeArrowheads="1"/>
          </p:cNvSpPr>
          <p:nvPr/>
        </p:nvSpPr>
        <p:spPr bwMode="auto">
          <a:xfrm>
            <a:off x="1800225" y="46482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7" name="Rectangle 89"/>
          <p:cNvSpPr>
            <a:spLocks noChangeArrowheads="1"/>
          </p:cNvSpPr>
          <p:nvPr/>
        </p:nvSpPr>
        <p:spPr bwMode="auto">
          <a:xfrm>
            <a:off x="1800225" y="49339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8" name="Rectangle 91"/>
          <p:cNvSpPr>
            <a:spLocks noChangeArrowheads="1"/>
          </p:cNvSpPr>
          <p:nvPr/>
        </p:nvSpPr>
        <p:spPr bwMode="auto">
          <a:xfrm>
            <a:off x="1800225" y="52197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9" name="Rectangle 93"/>
          <p:cNvSpPr>
            <a:spLocks noChangeArrowheads="1"/>
          </p:cNvSpPr>
          <p:nvPr/>
        </p:nvSpPr>
        <p:spPr bwMode="auto">
          <a:xfrm>
            <a:off x="1676401" y="733386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80" name="Rectangle 94"/>
          <p:cNvSpPr>
            <a:spLocks noChangeArrowheads="1"/>
          </p:cNvSpPr>
          <p:nvPr/>
        </p:nvSpPr>
        <p:spPr bwMode="auto">
          <a:xfrm>
            <a:off x="1676401" y="7372584"/>
            <a:ext cx="138564"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br>
              <a:rPr lang="en-US" sz="1050" dirty="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dirty="0">
              <a:latin typeface="Arial" panose="020B0604020202020204" pitchFamily="34" charset="0"/>
              <a:cs typeface="Arial" panose="020B0604020202020204" pitchFamily="34" charset="0"/>
            </a:endParaRPr>
          </a:p>
        </p:txBody>
      </p:sp>
      <p:sp>
        <p:nvSpPr>
          <p:cNvPr id="81" name="Rectangle 96"/>
          <p:cNvSpPr>
            <a:spLocks noChangeArrowheads="1"/>
          </p:cNvSpPr>
          <p:nvPr/>
        </p:nvSpPr>
        <p:spPr bwMode="auto">
          <a:xfrm>
            <a:off x="8464861" y="4816182"/>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1.0</a:t>
            </a:r>
            <a:endParaRPr lang="en-US" sz="1350" dirty="0">
              <a:latin typeface="Arial" panose="020B0604020202020204" pitchFamily="34" charset="0"/>
              <a:cs typeface="Arial" panose="020B0604020202020204" pitchFamily="34" charset="0"/>
            </a:endParaRPr>
          </a:p>
        </p:txBody>
      </p:sp>
      <p:sp>
        <p:nvSpPr>
          <p:cNvPr id="82" name="Rettangolo 81"/>
          <p:cNvSpPr/>
          <p:nvPr/>
        </p:nvSpPr>
        <p:spPr>
          <a:xfrm>
            <a:off x="2057401" y="4501906"/>
            <a:ext cx="1940522" cy="577081"/>
          </a:xfrm>
          <a:prstGeom prst="rect">
            <a:avLst/>
          </a:prstGeom>
        </p:spPr>
        <p:txBody>
          <a:bodyPr wrap="square">
            <a:spAutoFit/>
          </a:bodyPr>
          <a:lstStyle/>
          <a:p>
            <a:r>
              <a:rPr lang="en-US" sz="1050" dirty="0"/>
              <a:t>1. </a:t>
            </a:r>
            <a:r>
              <a:rPr lang="en-US" sz="1050" b="1" dirty="0"/>
              <a:t>Industrial Revolution </a:t>
            </a:r>
            <a:r>
              <a:rPr lang="en-US" sz="1050" dirty="0"/>
              <a:t>mechanical production facilities powered by water and steam</a:t>
            </a:r>
          </a:p>
        </p:txBody>
      </p:sp>
      <p:cxnSp>
        <p:nvCxnSpPr>
          <p:cNvPr id="84" name="Connettore 2 83"/>
          <p:cNvCxnSpPr>
            <a:endCxn id="54" idx="1"/>
          </p:cNvCxnSpPr>
          <p:nvPr/>
        </p:nvCxnSpPr>
        <p:spPr>
          <a:xfrm flipH="1">
            <a:off x="1879365" y="4487104"/>
            <a:ext cx="283" cy="658156"/>
          </a:xfrm>
          <a:prstGeom prst="straightConnector1">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ttore 2 85"/>
          <p:cNvCxnSpPr/>
          <p:nvPr/>
        </p:nvCxnSpPr>
        <p:spPr>
          <a:xfrm>
            <a:off x="7862212" y="2403601"/>
            <a:ext cx="0" cy="2773625"/>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87" name="Rettangolo 86"/>
          <p:cNvSpPr/>
          <p:nvPr/>
        </p:nvSpPr>
        <p:spPr>
          <a:xfrm>
            <a:off x="1795217" y="3753037"/>
            <a:ext cx="1348457" cy="553998"/>
          </a:xfrm>
          <a:prstGeom prst="rect">
            <a:avLst/>
          </a:prstGeom>
        </p:spPr>
        <p:txBody>
          <a:bodyPr wrap="square">
            <a:spAutoFit/>
          </a:bodyPr>
          <a:lstStyle/>
          <a:p>
            <a:pPr lvl="0" fontAlgn="base">
              <a:spcBef>
                <a:spcPct val="0"/>
              </a:spcBef>
              <a:spcAft>
                <a:spcPct val="0"/>
              </a:spcAft>
            </a:pPr>
            <a:r>
              <a:rPr lang="en-US" sz="1050" dirty="0">
                <a:solidFill>
                  <a:srgbClr val="000000"/>
                </a:solidFill>
                <a:latin typeface="Arial" panose="020B0604020202020204" pitchFamily="34" charset="0"/>
                <a:cs typeface="Arial" panose="020B0604020202020204" pitchFamily="34" charset="0"/>
              </a:rPr>
              <a:t>First </a:t>
            </a:r>
            <a:r>
              <a:rPr lang="en-US" sz="1050" b="1" dirty="0">
                <a:solidFill>
                  <a:srgbClr val="000000"/>
                </a:solidFill>
                <a:latin typeface="Arial" panose="020B0604020202020204" pitchFamily="34" charset="0"/>
                <a:cs typeface="Arial" panose="020B0604020202020204" pitchFamily="34" charset="0"/>
              </a:rPr>
              <a:t>Mechanical Loom</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900" dirty="0">
                <a:solidFill>
                  <a:srgbClr val="000000"/>
                </a:solidFill>
                <a:latin typeface="Arial" panose="020B0604020202020204" pitchFamily="34" charset="0"/>
                <a:ea typeface="Times New Roman" panose="02020603050405020304" charset="0"/>
                <a:cs typeface="Arial" panose="020B0604020202020204" pitchFamily="34" charset="0"/>
              </a:rPr>
              <a:t>1784</a:t>
            </a:r>
            <a:endParaRPr lang="en-US" sz="675" dirty="0">
              <a:latin typeface="Arial" panose="020B0604020202020204" pitchFamily="34" charset="0"/>
              <a:cs typeface="Arial" panose="020B0604020202020204" pitchFamily="34" charset="0"/>
            </a:endParaRPr>
          </a:p>
        </p:txBody>
      </p:sp>
      <p:sp>
        <p:nvSpPr>
          <p:cNvPr id="88" name="Rettangolo 87"/>
          <p:cNvSpPr/>
          <p:nvPr/>
        </p:nvSpPr>
        <p:spPr>
          <a:xfrm>
            <a:off x="1973573" y="5231525"/>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End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18th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pic>
        <p:nvPicPr>
          <p:cNvPr id="3074"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86822" y="2672918"/>
            <a:ext cx="2108689" cy="913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4027491" y="3793541"/>
            <a:ext cx="2250477" cy="738664"/>
          </a:xfrm>
          <a:prstGeom prst="rect">
            <a:avLst/>
          </a:prstGeom>
        </p:spPr>
        <p:txBody>
          <a:bodyPr wrap="square">
            <a:spAutoFit/>
          </a:bodyPr>
          <a:lstStyle/>
          <a:p>
            <a:pPr algn="ctr"/>
            <a:r>
              <a:rPr lang="en-US" sz="900" b="1" dirty="0">
                <a:latin typeface="Arial" panose="020B0604020202020204" pitchFamily="34" charset="0"/>
                <a:cs typeface="Arial" panose="020B0604020202020204" pitchFamily="34" charset="0"/>
              </a:rPr>
              <a:t>2. Industrial Revolution </a:t>
            </a:r>
          </a:p>
          <a:p>
            <a:pPr algn="ctr"/>
            <a:r>
              <a:rPr lang="en-US" sz="825" dirty="0">
                <a:latin typeface="Arial" panose="020B0604020202020204" pitchFamily="34" charset="0"/>
                <a:cs typeface="Arial" panose="020B0604020202020204" pitchFamily="34" charset="0"/>
              </a:rPr>
              <a:t>mass production </a:t>
            </a:r>
          </a:p>
          <a:p>
            <a:pPr algn="ctr"/>
            <a:r>
              <a:rPr lang="en-US" sz="825" dirty="0">
                <a:latin typeface="Arial" panose="020B0604020202020204" pitchFamily="34" charset="0"/>
                <a:cs typeface="Arial" panose="020B0604020202020204" pitchFamily="34" charset="0"/>
              </a:rPr>
              <a:t>based on the division</a:t>
            </a:r>
          </a:p>
          <a:p>
            <a:pPr algn="ctr"/>
            <a:r>
              <a:rPr lang="en-US" sz="825" dirty="0">
                <a:latin typeface="Arial" panose="020B0604020202020204" pitchFamily="34" charset="0"/>
                <a:cs typeface="Arial" panose="020B0604020202020204" pitchFamily="34" charset="0"/>
              </a:rPr>
              <a:t>of labor powered by</a:t>
            </a:r>
          </a:p>
          <a:p>
            <a:pPr algn="ctr"/>
            <a:r>
              <a:rPr lang="en-US" sz="825" dirty="0">
                <a:latin typeface="Arial" panose="020B0604020202020204" pitchFamily="34" charset="0"/>
                <a:cs typeface="Arial" panose="020B0604020202020204" pitchFamily="34" charset="0"/>
              </a:rPr>
              <a:t>electrical energy</a:t>
            </a:r>
          </a:p>
        </p:txBody>
      </p:sp>
      <p:cxnSp>
        <p:nvCxnSpPr>
          <p:cNvPr id="2048" name="Connettore 4 2047"/>
          <p:cNvCxnSpPr/>
          <p:nvPr/>
        </p:nvCxnSpPr>
        <p:spPr>
          <a:xfrm rot="5400000">
            <a:off x="4036723" y="4114624"/>
            <a:ext cx="449411" cy="174517"/>
          </a:xfrm>
          <a:prstGeom prst="bentConnector3">
            <a:avLst/>
          </a:prstGeom>
          <a:ln w="57150">
            <a:solidFill>
              <a:schemeClr val="tx2"/>
            </a:solidFill>
            <a:tailEnd type="arrow"/>
          </a:ln>
          <a:scene3d>
            <a:camera prst="perspectiveHeroicExtremeLeftFacing"/>
            <a:lightRig rig="threePt" dir="t"/>
          </a:scene3d>
        </p:spPr>
        <p:style>
          <a:lnRef idx="1">
            <a:schemeClr val="accent1"/>
          </a:lnRef>
          <a:fillRef idx="0">
            <a:schemeClr val="accent1"/>
          </a:fillRef>
          <a:effectRef idx="0">
            <a:schemeClr val="accent1"/>
          </a:effectRef>
          <a:fontRef idx="minor">
            <a:schemeClr val="tx1"/>
          </a:fontRef>
        </p:style>
      </p:cxnSp>
      <p:sp>
        <p:nvSpPr>
          <p:cNvPr id="89" name="Rettangolo 88"/>
          <p:cNvSpPr/>
          <p:nvPr/>
        </p:nvSpPr>
        <p:spPr>
          <a:xfrm>
            <a:off x="4170040" y="5211199"/>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Start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20th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90" name="Rectangle 96"/>
          <p:cNvSpPr>
            <a:spLocks noChangeArrowheads="1"/>
          </p:cNvSpPr>
          <p:nvPr/>
        </p:nvSpPr>
        <p:spPr bwMode="auto">
          <a:xfrm>
            <a:off x="8531078" y="4149588"/>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2.0</a:t>
            </a:r>
            <a:endParaRPr lang="en-US" sz="1350" dirty="0">
              <a:latin typeface="Arial" panose="020B0604020202020204" pitchFamily="34" charset="0"/>
              <a:cs typeface="Arial" panose="020B0604020202020204" pitchFamily="34" charset="0"/>
            </a:endParaRPr>
          </a:p>
        </p:txBody>
      </p:sp>
      <p:sp>
        <p:nvSpPr>
          <p:cNvPr id="91" name="Rettangolo 90"/>
          <p:cNvSpPr/>
          <p:nvPr/>
        </p:nvSpPr>
        <p:spPr>
          <a:xfrm>
            <a:off x="10026668" y="5248645"/>
            <a:ext cx="261273" cy="276999"/>
          </a:xfrm>
          <a:prstGeom prst="rect">
            <a:avLst/>
          </a:prstGeom>
        </p:spPr>
        <p:txBody>
          <a:bodyPr wrap="square">
            <a:spAutoFit/>
          </a:bodyPr>
          <a:lstStyle/>
          <a:p>
            <a:pPr lvl="0" eaLnBrk="0" fontAlgn="base" hangingPunct="0">
              <a:spcBef>
                <a:spcPct val="0"/>
              </a:spcBef>
              <a:spcAft>
                <a:spcPct val="0"/>
              </a:spcAft>
            </a:pPr>
            <a:r>
              <a:rPr lang="it-IT" sz="1200" b="1" dirty="0">
                <a:solidFill>
                  <a:srgbClr val="000000"/>
                </a:solidFill>
                <a:latin typeface="Arial" panose="020B0604020202020204" pitchFamily="34" charset="0"/>
                <a:cs typeface="Arial" panose="020B0604020202020204" pitchFamily="34" charset="0"/>
              </a:rPr>
              <a:t>t</a:t>
            </a:r>
            <a:endParaRPr lang="en-US" sz="750" dirty="0">
              <a:latin typeface="Arial" panose="020B0604020202020204" pitchFamily="34" charset="0"/>
              <a:cs typeface="Arial" panose="020B0604020202020204" pitchFamily="34" charset="0"/>
            </a:endParaRPr>
          </a:p>
        </p:txBody>
      </p:sp>
      <p:sp>
        <p:nvSpPr>
          <p:cNvPr id="32" name="Slide Number Placeholder 31">
            <a:extLst>
              <a:ext uri="{FF2B5EF4-FFF2-40B4-BE49-F238E27FC236}">
                <a16:creationId xmlns:a16="http://schemas.microsoft.com/office/drawing/2014/main" id="{4E451F30-FD35-4143-AC5A-9458EE05AE66}"/>
              </a:ext>
            </a:extLst>
          </p:cNvPr>
          <p:cNvSpPr>
            <a:spLocks noGrp="1"/>
          </p:cNvSpPr>
          <p:nvPr>
            <p:ph type="sldNum" sz="quarter" idx="12"/>
          </p:nvPr>
        </p:nvSpPr>
        <p:spPr/>
        <p:txBody>
          <a:bodyPr/>
          <a:lstStyle/>
          <a:p>
            <a:fld id="{515FC477-0A05-4F3E-8EE9-E015C9089D56}" type="slidenum">
              <a:rPr lang="en-US" smtClean="0"/>
              <a:t>12</a:t>
            </a:fld>
            <a:endParaRPr lang="en-US"/>
          </a:p>
        </p:txBody>
      </p:sp>
    </p:spTree>
    <p:extLst>
      <p:ext uri="{BB962C8B-B14F-4D97-AF65-F5344CB8AC3E}">
        <p14:creationId xmlns:p14="http://schemas.microsoft.com/office/powerpoint/2010/main" val="3634462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8" name="Picture 10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62213" y="2404038"/>
            <a:ext cx="2214526" cy="69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7" name="Picture 9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88877" y="3098977"/>
            <a:ext cx="3887863" cy="69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6" name="Picture 9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21368" y="3796006"/>
            <a:ext cx="6078816" cy="72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5" name="Picture 9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00122" y="4484915"/>
            <a:ext cx="8299072" cy="70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noAutofit/>
          </a:bodyPr>
          <a:lstStyle/>
          <a:p>
            <a:r>
              <a:rPr lang="en-US" sz="2400" b="1" dirty="0"/>
              <a:t>From Industry 1.0 to Industry 4.0: Towards	</a:t>
            </a:r>
            <a:br>
              <a:rPr lang="en-US" sz="2400" b="1" dirty="0"/>
            </a:br>
            <a:r>
              <a:rPr lang="en-US" sz="2400" b="1" dirty="0"/>
              <a:t>the 4th Industrial Revolution</a:t>
            </a:r>
          </a:p>
        </p:txBody>
      </p:sp>
      <p:grpSp>
        <p:nvGrpSpPr>
          <p:cNvPr id="4" name="Group 4"/>
          <p:cNvGrpSpPr/>
          <p:nvPr/>
        </p:nvGrpSpPr>
        <p:grpSpPr bwMode="auto">
          <a:xfrm>
            <a:off x="1814771" y="2304637"/>
            <a:ext cx="8417011" cy="2926888"/>
            <a:chOff x="284" y="-3557"/>
            <a:chExt cx="14855" cy="6684"/>
          </a:xfrm>
        </p:grpSpPr>
        <p:grpSp>
          <p:nvGrpSpPr>
            <p:cNvPr id="5" name="Group 69"/>
            <p:cNvGrpSpPr/>
            <p:nvPr/>
          </p:nvGrpSpPr>
          <p:grpSpPr bwMode="auto">
            <a:xfrm>
              <a:off x="284" y="2918"/>
              <a:ext cx="14855" cy="209"/>
              <a:chOff x="284" y="2918"/>
              <a:chExt cx="14855" cy="209"/>
            </a:xfrm>
          </p:grpSpPr>
          <p:sp>
            <p:nvSpPr>
              <p:cNvPr id="62" name="Freeform 75"/>
              <p:cNvSpPr/>
              <p:nvPr/>
            </p:nvSpPr>
            <p:spPr bwMode="auto">
              <a:xfrm>
                <a:off x="284" y="2918"/>
                <a:ext cx="14855" cy="209"/>
              </a:xfrm>
              <a:custGeom>
                <a:avLst/>
                <a:gdLst>
                  <a:gd name="T0" fmla="*/ 14676 w 14855"/>
                  <a:gd name="T1" fmla="*/ 0 h 209"/>
                  <a:gd name="T2" fmla="*/ 14662 w 14855"/>
                  <a:gd name="T3" fmla="*/ 3 h 209"/>
                  <a:gd name="T4" fmla="*/ 14649 w 14855"/>
                  <a:gd name="T5" fmla="*/ 25 h 209"/>
                  <a:gd name="T6" fmla="*/ 14653 w 14855"/>
                  <a:gd name="T7" fmla="*/ 38 h 209"/>
                  <a:gd name="T8" fmla="*/ 14727 w 14855"/>
                  <a:gd name="T9" fmla="*/ 81 h 209"/>
                  <a:gd name="T10" fmla="*/ 14810 w 14855"/>
                  <a:gd name="T11" fmla="*/ 81 h 209"/>
                  <a:gd name="T12" fmla="*/ 14810 w 14855"/>
                  <a:gd name="T13" fmla="*/ 126 h 209"/>
                  <a:gd name="T14" fmla="*/ 14727 w 14855"/>
                  <a:gd name="T15" fmla="*/ 126 h 209"/>
                  <a:gd name="T16" fmla="*/ 14653 w 14855"/>
                  <a:gd name="T17" fmla="*/ 170 h 209"/>
                  <a:gd name="T18" fmla="*/ 14649 w 14855"/>
                  <a:gd name="T19" fmla="*/ 183 h 209"/>
                  <a:gd name="T20" fmla="*/ 14662 w 14855"/>
                  <a:gd name="T21" fmla="*/ 205 h 209"/>
                  <a:gd name="T22" fmla="*/ 14676 w 14855"/>
                  <a:gd name="T23" fmla="*/ 208 h 209"/>
                  <a:gd name="T24" fmla="*/ 14816 w 14855"/>
                  <a:gd name="T25" fmla="*/ 126 h 209"/>
                  <a:gd name="T26" fmla="*/ 14810 w 14855"/>
                  <a:gd name="T27" fmla="*/ 126 h 209"/>
                  <a:gd name="T28" fmla="*/ 14816 w 14855"/>
                  <a:gd name="T29" fmla="*/ 126 h 209"/>
                  <a:gd name="T30" fmla="*/ 14855 w 14855"/>
                  <a:gd name="T31" fmla="*/ 104 h 209"/>
                  <a:gd name="T32" fmla="*/ 14676 w 14855"/>
                  <a:gd name="T33"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55" h="209">
                    <a:moveTo>
                      <a:pt x="14676" y="0"/>
                    </a:moveTo>
                    <a:lnTo>
                      <a:pt x="14662" y="3"/>
                    </a:lnTo>
                    <a:lnTo>
                      <a:pt x="14649" y="25"/>
                    </a:lnTo>
                    <a:lnTo>
                      <a:pt x="14653" y="38"/>
                    </a:lnTo>
                    <a:lnTo>
                      <a:pt x="14727" y="81"/>
                    </a:lnTo>
                    <a:lnTo>
                      <a:pt x="14810" y="81"/>
                    </a:lnTo>
                    <a:lnTo>
                      <a:pt x="14810" y="126"/>
                    </a:lnTo>
                    <a:lnTo>
                      <a:pt x="14727" y="126"/>
                    </a:lnTo>
                    <a:lnTo>
                      <a:pt x="14653" y="170"/>
                    </a:lnTo>
                    <a:lnTo>
                      <a:pt x="14649" y="183"/>
                    </a:lnTo>
                    <a:lnTo>
                      <a:pt x="14662" y="205"/>
                    </a:lnTo>
                    <a:lnTo>
                      <a:pt x="14676" y="208"/>
                    </a:lnTo>
                    <a:lnTo>
                      <a:pt x="14816" y="126"/>
                    </a:lnTo>
                    <a:lnTo>
                      <a:pt x="14810" y="126"/>
                    </a:lnTo>
                    <a:lnTo>
                      <a:pt x="14816" y="126"/>
                    </a:lnTo>
                    <a:lnTo>
                      <a:pt x="14855" y="104"/>
                    </a:lnTo>
                    <a:lnTo>
                      <a:pt x="14676"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3" name="Freeform 74"/>
              <p:cNvSpPr/>
              <p:nvPr/>
            </p:nvSpPr>
            <p:spPr bwMode="auto">
              <a:xfrm>
                <a:off x="284" y="2918"/>
                <a:ext cx="14855" cy="209"/>
              </a:xfrm>
              <a:custGeom>
                <a:avLst/>
                <a:gdLst>
                  <a:gd name="T0" fmla="*/ 14765 w 14855"/>
                  <a:gd name="T1" fmla="*/ 104 h 209"/>
                  <a:gd name="T2" fmla="*/ 14727 w 14855"/>
                  <a:gd name="T3" fmla="*/ 126 h 209"/>
                  <a:gd name="T4" fmla="*/ 14810 w 14855"/>
                  <a:gd name="T5" fmla="*/ 126 h 209"/>
                  <a:gd name="T6" fmla="*/ 14810 w 14855"/>
                  <a:gd name="T7" fmla="*/ 123 h 209"/>
                  <a:gd name="T8" fmla="*/ 14799 w 14855"/>
                  <a:gd name="T9" fmla="*/ 123 h 209"/>
                  <a:gd name="T10" fmla="*/ 14765 w 14855"/>
                  <a:gd name="T11" fmla="*/ 104 h 209"/>
                </a:gdLst>
                <a:ahLst/>
                <a:cxnLst>
                  <a:cxn ang="0">
                    <a:pos x="T0" y="T1"/>
                  </a:cxn>
                  <a:cxn ang="0">
                    <a:pos x="T2" y="T3"/>
                  </a:cxn>
                  <a:cxn ang="0">
                    <a:pos x="T4" y="T5"/>
                  </a:cxn>
                  <a:cxn ang="0">
                    <a:pos x="T6" y="T7"/>
                  </a:cxn>
                  <a:cxn ang="0">
                    <a:pos x="T8" y="T9"/>
                  </a:cxn>
                  <a:cxn ang="0">
                    <a:pos x="T10" y="T11"/>
                  </a:cxn>
                </a:cxnLst>
                <a:rect l="0" t="0" r="r" b="b"/>
                <a:pathLst>
                  <a:path w="14855" h="209">
                    <a:moveTo>
                      <a:pt x="14765" y="104"/>
                    </a:moveTo>
                    <a:lnTo>
                      <a:pt x="14727" y="126"/>
                    </a:lnTo>
                    <a:lnTo>
                      <a:pt x="14810" y="126"/>
                    </a:lnTo>
                    <a:lnTo>
                      <a:pt x="14810" y="123"/>
                    </a:lnTo>
                    <a:lnTo>
                      <a:pt x="14799" y="123"/>
                    </a:lnTo>
                    <a:lnTo>
                      <a:pt x="14765" y="10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4" name="Freeform 73"/>
              <p:cNvSpPr/>
              <p:nvPr/>
            </p:nvSpPr>
            <p:spPr bwMode="auto">
              <a:xfrm>
                <a:off x="284" y="2918"/>
                <a:ext cx="14855" cy="209"/>
              </a:xfrm>
              <a:custGeom>
                <a:avLst/>
                <a:gdLst>
                  <a:gd name="T0" fmla="*/ 0 w 14855"/>
                  <a:gd name="T1" fmla="*/ 79 h 209"/>
                  <a:gd name="T2" fmla="*/ 0 w 14855"/>
                  <a:gd name="T3" fmla="*/ 124 h 209"/>
                  <a:gd name="T4" fmla="*/ 14727 w 14855"/>
                  <a:gd name="T5" fmla="*/ 126 h 209"/>
                  <a:gd name="T6" fmla="*/ 14765 w 14855"/>
                  <a:gd name="T7" fmla="*/ 104 h 209"/>
                  <a:gd name="T8" fmla="*/ 14727 w 14855"/>
                  <a:gd name="T9" fmla="*/ 81 h 209"/>
                  <a:gd name="T10" fmla="*/ 0 w 14855"/>
                  <a:gd name="T11" fmla="*/ 79 h 209"/>
                </a:gdLst>
                <a:ahLst/>
                <a:cxnLst>
                  <a:cxn ang="0">
                    <a:pos x="T0" y="T1"/>
                  </a:cxn>
                  <a:cxn ang="0">
                    <a:pos x="T2" y="T3"/>
                  </a:cxn>
                  <a:cxn ang="0">
                    <a:pos x="T4" y="T5"/>
                  </a:cxn>
                  <a:cxn ang="0">
                    <a:pos x="T6" y="T7"/>
                  </a:cxn>
                  <a:cxn ang="0">
                    <a:pos x="T8" y="T9"/>
                  </a:cxn>
                  <a:cxn ang="0">
                    <a:pos x="T10" y="T11"/>
                  </a:cxn>
                </a:cxnLst>
                <a:rect l="0" t="0" r="r" b="b"/>
                <a:pathLst>
                  <a:path w="14855" h="209">
                    <a:moveTo>
                      <a:pt x="0" y="79"/>
                    </a:moveTo>
                    <a:lnTo>
                      <a:pt x="0" y="124"/>
                    </a:lnTo>
                    <a:lnTo>
                      <a:pt x="14727" y="126"/>
                    </a:lnTo>
                    <a:lnTo>
                      <a:pt x="14765" y="104"/>
                    </a:lnTo>
                    <a:lnTo>
                      <a:pt x="14727" y="81"/>
                    </a:lnTo>
                    <a:lnTo>
                      <a:pt x="0" y="7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5" name="Freeform 72"/>
              <p:cNvSpPr/>
              <p:nvPr/>
            </p:nvSpPr>
            <p:spPr bwMode="auto">
              <a:xfrm>
                <a:off x="284" y="2918"/>
                <a:ext cx="14855" cy="209"/>
              </a:xfrm>
              <a:custGeom>
                <a:avLst/>
                <a:gdLst>
                  <a:gd name="T0" fmla="*/ 14799 w 14855"/>
                  <a:gd name="T1" fmla="*/ 85 h 209"/>
                  <a:gd name="T2" fmla="*/ 14765 w 14855"/>
                  <a:gd name="T3" fmla="*/ 104 h 209"/>
                  <a:gd name="T4" fmla="*/ 14799 w 14855"/>
                  <a:gd name="T5" fmla="*/ 123 h 209"/>
                  <a:gd name="T6" fmla="*/ 14799 w 14855"/>
                  <a:gd name="T7" fmla="*/ 85 h 209"/>
                </a:gdLst>
                <a:ahLst/>
                <a:cxnLst>
                  <a:cxn ang="0">
                    <a:pos x="T0" y="T1"/>
                  </a:cxn>
                  <a:cxn ang="0">
                    <a:pos x="T2" y="T3"/>
                  </a:cxn>
                  <a:cxn ang="0">
                    <a:pos x="T4" y="T5"/>
                  </a:cxn>
                  <a:cxn ang="0">
                    <a:pos x="T6" y="T7"/>
                  </a:cxn>
                </a:cxnLst>
                <a:rect l="0" t="0" r="r" b="b"/>
                <a:pathLst>
                  <a:path w="14855" h="209">
                    <a:moveTo>
                      <a:pt x="14799" y="85"/>
                    </a:moveTo>
                    <a:lnTo>
                      <a:pt x="14765" y="104"/>
                    </a:lnTo>
                    <a:lnTo>
                      <a:pt x="14799" y="123"/>
                    </a:lnTo>
                    <a:lnTo>
                      <a:pt x="14799" y="85"/>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6" name="Rectangle 71"/>
              <p:cNvSpPr/>
              <p:nvPr/>
            </p:nvSpPr>
            <p:spPr bwMode="auto">
              <a:xfrm>
                <a:off x="22503" y="3003"/>
                <a:ext cx="11"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en-US" sz="1350"/>
              </a:p>
            </p:txBody>
          </p:sp>
          <p:sp>
            <p:nvSpPr>
              <p:cNvPr id="67" name="Freeform 70"/>
              <p:cNvSpPr/>
              <p:nvPr/>
            </p:nvSpPr>
            <p:spPr bwMode="auto">
              <a:xfrm>
                <a:off x="284" y="2918"/>
                <a:ext cx="14855" cy="209"/>
              </a:xfrm>
              <a:custGeom>
                <a:avLst/>
                <a:gdLst>
                  <a:gd name="T0" fmla="*/ 14727 w 14855"/>
                  <a:gd name="T1" fmla="*/ 81 h 209"/>
                  <a:gd name="T2" fmla="*/ 14765 w 14855"/>
                  <a:gd name="T3" fmla="*/ 104 h 209"/>
                  <a:gd name="T4" fmla="*/ 14799 w 14855"/>
                  <a:gd name="T5" fmla="*/ 85 h 209"/>
                  <a:gd name="T6" fmla="*/ 14810 w 14855"/>
                  <a:gd name="T7" fmla="*/ 85 h 209"/>
                  <a:gd name="T8" fmla="*/ 14810 w 14855"/>
                  <a:gd name="T9" fmla="*/ 81 h 209"/>
                  <a:gd name="T10" fmla="*/ 14727 w 14855"/>
                  <a:gd name="T11" fmla="*/ 81 h 209"/>
                </a:gdLst>
                <a:ahLst/>
                <a:cxnLst>
                  <a:cxn ang="0">
                    <a:pos x="T0" y="T1"/>
                  </a:cxn>
                  <a:cxn ang="0">
                    <a:pos x="T2" y="T3"/>
                  </a:cxn>
                  <a:cxn ang="0">
                    <a:pos x="T4" y="T5"/>
                  </a:cxn>
                  <a:cxn ang="0">
                    <a:pos x="T6" y="T7"/>
                  </a:cxn>
                  <a:cxn ang="0">
                    <a:pos x="T8" y="T9"/>
                  </a:cxn>
                  <a:cxn ang="0">
                    <a:pos x="T10" y="T11"/>
                  </a:cxn>
                </a:cxnLst>
                <a:rect l="0" t="0" r="r" b="b"/>
                <a:pathLst>
                  <a:path w="14855" h="209">
                    <a:moveTo>
                      <a:pt x="14727" y="81"/>
                    </a:moveTo>
                    <a:lnTo>
                      <a:pt x="14765" y="104"/>
                    </a:lnTo>
                    <a:lnTo>
                      <a:pt x="14799" y="85"/>
                    </a:lnTo>
                    <a:lnTo>
                      <a:pt x="14810" y="85"/>
                    </a:lnTo>
                    <a:lnTo>
                      <a:pt x="14810" y="81"/>
                    </a:lnTo>
                    <a:lnTo>
                      <a:pt x="14727" y="81"/>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6" name="Rectangle 67"/>
            <p:cNvSpPr>
              <a:spLocks noChangeArrowheads="1"/>
            </p:cNvSpPr>
            <p:nvPr/>
          </p:nvSpPr>
          <p:spPr bwMode="auto">
            <a:xfrm>
              <a:off x="285" y="1423"/>
              <a:ext cx="14620" cy="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 name="Rectangle 66"/>
            <p:cNvSpPr/>
            <p:nvPr/>
          </p:nvSpPr>
          <p:spPr bwMode="auto">
            <a:xfrm>
              <a:off x="284" y="1422"/>
              <a:ext cx="14628" cy="1614"/>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8" name="Rectangle 64"/>
            <p:cNvSpPr>
              <a:spLocks noChangeArrowheads="1"/>
            </p:cNvSpPr>
            <p:nvPr/>
          </p:nvSpPr>
          <p:spPr bwMode="auto">
            <a:xfrm>
              <a:off x="4137" y="-178"/>
              <a:ext cx="10780"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9" name="Rectangle 63"/>
            <p:cNvSpPr/>
            <p:nvPr/>
          </p:nvSpPr>
          <p:spPr bwMode="auto">
            <a:xfrm>
              <a:off x="4136" y="-178"/>
              <a:ext cx="10776" cy="1605"/>
            </a:xfrm>
            <a:prstGeom prst="rect">
              <a:avLst/>
            </a:prstGeom>
            <a:noFill/>
            <a:ln w="12699">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0" name="Rectangle 61"/>
            <p:cNvSpPr>
              <a:spLocks noChangeArrowheads="1"/>
            </p:cNvSpPr>
            <p:nvPr/>
          </p:nvSpPr>
          <p:spPr bwMode="auto">
            <a:xfrm>
              <a:off x="8051" y="-1743"/>
              <a:ext cx="68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1" name="Rectangle 60"/>
            <p:cNvSpPr/>
            <p:nvPr/>
          </p:nvSpPr>
          <p:spPr bwMode="auto">
            <a:xfrm>
              <a:off x="8051" y="-1743"/>
              <a:ext cx="6862" cy="1572"/>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2" name="Rectangle 58"/>
            <p:cNvSpPr>
              <a:spLocks noChangeArrowheads="1"/>
            </p:cNvSpPr>
            <p:nvPr/>
          </p:nvSpPr>
          <p:spPr bwMode="auto">
            <a:xfrm>
              <a:off x="10957" y="-3331"/>
              <a:ext cx="39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3" name="Rectangle 57"/>
            <p:cNvSpPr/>
            <p:nvPr/>
          </p:nvSpPr>
          <p:spPr bwMode="auto">
            <a:xfrm>
              <a:off x="10957" y="-3330"/>
              <a:ext cx="3956" cy="1587"/>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grpSp>
          <p:nvGrpSpPr>
            <p:cNvPr id="14" name="Group 50"/>
            <p:cNvGrpSpPr/>
            <p:nvPr/>
          </p:nvGrpSpPr>
          <p:grpSpPr bwMode="auto">
            <a:xfrm>
              <a:off x="4023" y="-327"/>
              <a:ext cx="209" cy="3347"/>
              <a:chOff x="4023" y="-327"/>
              <a:chExt cx="209" cy="3347"/>
            </a:xfrm>
          </p:grpSpPr>
          <p:sp>
            <p:nvSpPr>
              <p:cNvPr id="56" name="Freeform 56"/>
              <p:cNvSpPr/>
              <p:nvPr/>
            </p:nvSpPr>
            <p:spPr bwMode="auto">
              <a:xfrm>
                <a:off x="4023" y="-327"/>
                <a:ext cx="209" cy="3347"/>
              </a:xfrm>
              <a:custGeom>
                <a:avLst/>
                <a:gdLst>
                  <a:gd name="T0" fmla="*/ 25 w 209"/>
                  <a:gd name="T1" fmla="*/ 3142 h 3347"/>
                  <a:gd name="T2" fmla="*/ 3 w 209"/>
                  <a:gd name="T3" fmla="*/ 3154 h 3347"/>
                  <a:gd name="T4" fmla="*/ 0 w 209"/>
                  <a:gd name="T5" fmla="*/ 3168 h 3347"/>
                  <a:gd name="T6" fmla="*/ 103 w 209"/>
                  <a:gd name="T7" fmla="*/ 3347 h 3347"/>
                  <a:gd name="T8" fmla="*/ 130 w 209"/>
                  <a:gd name="T9" fmla="*/ 3303 h 3347"/>
                  <a:gd name="T10" fmla="*/ 81 w 209"/>
                  <a:gd name="T11" fmla="*/ 3303 h 3347"/>
                  <a:gd name="T12" fmla="*/ 81 w 209"/>
                  <a:gd name="T13" fmla="*/ 3219 h 3347"/>
                  <a:gd name="T14" fmla="*/ 45 w 209"/>
                  <a:gd name="T15" fmla="*/ 3156 h 3347"/>
                  <a:gd name="T16" fmla="*/ 38 w 209"/>
                  <a:gd name="T17" fmla="*/ 3145 h 3347"/>
                  <a:gd name="T18" fmla="*/ 25 w 209"/>
                  <a:gd name="T19"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3347">
                    <a:moveTo>
                      <a:pt x="25" y="3142"/>
                    </a:moveTo>
                    <a:lnTo>
                      <a:pt x="3" y="3154"/>
                    </a:lnTo>
                    <a:lnTo>
                      <a:pt x="0" y="3168"/>
                    </a:lnTo>
                    <a:lnTo>
                      <a:pt x="103" y="3347"/>
                    </a:lnTo>
                    <a:lnTo>
                      <a:pt x="130" y="3303"/>
                    </a:lnTo>
                    <a:lnTo>
                      <a:pt x="81" y="3303"/>
                    </a:lnTo>
                    <a:lnTo>
                      <a:pt x="81" y="3219"/>
                    </a:lnTo>
                    <a:lnTo>
                      <a:pt x="45" y="3156"/>
                    </a:lnTo>
                    <a:lnTo>
                      <a:pt x="38" y="3145"/>
                    </a:lnTo>
                    <a:lnTo>
                      <a:pt x="25"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7" name="Freeform 55"/>
              <p:cNvSpPr/>
              <p:nvPr/>
            </p:nvSpPr>
            <p:spPr bwMode="auto">
              <a:xfrm>
                <a:off x="4023" y="-327"/>
                <a:ext cx="209" cy="3347"/>
              </a:xfrm>
              <a:custGeom>
                <a:avLst/>
                <a:gdLst>
                  <a:gd name="T0" fmla="*/ 81 w 209"/>
                  <a:gd name="T1" fmla="*/ 3219 h 3347"/>
                  <a:gd name="T2" fmla="*/ 81 w 209"/>
                  <a:gd name="T3" fmla="*/ 3303 h 3347"/>
                  <a:gd name="T4" fmla="*/ 126 w 209"/>
                  <a:gd name="T5" fmla="*/ 3303 h 3347"/>
                  <a:gd name="T6" fmla="*/ 126 w 209"/>
                  <a:gd name="T7" fmla="*/ 3291 h 3347"/>
                  <a:gd name="T8" fmla="*/ 84 w 209"/>
                  <a:gd name="T9" fmla="*/ 3291 h 3347"/>
                  <a:gd name="T10" fmla="*/ 104 w 209"/>
                  <a:gd name="T11" fmla="*/ 3258 h 3347"/>
                  <a:gd name="T12" fmla="*/ 81 w 209"/>
                  <a:gd name="T13" fmla="*/ 3219 h 3347"/>
                </a:gdLst>
                <a:ahLst/>
                <a:cxnLst>
                  <a:cxn ang="0">
                    <a:pos x="T0" y="T1"/>
                  </a:cxn>
                  <a:cxn ang="0">
                    <a:pos x="T2" y="T3"/>
                  </a:cxn>
                  <a:cxn ang="0">
                    <a:pos x="T4" y="T5"/>
                  </a:cxn>
                  <a:cxn ang="0">
                    <a:pos x="T6" y="T7"/>
                  </a:cxn>
                  <a:cxn ang="0">
                    <a:pos x="T8" y="T9"/>
                  </a:cxn>
                  <a:cxn ang="0">
                    <a:pos x="T10" y="T11"/>
                  </a:cxn>
                  <a:cxn ang="0">
                    <a:pos x="T12" y="T13"/>
                  </a:cxn>
                </a:cxnLst>
                <a:rect l="0" t="0" r="r" b="b"/>
                <a:pathLst>
                  <a:path w="209" h="3347">
                    <a:moveTo>
                      <a:pt x="81" y="3219"/>
                    </a:moveTo>
                    <a:lnTo>
                      <a:pt x="81" y="3303"/>
                    </a:lnTo>
                    <a:lnTo>
                      <a:pt x="126" y="3303"/>
                    </a:lnTo>
                    <a:lnTo>
                      <a:pt x="126" y="3291"/>
                    </a:lnTo>
                    <a:lnTo>
                      <a:pt x="84" y="3291"/>
                    </a:lnTo>
                    <a:lnTo>
                      <a:pt x="104" y="3258"/>
                    </a:lnTo>
                    <a:lnTo>
                      <a:pt x="81"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8" name="Freeform 54"/>
              <p:cNvSpPr/>
              <p:nvPr/>
            </p:nvSpPr>
            <p:spPr bwMode="auto">
              <a:xfrm>
                <a:off x="4023" y="-327"/>
                <a:ext cx="209" cy="3347"/>
              </a:xfrm>
              <a:custGeom>
                <a:avLst/>
                <a:gdLst>
                  <a:gd name="T0" fmla="*/ 183 w 209"/>
                  <a:gd name="T1" fmla="*/ 3142 h 3347"/>
                  <a:gd name="T2" fmla="*/ 170 w 209"/>
                  <a:gd name="T3" fmla="*/ 3146 h 3347"/>
                  <a:gd name="T4" fmla="*/ 163 w 209"/>
                  <a:gd name="T5" fmla="*/ 3156 h 3347"/>
                  <a:gd name="T6" fmla="*/ 126 w 209"/>
                  <a:gd name="T7" fmla="*/ 3219 h 3347"/>
                  <a:gd name="T8" fmla="*/ 126 w 209"/>
                  <a:gd name="T9" fmla="*/ 3303 h 3347"/>
                  <a:gd name="T10" fmla="*/ 130 w 209"/>
                  <a:gd name="T11" fmla="*/ 3303 h 3347"/>
                  <a:gd name="T12" fmla="*/ 202 w 209"/>
                  <a:gd name="T13" fmla="*/ 3179 h 3347"/>
                  <a:gd name="T14" fmla="*/ 208 w 209"/>
                  <a:gd name="T15" fmla="*/ 3168 h 3347"/>
                  <a:gd name="T16" fmla="*/ 205 w 209"/>
                  <a:gd name="T17" fmla="*/ 3155 h 3347"/>
                  <a:gd name="T18" fmla="*/ 194 w 209"/>
                  <a:gd name="T19" fmla="*/ 3148 h 3347"/>
                  <a:gd name="T20" fmla="*/ 183 w 209"/>
                  <a:gd name="T21"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3347">
                    <a:moveTo>
                      <a:pt x="183" y="3142"/>
                    </a:moveTo>
                    <a:lnTo>
                      <a:pt x="170" y="3146"/>
                    </a:lnTo>
                    <a:lnTo>
                      <a:pt x="163" y="3156"/>
                    </a:lnTo>
                    <a:lnTo>
                      <a:pt x="126" y="3219"/>
                    </a:lnTo>
                    <a:lnTo>
                      <a:pt x="126" y="3303"/>
                    </a:lnTo>
                    <a:lnTo>
                      <a:pt x="130" y="3303"/>
                    </a:lnTo>
                    <a:lnTo>
                      <a:pt x="202" y="3179"/>
                    </a:lnTo>
                    <a:lnTo>
                      <a:pt x="208" y="3168"/>
                    </a:lnTo>
                    <a:lnTo>
                      <a:pt x="205" y="3155"/>
                    </a:lnTo>
                    <a:lnTo>
                      <a:pt x="194" y="3148"/>
                    </a:lnTo>
                    <a:lnTo>
                      <a:pt x="183"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9" name="Freeform 53"/>
              <p:cNvSpPr/>
              <p:nvPr/>
            </p:nvSpPr>
            <p:spPr bwMode="auto">
              <a:xfrm>
                <a:off x="4023" y="-327"/>
                <a:ext cx="209" cy="3347"/>
              </a:xfrm>
              <a:custGeom>
                <a:avLst/>
                <a:gdLst>
                  <a:gd name="T0" fmla="*/ 104 w 209"/>
                  <a:gd name="T1" fmla="*/ 3258 h 3347"/>
                  <a:gd name="T2" fmla="*/ 84 w 209"/>
                  <a:gd name="T3" fmla="*/ 3291 h 3347"/>
                  <a:gd name="T4" fmla="*/ 123 w 209"/>
                  <a:gd name="T5" fmla="*/ 3291 h 3347"/>
                  <a:gd name="T6" fmla="*/ 104 w 209"/>
                  <a:gd name="T7" fmla="*/ 3258 h 3347"/>
                </a:gdLst>
                <a:ahLst/>
                <a:cxnLst>
                  <a:cxn ang="0">
                    <a:pos x="T0" y="T1"/>
                  </a:cxn>
                  <a:cxn ang="0">
                    <a:pos x="T2" y="T3"/>
                  </a:cxn>
                  <a:cxn ang="0">
                    <a:pos x="T4" y="T5"/>
                  </a:cxn>
                  <a:cxn ang="0">
                    <a:pos x="T6" y="T7"/>
                  </a:cxn>
                </a:cxnLst>
                <a:rect l="0" t="0" r="r" b="b"/>
                <a:pathLst>
                  <a:path w="209" h="3347">
                    <a:moveTo>
                      <a:pt x="104" y="3258"/>
                    </a:moveTo>
                    <a:lnTo>
                      <a:pt x="84" y="3291"/>
                    </a:lnTo>
                    <a:lnTo>
                      <a:pt x="123" y="3291"/>
                    </a:lnTo>
                    <a:lnTo>
                      <a:pt x="104" y="325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0" name="Freeform 52"/>
              <p:cNvSpPr/>
              <p:nvPr/>
            </p:nvSpPr>
            <p:spPr bwMode="auto">
              <a:xfrm>
                <a:off x="4023" y="-327"/>
                <a:ext cx="209" cy="3347"/>
              </a:xfrm>
              <a:custGeom>
                <a:avLst/>
                <a:gdLst>
                  <a:gd name="T0" fmla="*/ 126 w 209"/>
                  <a:gd name="T1" fmla="*/ 3219 h 3347"/>
                  <a:gd name="T2" fmla="*/ 104 w 209"/>
                  <a:gd name="T3" fmla="*/ 3258 h 3347"/>
                  <a:gd name="T4" fmla="*/ 123 w 209"/>
                  <a:gd name="T5" fmla="*/ 3291 h 3347"/>
                  <a:gd name="T6" fmla="*/ 126 w 209"/>
                  <a:gd name="T7" fmla="*/ 3291 h 3347"/>
                  <a:gd name="T8" fmla="*/ 126 w 209"/>
                  <a:gd name="T9" fmla="*/ 3219 h 3347"/>
                </a:gdLst>
                <a:ahLst/>
                <a:cxnLst>
                  <a:cxn ang="0">
                    <a:pos x="T0" y="T1"/>
                  </a:cxn>
                  <a:cxn ang="0">
                    <a:pos x="T2" y="T3"/>
                  </a:cxn>
                  <a:cxn ang="0">
                    <a:pos x="T4" y="T5"/>
                  </a:cxn>
                  <a:cxn ang="0">
                    <a:pos x="T6" y="T7"/>
                  </a:cxn>
                  <a:cxn ang="0">
                    <a:pos x="T8" y="T9"/>
                  </a:cxn>
                </a:cxnLst>
                <a:rect l="0" t="0" r="r" b="b"/>
                <a:pathLst>
                  <a:path w="209" h="3347">
                    <a:moveTo>
                      <a:pt x="126" y="3219"/>
                    </a:moveTo>
                    <a:lnTo>
                      <a:pt x="104" y="3258"/>
                    </a:lnTo>
                    <a:lnTo>
                      <a:pt x="123" y="3291"/>
                    </a:lnTo>
                    <a:lnTo>
                      <a:pt x="126" y="3291"/>
                    </a:lnTo>
                    <a:lnTo>
                      <a:pt x="126"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1" name="Freeform 51"/>
              <p:cNvSpPr/>
              <p:nvPr/>
            </p:nvSpPr>
            <p:spPr bwMode="auto">
              <a:xfrm>
                <a:off x="4023" y="-327"/>
                <a:ext cx="209" cy="3347"/>
              </a:xfrm>
              <a:custGeom>
                <a:avLst/>
                <a:gdLst>
                  <a:gd name="T0" fmla="*/ 91 w 209"/>
                  <a:gd name="T1" fmla="*/ 0 h 3347"/>
                  <a:gd name="T2" fmla="*/ 81 w 209"/>
                  <a:gd name="T3" fmla="*/ 3219 h 3347"/>
                  <a:gd name="T4" fmla="*/ 104 w 209"/>
                  <a:gd name="T5" fmla="*/ 3258 h 3347"/>
                  <a:gd name="T6" fmla="*/ 126 w 209"/>
                  <a:gd name="T7" fmla="*/ 3219 h 3347"/>
                  <a:gd name="T8" fmla="*/ 136 w 209"/>
                  <a:gd name="T9" fmla="*/ 0 h 3347"/>
                  <a:gd name="T10" fmla="*/ 91 w 209"/>
                  <a:gd name="T11" fmla="*/ 0 h 3347"/>
                </a:gdLst>
                <a:ahLst/>
                <a:cxnLst>
                  <a:cxn ang="0">
                    <a:pos x="T0" y="T1"/>
                  </a:cxn>
                  <a:cxn ang="0">
                    <a:pos x="T2" y="T3"/>
                  </a:cxn>
                  <a:cxn ang="0">
                    <a:pos x="T4" y="T5"/>
                  </a:cxn>
                  <a:cxn ang="0">
                    <a:pos x="T6" y="T7"/>
                  </a:cxn>
                  <a:cxn ang="0">
                    <a:pos x="T8" y="T9"/>
                  </a:cxn>
                  <a:cxn ang="0">
                    <a:pos x="T10" y="T11"/>
                  </a:cxn>
                </a:cxnLst>
                <a:rect l="0" t="0" r="r" b="b"/>
                <a:pathLst>
                  <a:path w="209" h="3347">
                    <a:moveTo>
                      <a:pt x="91" y="0"/>
                    </a:moveTo>
                    <a:lnTo>
                      <a:pt x="81" y="3219"/>
                    </a:lnTo>
                    <a:lnTo>
                      <a:pt x="104" y="3258"/>
                    </a:lnTo>
                    <a:lnTo>
                      <a:pt x="126" y="3219"/>
                    </a:lnTo>
                    <a:lnTo>
                      <a:pt x="136" y="0"/>
                    </a:lnTo>
                    <a:lnTo>
                      <a:pt x="91"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5" name="Group 43"/>
            <p:cNvGrpSpPr/>
            <p:nvPr/>
          </p:nvGrpSpPr>
          <p:grpSpPr bwMode="auto">
            <a:xfrm>
              <a:off x="294" y="1295"/>
              <a:ext cx="209" cy="1725"/>
              <a:chOff x="294" y="1295"/>
              <a:chExt cx="209" cy="1725"/>
            </a:xfrm>
          </p:grpSpPr>
          <p:sp>
            <p:nvSpPr>
              <p:cNvPr id="53" name="Freeform 46"/>
              <p:cNvSpPr/>
              <p:nvPr/>
            </p:nvSpPr>
            <p:spPr bwMode="auto">
              <a:xfrm>
                <a:off x="294" y="1295"/>
                <a:ext cx="209" cy="1725"/>
              </a:xfrm>
              <a:custGeom>
                <a:avLst/>
                <a:gdLst>
                  <a:gd name="T0" fmla="*/ 104 w 209"/>
                  <a:gd name="T1" fmla="*/ 1635 h 1725"/>
                  <a:gd name="T2" fmla="*/ 85 w 209"/>
                  <a:gd name="T3" fmla="*/ 1669 h 1725"/>
                  <a:gd name="T4" fmla="*/ 124 w 209"/>
                  <a:gd name="T5" fmla="*/ 1669 h 1725"/>
                  <a:gd name="T6" fmla="*/ 104 w 209"/>
                  <a:gd name="T7" fmla="*/ 1635 h 1725"/>
                </a:gdLst>
                <a:ahLst/>
                <a:cxnLst>
                  <a:cxn ang="0">
                    <a:pos x="T0" y="T1"/>
                  </a:cxn>
                  <a:cxn ang="0">
                    <a:pos x="T2" y="T3"/>
                  </a:cxn>
                  <a:cxn ang="0">
                    <a:pos x="T4" y="T5"/>
                  </a:cxn>
                  <a:cxn ang="0">
                    <a:pos x="T6" y="T7"/>
                  </a:cxn>
                </a:cxnLst>
                <a:rect l="0" t="0" r="r" b="b"/>
                <a:pathLst>
                  <a:path w="209" h="1725">
                    <a:moveTo>
                      <a:pt x="104" y="1635"/>
                    </a:moveTo>
                    <a:lnTo>
                      <a:pt x="85" y="1669"/>
                    </a:lnTo>
                    <a:lnTo>
                      <a:pt x="124" y="1669"/>
                    </a:lnTo>
                    <a:lnTo>
                      <a:pt x="104" y="1635"/>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4" name="Freeform 45"/>
              <p:cNvSpPr/>
              <p:nvPr/>
            </p:nvSpPr>
            <p:spPr bwMode="auto">
              <a:xfrm>
                <a:off x="294" y="1295"/>
                <a:ext cx="209" cy="1725"/>
              </a:xfrm>
              <a:custGeom>
                <a:avLst/>
                <a:gdLst>
                  <a:gd name="T0" fmla="*/ 127 w 209"/>
                  <a:gd name="T1" fmla="*/ 1597 h 1725"/>
                  <a:gd name="T2" fmla="*/ 104 w 209"/>
                  <a:gd name="T3" fmla="*/ 1635 h 1725"/>
                  <a:gd name="T4" fmla="*/ 124 w 209"/>
                  <a:gd name="T5" fmla="*/ 1669 h 1725"/>
                  <a:gd name="T6" fmla="*/ 85 w 209"/>
                  <a:gd name="T7" fmla="*/ 1669 h 1725"/>
                  <a:gd name="T8" fmla="*/ 127 w 209"/>
                  <a:gd name="T9" fmla="*/ 1669 h 1725"/>
                  <a:gd name="T10" fmla="*/ 127 w 209"/>
                  <a:gd name="T11" fmla="*/ 1597 h 1725"/>
                </a:gdLst>
                <a:ahLst/>
                <a:cxnLst>
                  <a:cxn ang="0">
                    <a:pos x="T0" y="T1"/>
                  </a:cxn>
                  <a:cxn ang="0">
                    <a:pos x="T2" y="T3"/>
                  </a:cxn>
                  <a:cxn ang="0">
                    <a:pos x="T4" y="T5"/>
                  </a:cxn>
                  <a:cxn ang="0">
                    <a:pos x="T6" y="T7"/>
                  </a:cxn>
                  <a:cxn ang="0">
                    <a:pos x="T8" y="T9"/>
                  </a:cxn>
                  <a:cxn ang="0">
                    <a:pos x="T10" y="T11"/>
                  </a:cxn>
                </a:cxnLst>
                <a:rect l="0" t="0" r="r" b="b"/>
                <a:pathLst>
                  <a:path w="209" h="1725">
                    <a:moveTo>
                      <a:pt x="127" y="1597"/>
                    </a:moveTo>
                    <a:lnTo>
                      <a:pt x="104" y="1635"/>
                    </a:lnTo>
                    <a:lnTo>
                      <a:pt x="124" y="1669"/>
                    </a:lnTo>
                    <a:lnTo>
                      <a:pt x="85" y="1669"/>
                    </a:lnTo>
                    <a:lnTo>
                      <a:pt x="127" y="1669"/>
                    </a:lnTo>
                    <a:lnTo>
                      <a:pt x="127" y="1597"/>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6" name="Group 36"/>
            <p:cNvGrpSpPr/>
            <p:nvPr/>
          </p:nvGrpSpPr>
          <p:grpSpPr bwMode="auto">
            <a:xfrm>
              <a:off x="7952" y="-1897"/>
              <a:ext cx="209" cy="4917"/>
              <a:chOff x="7952" y="-1897"/>
              <a:chExt cx="209" cy="4917"/>
            </a:xfrm>
          </p:grpSpPr>
          <p:sp>
            <p:nvSpPr>
              <p:cNvPr id="44" name="Freeform 42"/>
              <p:cNvSpPr/>
              <p:nvPr/>
            </p:nvSpPr>
            <p:spPr bwMode="auto">
              <a:xfrm>
                <a:off x="7952" y="-1897"/>
                <a:ext cx="209" cy="4917"/>
              </a:xfrm>
              <a:custGeom>
                <a:avLst/>
                <a:gdLst>
                  <a:gd name="T0" fmla="*/ 25 w 209"/>
                  <a:gd name="T1" fmla="*/ 4712 h 4917"/>
                  <a:gd name="T2" fmla="*/ 3 w 209"/>
                  <a:gd name="T3" fmla="*/ 4725 h 4917"/>
                  <a:gd name="T4" fmla="*/ 0 w 209"/>
                  <a:gd name="T5" fmla="*/ 4738 h 4917"/>
                  <a:gd name="T6" fmla="*/ 6 w 209"/>
                  <a:gd name="T7" fmla="*/ 4749 h 4917"/>
                  <a:gd name="T8" fmla="*/ 104 w 209"/>
                  <a:gd name="T9" fmla="*/ 4917 h 4917"/>
                  <a:gd name="T10" fmla="*/ 130 w 209"/>
                  <a:gd name="T11" fmla="*/ 4873 h 4917"/>
                  <a:gd name="T12" fmla="*/ 82 w 209"/>
                  <a:gd name="T13" fmla="*/ 4873 h 4917"/>
                  <a:gd name="T14" fmla="*/ 82 w 209"/>
                  <a:gd name="T15" fmla="*/ 4790 h 4917"/>
                  <a:gd name="T16" fmla="*/ 43 w 209"/>
                  <a:gd name="T17" fmla="*/ 4724 h 4917"/>
                  <a:gd name="T18" fmla="*/ 38 w 209"/>
                  <a:gd name="T19" fmla="*/ 4716 h 4917"/>
                  <a:gd name="T20" fmla="*/ 25 w 209"/>
                  <a:gd name="T21"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4917">
                    <a:moveTo>
                      <a:pt x="25" y="4712"/>
                    </a:moveTo>
                    <a:lnTo>
                      <a:pt x="3" y="4725"/>
                    </a:lnTo>
                    <a:lnTo>
                      <a:pt x="0" y="4738"/>
                    </a:lnTo>
                    <a:lnTo>
                      <a:pt x="6" y="4749"/>
                    </a:lnTo>
                    <a:lnTo>
                      <a:pt x="104" y="4917"/>
                    </a:lnTo>
                    <a:lnTo>
                      <a:pt x="130" y="4873"/>
                    </a:lnTo>
                    <a:lnTo>
                      <a:pt x="82" y="4873"/>
                    </a:lnTo>
                    <a:lnTo>
                      <a:pt x="82" y="4790"/>
                    </a:lnTo>
                    <a:lnTo>
                      <a:pt x="43" y="4724"/>
                    </a:lnTo>
                    <a:lnTo>
                      <a:pt x="38" y="4716"/>
                    </a:lnTo>
                    <a:lnTo>
                      <a:pt x="25"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5" name="Freeform 41"/>
              <p:cNvSpPr/>
              <p:nvPr/>
            </p:nvSpPr>
            <p:spPr bwMode="auto">
              <a:xfrm>
                <a:off x="7952" y="-1897"/>
                <a:ext cx="209" cy="4917"/>
              </a:xfrm>
              <a:custGeom>
                <a:avLst/>
                <a:gdLst>
                  <a:gd name="T0" fmla="*/ 82 w 209"/>
                  <a:gd name="T1" fmla="*/ 4790 h 4917"/>
                  <a:gd name="T2" fmla="*/ 82 w 209"/>
                  <a:gd name="T3" fmla="*/ 4873 h 4917"/>
                  <a:gd name="T4" fmla="*/ 127 w 209"/>
                  <a:gd name="T5" fmla="*/ 4873 h 4917"/>
                  <a:gd name="T6" fmla="*/ 127 w 209"/>
                  <a:gd name="T7" fmla="*/ 4861 h 4917"/>
                  <a:gd name="T8" fmla="*/ 85 w 209"/>
                  <a:gd name="T9" fmla="*/ 4861 h 4917"/>
                  <a:gd name="T10" fmla="*/ 104 w 209"/>
                  <a:gd name="T11" fmla="*/ 4828 h 4917"/>
                  <a:gd name="T12" fmla="*/ 82 w 209"/>
                  <a:gd name="T13" fmla="*/ 479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82" y="4790"/>
                    </a:moveTo>
                    <a:lnTo>
                      <a:pt x="82" y="4873"/>
                    </a:lnTo>
                    <a:lnTo>
                      <a:pt x="127" y="4873"/>
                    </a:lnTo>
                    <a:lnTo>
                      <a:pt x="127" y="4861"/>
                    </a:lnTo>
                    <a:lnTo>
                      <a:pt x="85" y="4861"/>
                    </a:lnTo>
                    <a:lnTo>
                      <a:pt x="104" y="4828"/>
                    </a:lnTo>
                    <a:lnTo>
                      <a:pt x="82" y="479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6" name="Freeform 40"/>
              <p:cNvSpPr/>
              <p:nvPr/>
            </p:nvSpPr>
            <p:spPr bwMode="auto">
              <a:xfrm>
                <a:off x="7952" y="-1897"/>
                <a:ext cx="209" cy="4917"/>
              </a:xfrm>
              <a:custGeom>
                <a:avLst/>
                <a:gdLst>
                  <a:gd name="T0" fmla="*/ 183 w 209"/>
                  <a:gd name="T1" fmla="*/ 4712 h 4917"/>
                  <a:gd name="T2" fmla="*/ 170 w 209"/>
                  <a:gd name="T3" fmla="*/ 4715 h 4917"/>
                  <a:gd name="T4" fmla="*/ 163 w 209"/>
                  <a:gd name="T5" fmla="*/ 4726 h 4917"/>
                  <a:gd name="T6" fmla="*/ 127 w 209"/>
                  <a:gd name="T7" fmla="*/ 4789 h 4917"/>
                  <a:gd name="T8" fmla="*/ 127 w 209"/>
                  <a:gd name="T9" fmla="*/ 4873 h 4917"/>
                  <a:gd name="T10" fmla="*/ 82 w 209"/>
                  <a:gd name="T11" fmla="*/ 4873 h 4917"/>
                  <a:gd name="T12" fmla="*/ 130 w 209"/>
                  <a:gd name="T13" fmla="*/ 4873 h 4917"/>
                  <a:gd name="T14" fmla="*/ 202 w 209"/>
                  <a:gd name="T15" fmla="*/ 4749 h 4917"/>
                  <a:gd name="T16" fmla="*/ 208 w 209"/>
                  <a:gd name="T17" fmla="*/ 4738 h 4917"/>
                  <a:gd name="T18" fmla="*/ 205 w 209"/>
                  <a:gd name="T19" fmla="*/ 4724 h 4917"/>
                  <a:gd name="T20" fmla="*/ 194 w 209"/>
                  <a:gd name="T21" fmla="*/ 4718 h 4917"/>
                  <a:gd name="T22" fmla="*/ 183 w 209"/>
                  <a:gd name="T23"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4917">
                    <a:moveTo>
                      <a:pt x="183" y="4712"/>
                    </a:moveTo>
                    <a:lnTo>
                      <a:pt x="170" y="4715"/>
                    </a:lnTo>
                    <a:lnTo>
                      <a:pt x="163" y="4726"/>
                    </a:lnTo>
                    <a:lnTo>
                      <a:pt x="127" y="4789"/>
                    </a:lnTo>
                    <a:lnTo>
                      <a:pt x="127" y="4873"/>
                    </a:lnTo>
                    <a:lnTo>
                      <a:pt x="82" y="4873"/>
                    </a:lnTo>
                    <a:lnTo>
                      <a:pt x="130" y="4873"/>
                    </a:lnTo>
                    <a:lnTo>
                      <a:pt x="202" y="4749"/>
                    </a:lnTo>
                    <a:lnTo>
                      <a:pt x="208" y="4738"/>
                    </a:lnTo>
                    <a:lnTo>
                      <a:pt x="205" y="4724"/>
                    </a:lnTo>
                    <a:lnTo>
                      <a:pt x="194" y="4718"/>
                    </a:lnTo>
                    <a:lnTo>
                      <a:pt x="183"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7" name="Freeform 39"/>
              <p:cNvSpPr/>
              <p:nvPr/>
            </p:nvSpPr>
            <p:spPr bwMode="auto">
              <a:xfrm>
                <a:off x="7952" y="-1897"/>
                <a:ext cx="209" cy="4917"/>
              </a:xfrm>
              <a:custGeom>
                <a:avLst/>
                <a:gdLst>
                  <a:gd name="T0" fmla="*/ 104 w 209"/>
                  <a:gd name="T1" fmla="*/ 4828 h 4917"/>
                  <a:gd name="T2" fmla="*/ 85 w 209"/>
                  <a:gd name="T3" fmla="*/ 4861 h 4917"/>
                  <a:gd name="T4" fmla="*/ 123 w 209"/>
                  <a:gd name="T5" fmla="*/ 4861 h 4917"/>
                  <a:gd name="T6" fmla="*/ 104 w 209"/>
                  <a:gd name="T7" fmla="*/ 4828 h 4917"/>
                </a:gdLst>
                <a:ahLst/>
                <a:cxnLst>
                  <a:cxn ang="0">
                    <a:pos x="T0" y="T1"/>
                  </a:cxn>
                  <a:cxn ang="0">
                    <a:pos x="T2" y="T3"/>
                  </a:cxn>
                  <a:cxn ang="0">
                    <a:pos x="T4" y="T5"/>
                  </a:cxn>
                  <a:cxn ang="0">
                    <a:pos x="T6" y="T7"/>
                  </a:cxn>
                </a:cxnLst>
                <a:rect l="0" t="0" r="r" b="b"/>
                <a:pathLst>
                  <a:path w="209" h="4917">
                    <a:moveTo>
                      <a:pt x="104" y="4828"/>
                    </a:moveTo>
                    <a:lnTo>
                      <a:pt x="85" y="4861"/>
                    </a:lnTo>
                    <a:lnTo>
                      <a:pt x="123" y="4861"/>
                    </a:lnTo>
                    <a:lnTo>
                      <a:pt x="104" y="482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8" name="Freeform 38"/>
              <p:cNvSpPr/>
              <p:nvPr/>
            </p:nvSpPr>
            <p:spPr bwMode="auto">
              <a:xfrm>
                <a:off x="7952" y="-1897"/>
                <a:ext cx="209" cy="4917"/>
              </a:xfrm>
              <a:custGeom>
                <a:avLst/>
                <a:gdLst>
                  <a:gd name="T0" fmla="*/ 127 w 209"/>
                  <a:gd name="T1" fmla="*/ 4789 h 4917"/>
                  <a:gd name="T2" fmla="*/ 104 w 209"/>
                  <a:gd name="T3" fmla="*/ 4828 h 4917"/>
                  <a:gd name="T4" fmla="*/ 123 w 209"/>
                  <a:gd name="T5" fmla="*/ 4861 h 4917"/>
                  <a:gd name="T6" fmla="*/ 85 w 209"/>
                  <a:gd name="T7" fmla="*/ 4861 h 4917"/>
                  <a:gd name="T8" fmla="*/ 127 w 209"/>
                  <a:gd name="T9" fmla="*/ 4861 h 4917"/>
                  <a:gd name="T10" fmla="*/ 127 w 209"/>
                  <a:gd name="T11" fmla="*/ 4789 h 4917"/>
                </a:gdLst>
                <a:ahLst/>
                <a:cxnLst>
                  <a:cxn ang="0">
                    <a:pos x="T0" y="T1"/>
                  </a:cxn>
                  <a:cxn ang="0">
                    <a:pos x="T2" y="T3"/>
                  </a:cxn>
                  <a:cxn ang="0">
                    <a:pos x="T4" y="T5"/>
                  </a:cxn>
                  <a:cxn ang="0">
                    <a:pos x="T6" y="T7"/>
                  </a:cxn>
                  <a:cxn ang="0">
                    <a:pos x="T8" y="T9"/>
                  </a:cxn>
                  <a:cxn ang="0">
                    <a:pos x="T10" y="T11"/>
                  </a:cxn>
                </a:cxnLst>
                <a:rect l="0" t="0" r="r" b="b"/>
                <a:pathLst>
                  <a:path w="209" h="4917">
                    <a:moveTo>
                      <a:pt x="127" y="4789"/>
                    </a:moveTo>
                    <a:lnTo>
                      <a:pt x="104" y="4828"/>
                    </a:lnTo>
                    <a:lnTo>
                      <a:pt x="123" y="4861"/>
                    </a:lnTo>
                    <a:lnTo>
                      <a:pt x="85" y="4861"/>
                    </a:lnTo>
                    <a:lnTo>
                      <a:pt x="127" y="4861"/>
                    </a:lnTo>
                    <a:lnTo>
                      <a:pt x="127" y="478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9" name="Freeform 37"/>
              <p:cNvSpPr/>
              <p:nvPr/>
            </p:nvSpPr>
            <p:spPr bwMode="auto">
              <a:xfrm>
                <a:off x="7952" y="-1897"/>
                <a:ext cx="209" cy="4917"/>
              </a:xfrm>
              <a:custGeom>
                <a:avLst/>
                <a:gdLst>
                  <a:gd name="T0" fmla="*/ 119 w 209"/>
                  <a:gd name="T1" fmla="*/ 0 h 4917"/>
                  <a:gd name="T2" fmla="*/ 74 w 209"/>
                  <a:gd name="T3" fmla="*/ 0 h 4917"/>
                  <a:gd name="T4" fmla="*/ 82 w 209"/>
                  <a:gd name="T5" fmla="*/ 4790 h 4917"/>
                  <a:gd name="T6" fmla="*/ 104 w 209"/>
                  <a:gd name="T7" fmla="*/ 4828 h 4917"/>
                  <a:gd name="T8" fmla="*/ 126 w 209"/>
                  <a:gd name="T9" fmla="*/ 4790 h 4917"/>
                  <a:gd name="T10" fmla="*/ 126 w 209"/>
                  <a:gd name="T11" fmla="*/ 4712 h 4917"/>
                  <a:gd name="T12" fmla="*/ 119 w 209"/>
                  <a:gd name="T13" fmla="*/ 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119" y="0"/>
                    </a:moveTo>
                    <a:lnTo>
                      <a:pt x="74" y="0"/>
                    </a:lnTo>
                    <a:lnTo>
                      <a:pt x="82" y="4790"/>
                    </a:lnTo>
                    <a:lnTo>
                      <a:pt x="104" y="4828"/>
                    </a:lnTo>
                    <a:lnTo>
                      <a:pt x="126" y="4790"/>
                    </a:lnTo>
                    <a:lnTo>
                      <a:pt x="126" y="4712"/>
                    </a:lnTo>
                    <a:lnTo>
                      <a:pt x="119"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7" name="Group 29"/>
            <p:cNvGrpSpPr/>
            <p:nvPr/>
          </p:nvGrpSpPr>
          <p:grpSpPr bwMode="auto">
            <a:xfrm>
              <a:off x="14808" y="-3557"/>
              <a:ext cx="209" cy="6577"/>
              <a:chOff x="14808" y="-3557"/>
              <a:chExt cx="209" cy="6577"/>
            </a:xfrm>
          </p:grpSpPr>
          <p:sp>
            <p:nvSpPr>
              <p:cNvPr id="38" name="Freeform 35"/>
              <p:cNvSpPr/>
              <p:nvPr/>
            </p:nvSpPr>
            <p:spPr bwMode="auto">
              <a:xfrm>
                <a:off x="14808" y="-3557"/>
                <a:ext cx="209" cy="6577"/>
              </a:xfrm>
              <a:custGeom>
                <a:avLst/>
                <a:gdLst>
                  <a:gd name="T0" fmla="*/ 104 w 209"/>
                  <a:gd name="T1" fmla="*/ 89 h 6577"/>
                  <a:gd name="T2" fmla="*/ 82 w 209"/>
                  <a:gd name="T3" fmla="*/ 127 h 6577"/>
                  <a:gd name="T4" fmla="*/ 82 w 209"/>
                  <a:gd name="T5" fmla="*/ 6577 h 6577"/>
                  <a:gd name="T6" fmla="*/ 127 w 209"/>
                  <a:gd name="T7" fmla="*/ 6577 h 6577"/>
                  <a:gd name="T8" fmla="*/ 127 w 209"/>
                  <a:gd name="T9" fmla="*/ 127 h 6577"/>
                  <a:gd name="T10" fmla="*/ 104 w 209"/>
                  <a:gd name="T11" fmla="*/ 89 h 6577"/>
                </a:gdLst>
                <a:ahLst/>
                <a:cxnLst>
                  <a:cxn ang="0">
                    <a:pos x="T0" y="T1"/>
                  </a:cxn>
                  <a:cxn ang="0">
                    <a:pos x="T2" y="T3"/>
                  </a:cxn>
                  <a:cxn ang="0">
                    <a:pos x="T4" y="T5"/>
                  </a:cxn>
                  <a:cxn ang="0">
                    <a:pos x="T6" y="T7"/>
                  </a:cxn>
                  <a:cxn ang="0">
                    <a:pos x="T8" y="T9"/>
                  </a:cxn>
                  <a:cxn ang="0">
                    <a:pos x="T10" y="T11"/>
                  </a:cxn>
                </a:cxnLst>
                <a:rect l="0" t="0" r="r" b="b"/>
                <a:pathLst>
                  <a:path w="209" h="6577">
                    <a:moveTo>
                      <a:pt x="104" y="89"/>
                    </a:moveTo>
                    <a:lnTo>
                      <a:pt x="82" y="127"/>
                    </a:lnTo>
                    <a:lnTo>
                      <a:pt x="82" y="6577"/>
                    </a:lnTo>
                    <a:lnTo>
                      <a:pt x="127" y="6577"/>
                    </a:lnTo>
                    <a:lnTo>
                      <a:pt x="127" y="127"/>
                    </a:lnTo>
                    <a:lnTo>
                      <a:pt x="104" y="8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9" name="Freeform 34"/>
              <p:cNvSpPr/>
              <p:nvPr/>
            </p:nvSpPr>
            <p:spPr bwMode="auto">
              <a:xfrm>
                <a:off x="14808" y="-3557"/>
                <a:ext cx="209" cy="6577"/>
              </a:xfrm>
              <a:custGeom>
                <a:avLst/>
                <a:gdLst>
                  <a:gd name="T0" fmla="*/ 104 w 209"/>
                  <a:gd name="T1" fmla="*/ 0 h 6577"/>
                  <a:gd name="T2" fmla="*/ 6 w 209"/>
                  <a:gd name="T3" fmla="*/ 168 h 6577"/>
                  <a:gd name="T4" fmla="*/ 0 w 209"/>
                  <a:gd name="T5" fmla="*/ 178 h 6577"/>
                  <a:gd name="T6" fmla="*/ 3 w 209"/>
                  <a:gd name="T7" fmla="*/ 192 h 6577"/>
                  <a:gd name="T8" fmla="*/ 14 w 209"/>
                  <a:gd name="T9" fmla="*/ 198 h 6577"/>
                  <a:gd name="T10" fmla="*/ 25 w 209"/>
                  <a:gd name="T11" fmla="*/ 205 h 6577"/>
                  <a:gd name="T12" fmla="*/ 39 w 209"/>
                  <a:gd name="T13" fmla="*/ 201 h 6577"/>
                  <a:gd name="T14" fmla="*/ 45 w 209"/>
                  <a:gd name="T15" fmla="*/ 191 h 6577"/>
                  <a:gd name="T16" fmla="*/ 82 w 209"/>
                  <a:gd name="T17" fmla="*/ 127 h 6577"/>
                  <a:gd name="T18" fmla="*/ 82 w 209"/>
                  <a:gd name="T19" fmla="*/ 44 h 6577"/>
                  <a:gd name="T20" fmla="*/ 130 w 209"/>
                  <a:gd name="T21" fmla="*/ 44 h 6577"/>
                  <a:gd name="T22" fmla="*/ 104 w 209"/>
                  <a:gd name="T23" fmla="*/ 0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6577">
                    <a:moveTo>
                      <a:pt x="104" y="0"/>
                    </a:moveTo>
                    <a:lnTo>
                      <a:pt x="6" y="168"/>
                    </a:lnTo>
                    <a:lnTo>
                      <a:pt x="0" y="178"/>
                    </a:lnTo>
                    <a:lnTo>
                      <a:pt x="3" y="192"/>
                    </a:lnTo>
                    <a:lnTo>
                      <a:pt x="14" y="198"/>
                    </a:lnTo>
                    <a:lnTo>
                      <a:pt x="25" y="205"/>
                    </a:lnTo>
                    <a:lnTo>
                      <a:pt x="39" y="201"/>
                    </a:lnTo>
                    <a:lnTo>
                      <a:pt x="45" y="191"/>
                    </a:lnTo>
                    <a:lnTo>
                      <a:pt x="82" y="127"/>
                    </a:lnTo>
                    <a:lnTo>
                      <a:pt x="82" y="44"/>
                    </a:lnTo>
                    <a:lnTo>
                      <a:pt x="130" y="44"/>
                    </a:lnTo>
                    <a:lnTo>
                      <a:pt x="104"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0" name="Freeform 33"/>
              <p:cNvSpPr/>
              <p:nvPr/>
            </p:nvSpPr>
            <p:spPr bwMode="auto">
              <a:xfrm>
                <a:off x="14808" y="-3557"/>
                <a:ext cx="209" cy="6577"/>
              </a:xfrm>
              <a:custGeom>
                <a:avLst/>
                <a:gdLst>
                  <a:gd name="T0" fmla="*/ 130 w 209"/>
                  <a:gd name="T1" fmla="*/ 44 h 6577"/>
                  <a:gd name="T2" fmla="*/ 127 w 209"/>
                  <a:gd name="T3" fmla="*/ 44 h 6577"/>
                  <a:gd name="T4" fmla="*/ 127 w 209"/>
                  <a:gd name="T5" fmla="*/ 127 h 6577"/>
                  <a:gd name="T6" fmla="*/ 163 w 209"/>
                  <a:gd name="T7" fmla="*/ 191 h 6577"/>
                  <a:gd name="T8" fmla="*/ 170 w 209"/>
                  <a:gd name="T9" fmla="*/ 201 h 6577"/>
                  <a:gd name="T10" fmla="*/ 183 w 209"/>
                  <a:gd name="T11" fmla="*/ 205 h 6577"/>
                  <a:gd name="T12" fmla="*/ 194 w 209"/>
                  <a:gd name="T13" fmla="*/ 198 h 6577"/>
                  <a:gd name="T14" fmla="*/ 205 w 209"/>
                  <a:gd name="T15" fmla="*/ 192 h 6577"/>
                  <a:gd name="T16" fmla="*/ 209 w 209"/>
                  <a:gd name="T17" fmla="*/ 178 h 6577"/>
                  <a:gd name="T18" fmla="*/ 202 w 209"/>
                  <a:gd name="T19" fmla="*/ 168 h 6577"/>
                  <a:gd name="T20" fmla="*/ 130 w 209"/>
                  <a:gd name="T21" fmla="*/ 44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6577">
                    <a:moveTo>
                      <a:pt x="130" y="44"/>
                    </a:moveTo>
                    <a:lnTo>
                      <a:pt x="127" y="44"/>
                    </a:lnTo>
                    <a:lnTo>
                      <a:pt x="127" y="127"/>
                    </a:lnTo>
                    <a:lnTo>
                      <a:pt x="163" y="191"/>
                    </a:lnTo>
                    <a:lnTo>
                      <a:pt x="170" y="201"/>
                    </a:lnTo>
                    <a:lnTo>
                      <a:pt x="183" y="205"/>
                    </a:lnTo>
                    <a:lnTo>
                      <a:pt x="194" y="198"/>
                    </a:lnTo>
                    <a:lnTo>
                      <a:pt x="205" y="192"/>
                    </a:lnTo>
                    <a:lnTo>
                      <a:pt x="209" y="178"/>
                    </a:lnTo>
                    <a:lnTo>
                      <a:pt x="202" y="168"/>
                    </a:lnTo>
                    <a:lnTo>
                      <a:pt x="130"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1" name="Freeform 32"/>
              <p:cNvSpPr/>
              <p:nvPr/>
            </p:nvSpPr>
            <p:spPr bwMode="auto">
              <a:xfrm>
                <a:off x="14808" y="-3557"/>
                <a:ext cx="209" cy="6577"/>
              </a:xfrm>
              <a:custGeom>
                <a:avLst/>
                <a:gdLst>
                  <a:gd name="T0" fmla="*/ 127 w 209"/>
                  <a:gd name="T1" fmla="*/ 44 h 6577"/>
                  <a:gd name="T2" fmla="*/ 82 w 209"/>
                  <a:gd name="T3" fmla="*/ 44 h 6577"/>
                  <a:gd name="T4" fmla="*/ 82 w 209"/>
                  <a:gd name="T5" fmla="*/ 127 h 6577"/>
                  <a:gd name="T6" fmla="*/ 104 w 209"/>
                  <a:gd name="T7" fmla="*/ 89 h 6577"/>
                  <a:gd name="T8" fmla="*/ 85 w 209"/>
                  <a:gd name="T9" fmla="*/ 56 h 6577"/>
                  <a:gd name="T10" fmla="*/ 127 w 209"/>
                  <a:gd name="T11" fmla="*/ 56 h 6577"/>
                  <a:gd name="T12" fmla="*/ 127 w 209"/>
                  <a:gd name="T13" fmla="*/ 44 h 6577"/>
                </a:gdLst>
                <a:ahLst/>
                <a:cxnLst>
                  <a:cxn ang="0">
                    <a:pos x="T0" y="T1"/>
                  </a:cxn>
                  <a:cxn ang="0">
                    <a:pos x="T2" y="T3"/>
                  </a:cxn>
                  <a:cxn ang="0">
                    <a:pos x="T4" y="T5"/>
                  </a:cxn>
                  <a:cxn ang="0">
                    <a:pos x="T6" y="T7"/>
                  </a:cxn>
                  <a:cxn ang="0">
                    <a:pos x="T8" y="T9"/>
                  </a:cxn>
                  <a:cxn ang="0">
                    <a:pos x="T10" y="T11"/>
                  </a:cxn>
                  <a:cxn ang="0">
                    <a:pos x="T12" y="T13"/>
                  </a:cxn>
                </a:cxnLst>
                <a:rect l="0" t="0" r="r" b="b"/>
                <a:pathLst>
                  <a:path w="209" h="6577">
                    <a:moveTo>
                      <a:pt x="127" y="44"/>
                    </a:moveTo>
                    <a:lnTo>
                      <a:pt x="82" y="44"/>
                    </a:lnTo>
                    <a:lnTo>
                      <a:pt x="82" y="127"/>
                    </a:lnTo>
                    <a:lnTo>
                      <a:pt x="104" y="89"/>
                    </a:lnTo>
                    <a:lnTo>
                      <a:pt x="85" y="56"/>
                    </a:lnTo>
                    <a:lnTo>
                      <a:pt x="127" y="56"/>
                    </a:lnTo>
                    <a:lnTo>
                      <a:pt x="127"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2" name="Freeform 31"/>
              <p:cNvSpPr/>
              <p:nvPr/>
            </p:nvSpPr>
            <p:spPr bwMode="auto">
              <a:xfrm>
                <a:off x="14808" y="-3557"/>
                <a:ext cx="209" cy="6577"/>
              </a:xfrm>
              <a:custGeom>
                <a:avLst/>
                <a:gdLst>
                  <a:gd name="T0" fmla="*/ 127 w 209"/>
                  <a:gd name="T1" fmla="*/ 56 h 6577"/>
                  <a:gd name="T2" fmla="*/ 124 w 209"/>
                  <a:gd name="T3" fmla="*/ 56 h 6577"/>
                  <a:gd name="T4" fmla="*/ 104 w 209"/>
                  <a:gd name="T5" fmla="*/ 89 h 6577"/>
                  <a:gd name="T6" fmla="*/ 127 w 209"/>
                  <a:gd name="T7" fmla="*/ 127 h 6577"/>
                  <a:gd name="T8" fmla="*/ 127 w 209"/>
                  <a:gd name="T9" fmla="*/ 56 h 6577"/>
                </a:gdLst>
                <a:ahLst/>
                <a:cxnLst>
                  <a:cxn ang="0">
                    <a:pos x="T0" y="T1"/>
                  </a:cxn>
                  <a:cxn ang="0">
                    <a:pos x="T2" y="T3"/>
                  </a:cxn>
                  <a:cxn ang="0">
                    <a:pos x="T4" y="T5"/>
                  </a:cxn>
                  <a:cxn ang="0">
                    <a:pos x="T6" y="T7"/>
                  </a:cxn>
                  <a:cxn ang="0">
                    <a:pos x="T8" y="T9"/>
                  </a:cxn>
                </a:cxnLst>
                <a:rect l="0" t="0" r="r" b="b"/>
                <a:pathLst>
                  <a:path w="209" h="6577">
                    <a:moveTo>
                      <a:pt x="127" y="56"/>
                    </a:moveTo>
                    <a:lnTo>
                      <a:pt x="124" y="56"/>
                    </a:lnTo>
                    <a:lnTo>
                      <a:pt x="104" y="89"/>
                    </a:lnTo>
                    <a:lnTo>
                      <a:pt x="127" y="127"/>
                    </a:lnTo>
                    <a:lnTo>
                      <a:pt x="127"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3" name="Freeform 30"/>
              <p:cNvSpPr/>
              <p:nvPr/>
            </p:nvSpPr>
            <p:spPr bwMode="auto">
              <a:xfrm>
                <a:off x="14808" y="-3557"/>
                <a:ext cx="209" cy="6577"/>
              </a:xfrm>
              <a:custGeom>
                <a:avLst/>
                <a:gdLst>
                  <a:gd name="T0" fmla="*/ 124 w 209"/>
                  <a:gd name="T1" fmla="*/ 56 h 6577"/>
                  <a:gd name="T2" fmla="*/ 85 w 209"/>
                  <a:gd name="T3" fmla="*/ 56 h 6577"/>
                  <a:gd name="T4" fmla="*/ 104 w 209"/>
                  <a:gd name="T5" fmla="*/ 89 h 6577"/>
                  <a:gd name="T6" fmla="*/ 124 w 209"/>
                  <a:gd name="T7" fmla="*/ 56 h 6577"/>
                </a:gdLst>
                <a:ahLst/>
                <a:cxnLst>
                  <a:cxn ang="0">
                    <a:pos x="T0" y="T1"/>
                  </a:cxn>
                  <a:cxn ang="0">
                    <a:pos x="T2" y="T3"/>
                  </a:cxn>
                  <a:cxn ang="0">
                    <a:pos x="T4" y="T5"/>
                  </a:cxn>
                  <a:cxn ang="0">
                    <a:pos x="T6" y="T7"/>
                  </a:cxn>
                </a:cxnLst>
                <a:rect l="0" t="0" r="r" b="b"/>
                <a:pathLst>
                  <a:path w="209" h="6577">
                    <a:moveTo>
                      <a:pt x="124" y="56"/>
                    </a:moveTo>
                    <a:lnTo>
                      <a:pt x="85" y="56"/>
                    </a:lnTo>
                    <a:lnTo>
                      <a:pt x="104" y="89"/>
                    </a:lnTo>
                    <a:lnTo>
                      <a:pt x="124"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8" name="Group 22"/>
            <p:cNvGrpSpPr/>
            <p:nvPr/>
          </p:nvGrpSpPr>
          <p:grpSpPr bwMode="auto">
            <a:xfrm>
              <a:off x="10843" y="-472"/>
              <a:ext cx="209" cy="3492"/>
              <a:chOff x="10843" y="-472"/>
              <a:chExt cx="209" cy="3492"/>
            </a:xfrm>
          </p:grpSpPr>
          <p:sp>
            <p:nvSpPr>
              <p:cNvPr id="33" name="Freeform 27"/>
              <p:cNvSpPr/>
              <p:nvPr/>
            </p:nvSpPr>
            <p:spPr bwMode="auto">
              <a:xfrm>
                <a:off x="10843" y="-472"/>
                <a:ext cx="209" cy="3492"/>
              </a:xfrm>
              <a:custGeom>
                <a:avLst/>
                <a:gdLst>
                  <a:gd name="T0" fmla="*/ 82 w 209"/>
                  <a:gd name="T1" fmla="*/ 3364 h 3492"/>
                  <a:gd name="T2" fmla="*/ 82 w 209"/>
                  <a:gd name="T3" fmla="*/ 3448 h 3492"/>
                  <a:gd name="T4" fmla="*/ 127 w 209"/>
                  <a:gd name="T5" fmla="*/ 3448 h 3492"/>
                  <a:gd name="T6" fmla="*/ 127 w 209"/>
                  <a:gd name="T7" fmla="*/ 3436 h 3492"/>
                  <a:gd name="T8" fmla="*/ 85 w 209"/>
                  <a:gd name="T9" fmla="*/ 3436 h 3492"/>
                  <a:gd name="T10" fmla="*/ 104 w 209"/>
                  <a:gd name="T11" fmla="*/ 3403 h 3492"/>
                  <a:gd name="T12" fmla="*/ 82 w 209"/>
                  <a:gd name="T13" fmla="*/ 3364 h 3492"/>
                </a:gdLst>
                <a:ahLst/>
                <a:cxnLst>
                  <a:cxn ang="0">
                    <a:pos x="T0" y="T1"/>
                  </a:cxn>
                  <a:cxn ang="0">
                    <a:pos x="T2" y="T3"/>
                  </a:cxn>
                  <a:cxn ang="0">
                    <a:pos x="T4" y="T5"/>
                  </a:cxn>
                  <a:cxn ang="0">
                    <a:pos x="T6" y="T7"/>
                  </a:cxn>
                  <a:cxn ang="0">
                    <a:pos x="T8" y="T9"/>
                  </a:cxn>
                  <a:cxn ang="0">
                    <a:pos x="T10" y="T11"/>
                  </a:cxn>
                  <a:cxn ang="0">
                    <a:pos x="T12" y="T13"/>
                  </a:cxn>
                </a:cxnLst>
                <a:rect l="0" t="0" r="r" b="b"/>
                <a:pathLst>
                  <a:path w="209" h="3492">
                    <a:moveTo>
                      <a:pt x="82" y="3364"/>
                    </a:moveTo>
                    <a:lnTo>
                      <a:pt x="82" y="3448"/>
                    </a:lnTo>
                    <a:lnTo>
                      <a:pt x="127" y="3448"/>
                    </a:lnTo>
                    <a:lnTo>
                      <a:pt x="127" y="3436"/>
                    </a:lnTo>
                    <a:lnTo>
                      <a:pt x="85" y="3436"/>
                    </a:lnTo>
                    <a:lnTo>
                      <a:pt x="104" y="3403"/>
                    </a:lnTo>
                    <a:lnTo>
                      <a:pt x="82"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5" name="Freeform 25"/>
              <p:cNvSpPr/>
              <p:nvPr/>
            </p:nvSpPr>
            <p:spPr bwMode="auto">
              <a:xfrm>
                <a:off x="10843" y="-472"/>
                <a:ext cx="209" cy="3492"/>
              </a:xfrm>
              <a:custGeom>
                <a:avLst/>
                <a:gdLst>
                  <a:gd name="T0" fmla="*/ 104 w 209"/>
                  <a:gd name="T1" fmla="*/ 3403 h 3492"/>
                  <a:gd name="T2" fmla="*/ 85 w 209"/>
                  <a:gd name="T3" fmla="*/ 3436 h 3492"/>
                  <a:gd name="T4" fmla="*/ 124 w 209"/>
                  <a:gd name="T5" fmla="*/ 3436 h 3492"/>
                  <a:gd name="T6" fmla="*/ 104 w 209"/>
                  <a:gd name="T7" fmla="*/ 3403 h 3492"/>
                </a:gdLst>
                <a:ahLst/>
                <a:cxnLst>
                  <a:cxn ang="0">
                    <a:pos x="T0" y="T1"/>
                  </a:cxn>
                  <a:cxn ang="0">
                    <a:pos x="T2" y="T3"/>
                  </a:cxn>
                  <a:cxn ang="0">
                    <a:pos x="T4" y="T5"/>
                  </a:cxn>
                  <a:cxn ang="0">
                    <a:pos x="T6" y="T7"/>
                  </a:cxn>
                </a:cxnLst>
                <a:rect l="0" t="0" r="r" b="b"/>
                <a:pathLst>
                  <a:path w="209" h="3492">
                    <a:moveTo>
                      <a:pt x="104" y="3403"/>
                    </a:moveTo>
                    <a:lnTo>
                      <a:pt x="85" y="3436"/>
                    </a:lnTo>
                    <a:lnTo>
                      <a:pt x="124" y="3436"/>
                    </a:lnTo>
                    <a:lnTo>
                      <a:pt x="104" y="3403"/>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6" name="Freeform 24"/>
              <p:cNvSpPr/>
              <p:nvPr/>
            </p:nvSpPr>
            <p:spPr bwMode="auto">
              <a:xfrm>
                <a:off x="10843" y="-472"/>
                <a:ext cx="209" cy="3492"/>
              </a:xfrm>
              <a:custGeom>
                <a:avLst/>
                <a:gdLst>
                  <a:gd name="T0" fmla="*/ 127 w 209"/>
                  <a:gd name="T1" fmla="*/ 3364 h 3492"/>
                  <a:gd name="T2" fmla="*/ 104 w 209"/>
                  <a:gd name="T3" fmla="*/ 3403 h 3492"/>
                  <a:gd name="T4" fmla="*/ 124 w 209"/>
                  <a:gd name="T5" fmla="*/ 3436 h 3492"/>
                  <a:gd name="T6" fmla="*/ 127 w 209"/>
                  <a:gd name="T7" fmla="*/ 3436 h 3492"/>
                  <a:gd name="T8" fmla="*/ 127 w 209"/>
                  <a:gd name="T9" fmla="*/ 3364 h 3492"/>
                </a:gdLst>
                <a:ahLst/>
                <a:cxnLst>
                  <a:cxn ang="0">
                    <a:pos x="T0" y="T1"/>
                  </a:cxn>
                  <a:cxn ang="0">
                    <a:pos x="T2" y="T3"/>
                  </a:cxn>
                  <a:cxn ang="0">
                    <a:pos x="T4" y="T5"/>
                  </a:cxn>
                  <a:cxn ang="0">
                    <a:pos x="T6" y="T7"/>
                  </a:cxn>
                  <a:cxn ang="0">
                    <a:pos x="T8" y="T9"/>
                  </a:cxn>
                </a:cxnLst>
                <a:rect l="0" t="0" r="r" b="b"/>
                <a:pathLst>
                  <a:path w="209" h="3492">
                    <a:moveTo>
                      <a:pt x="127" y="3364"/>
                    </a:moveTo>
                    <a:lnTo>
                      <a:pt x="104" y="3403"/>
                    </a:lnTo>
                    <a:lnTo>
                      <a:pt x="124" y="3436"/>
                    </a:lnTo>
                    <a:lnTo>
                      <a:pt x="127" y="3436"/>
                    </a:lnTo>
                    <a:lnTo>
                      <a:pt x="127"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20" name="Freeform 20"/>
            <p:cNvSpPr/>
            <p:nvPr/>
          </p:nvSpPr>
          <p:spPr bwMode="auto">
            <a:xfrm>
              <a:off x="3365" y="-382"/>
              <a:ext cx="20" cy="524"/>
            </a:xfrm>
            <a:custGeom>
              <a:avLst/>
              <a:gdLst>
                <a:gd name="T0" fmla="*/ 0 w 20"/>
                <a:gd name="T1" fmla="*/ 0 h 524"/>
                <a:gd name="T2" fmla="*/ 0 w 20"/>
                <a:gd name="T3" fmla="*/ 525 h 524"/>
              </a:gdLst>
              <a:ahLst/>
              <a:cxnLst>
                <a:cxn ang="0">
                  <a:pos x="T0" y="T1"/>
                </a:cxn>
                <a:cxn ang="0">
                  <a:pos x="T2" y="T3"/>
                </a:cxn>
              </a:cxnLst>
              <a:rect l="0" t="0" r="r" b="b"/>
              <a:pathLst>
                <a:path w="20" h="524">
                  <a:moveTo>
                    <a:pt x="0" y="0"/>
                  </a:moveTo>
                  <a:lnTo>
                    <a:pt x="0" y="525"/>
                  </a:lnTo>
                </a:path>
              </a:pathLst>
            </a:custGeom>
            <a:noFill/>
            <a:ln w="1047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1" name="Freeform 19"/>
            <p:cNvSpPr/>
            <p:nvPr/>
          </p:nvSpPr>
          <p:spPr bwMode="auto">
            <a:xfrm>
              <a:off x="3514" y="-382"/>
              <a:ext cx="20" cy="524"/>
            </a:xfrm>
            <a:custGeom>
              <a:avLst/>
              <a:gdLst>
                <a:gd name="T0" fmla="*/ 0 w 20"/>
                <a:gd name="T1" fmla="*/ 0 h 524"/>
                <a:gd name="T2" fmla="*/ 7 w 20"/>
                <a:gd name="T3" fmla="*/ 525 h 524"/>
              </a:gdLst>
              <a:ahLst/>
              <a:cxnLst>
                <a:cxn ang="0">
                  <a:pos x="T0" y="T1"/>
                </a:cxn>
                <a:cxn ang="0">
                  <a:pos x="T2" y="T3"/>
                </a:cxn>
              </a:cxnLst>
              <a:rect l="0" t="0" r="r" b="b"/>
              <a:pathLst>
                <a:path w="20" h="524">
                  <a:moveTo>
                    <a:pt x="0" y="0"/>
                  </a:moveTo>
                  <a:lnTo>
                    <a:pt x="7" y="525"/>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2" name="Freeform 18"/>
            <p:cNvSpPr/>
            <p:nvPr/>
          </p:nvSpPr>
          <p:spPr bwMode="auto">
            <a:xfrm>
              <a:off x="3673" y="-374"/>
              <a:ext cx="20" cy="516"/>
            </a:xfrm>
            <a:custGeom>
              <a:avLst/>
              <a:gdLst>
                <a:gd name="T0" fmla="*/ 0 w 20"/>
                <a:gd name="T1" fmla="*/ 0 h 516"/>
                <a:gd name="T2" fmla="*/ 0 w 20"/>
                <a:gd name="T3" fmla="*/ 517 h 516"/>
              </a:gdLst>
              <a:ahLst/>
              <a:cxnLst>
                <a:cxn ang="0">
                  <a:pos x="T0" y="T1"/>
                </a:cxn>
                <a:cxn ang="0">
                  <a:pos x="T2" y="T3"/>
                </a:cxn>
              </a:cxnLst>
              <a:rect l="0" t="0" r="r" b="b"/>
              <a:pathLst>
                <a:path w="20" h="516">
                  <a:moveTo>
                    <a:pt x="0" y="0"/>
                  </a:moveTo>
                  <a:lnTo>
                    <a:pt x="0" y="517"/>
                  </a:lnTo>
                </a:path>
              </a:pathLst>
            </a:custGeom>
            <a:noFill/>
            <a:ln w="10642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3" name="Freeform 17"/>
            <p:cNvSpPr/>
            <p:nvPr/>
          </p:nvSpPr>
          <p:spPr bwMode="auto">
            <a:xfrm>
              <a:off x="3110" y="145"/>
              <a:ext cx="806" cy="235"/>
            </a:xfrm>
            <a:custGeom>
              <a:avLst/>
              <a:gdLst>
                <a:gd name="T0" fmla="*/ 54 w 806"/>
                <a:gd name="T1" fmla="*/ 15 h 235"/>
                <a:gd name="T2" fmla="*/ 25 w 806"/>
                <a:gd name="T3" fmla="*/ 41 h 235"/>
                <a:gd name="T4" fmla="*/ 3 w 806"/>
                <a:gd name="T5" fmla="*/ 87 h 235"/>
                <a:gd name="T6" fmla="*/ 1 w 806"/>
                <a:gd name="T7" fmla="*/ 124 h 235"/>
                <a:gd name="T8" fmla="*/ 11 w 806"/>
                <a:gd name="T9" fmla="*/ 160 h 235"/>
                <a:gd name="T10" fmla="*/ 34 w 806"/>
                <a:gd name="T11" fmla="*/ 190 h 235"/>
                <a:gd name="T12" fmla="*/ 68 w 806"/>
                <a:gd name="T13" fmla="*/ 207 h 235"/>
                <a:gd name="T14" fmla="*/ 111 w 806"/>
                <a:gd name="T15" fmla="*/ 215 h 235"/>
                <a:gd name="T16" fmla="*/ 151 w 806"/>
                <a:gd name="T17" fmla="*/ 216 h 235"/>
                <a:gd name="T18" fmla="*/ 187 w 806"/>
                <a:gd name="T19" fmla="*/ 206 h 235"/>
                <a:gd name="T20" fmla="*/ 217 w 806"/>
                <a:gd name="T21" fmla="*/ 191 h 235"/>
                <a:gd name="T22" fmla="*/ 257 w 806"/>
                <a:gd name="T23" fmla="*/ 162 h 235"/>
                <a:gd name="T24" fmla="*/ 285 w 806"/>
                <a:gd name="T25" fmla="*/ 182 h 235"/>
                <a:gd name="T26" fmla="*/ 303 w 806"/>
                <a:gd name="T27" fmla="*/ 200 h 235"/>
                <a:gd name="T28" fmla="*/ 322 w 806"/>
                <a:gd name="T29" fmla="*/ 216 h 235"/>
                <a:gd name="T30" fmla="*/ 352 w 806"/>
                <a:gd name="T31" fmla="*/ 230 h 235"/>
                <a:gd name="T32" fmla="*/ 413 w 806"/>
                <a:gd name="T33" fmla="*/ 234 h 235"/>
                <a:gd name="T34" fmla="*/ 477 w 806"/>
                <a:gd name="T35" fmla="*/ 223 h 235"/>
                <a:gd name="T36" fmla="*/ 522 w 806"/>
                <a:gd name="T37" fmla="*/ 207 h 235"/>
                <a:gd name="T38" fmla="*/ 551 w 806"/>
                <a:gd name="T39" fmla="*/ 188 h 235"/>
                <a:gd name="T40" fmla="*/ 566 w 806"/>
                <a:gd name="T41" fmla="*/ 174 h 235"/>
                <a:gd name="T42" fmla="*/ 569 w 806"/>
                <a:gd name="T43" fmla="*/ 170 h 235"/>
                <a:gd name="T44" fmla="*/ 591 w 806"/>
                <a:gd name="T45" fmla="*/ 171 h 235"/>
                <a:gd name="T46" fmla="*/ 603 w 806"/>
                <a:gd name="T47" fmla="*/ 188 h 235"/>
                <a:gd name="T48" fmla="*/ 616 w 806"/>
                <a:gd name="T49" fmla="*/ 207 h 235"/>
                <a:gd name="T50" fmla="*/ 643 w 806"/>
                <a:gd name="T51" fmla="*/ 217 h 235"/>
                <a:gd name="T52" fmla="*/ 718 w 806"/>
                <a:gd name="T53" fmla="*/ 210 h 235"/>
                <a:gd name="T54" fmla="*/ 758 w 806"/>
                <a:gd name="T55" fmla="*/ 198 h 235"/>
                <a:gd name="T56" fmla="*/ 779 w 806"/>
                <a:gd name="T57" fmla="*/ 181 h 235"/>
                <a:gd name="T58" fmla="*/ 794 w 806"/>
                <a:gd name="T59" fmla="*/ 162 h 235"/>
                <a:gd name="T60" fmla="*/ 806 w 806"/>
                <a:gd name="T61" fmla="*/ 128 h 235"/>
                <a:gd name="T62" fmla="*/ 801 w 806"/>
                <a:gd name="T63" fmla="*/ 88 h 235"/>
                <a:gd name="T64" fmla="*/ 788 w 806"/>
                <a:gd name="T65" fmla="*/ 47 h 235"/>
                <a:gd name="T66" fmla="*/ 765 w 806"/>
                <a:gd name="T67" fmla="*/ 1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235">
                  <a:moveTo>
                    <a:pt x="62" y="2"/>
                  </a:moveTo>
                  <a:lnTo>
                    <a:pt x="54" y="15"/>
                  </a:lnTo>
                  <a:lnTo>
                    <a:pt x="40" y="27"/>
                  </a:lnTo>
                  <a:lnTo>
                    <a:pt x="25" y="41"/>
                  </a:lnTo>
                  <a:lnTo>
                    <a:pt x="12" y="60"/>
                  </a:lnTo>
                  <a:lnTo>
                    <a:pt x="3" y="87"/>
                  </a:lnTo>
                  <a:lnTo>
                    <a:pt x="0" y="108"/>
                  </a:lnTo>
                  <a:lnTo>
                    <a:pt x="1" y="124"/>
                  </a:lnTo>
                  <a:lnTo>
                    <a:pt x="4" y="138"/>
                  </a:lnTo>
                  <a:lnTo>
                    <a:pt x="11" y="160"/>
                  </a:lnTo>
                  <a:lnTo>
                    <a:pt x="19" y="177"/>
                  </a:lnTo>
                  <a:lnTo>
                    <a:pt x="34" y="190"/>
                  </a:lnTo>
                  <a:lnTo>
                    <a:pt x="49" y="200"/>
                  </a:lnTo>
                  <a:lnTo>
                    <a:pt x="68" y="207"/>
                  </a:lnTo>
                  <a:lnTo>
                    <a:pt x="89" y="212"/>
                  </a:lnTo>
                  <a:lnTo>
                    <a:pt x="111" y="215"/>
                  </a:lnTo>
                  <a:lnTo>
                    <a:pt x="132" y="216"/>
                  </a:lnTo>
                  <a:lnTo>
                    <a:pt x="151" y="216"/>
                  </a:lnTo>
                  <a:lnTo>
                    <a:pt x="170" y="211"/>
                  </a:lnTo>
                  <a:lnTo>
                    <a:pt x="187" y="206"/>
                  </a:lnTo>
                  <a:lnTo>
                    <a:pt x="202" y="200"/>
                  </a:lnTo>
                  <a:lnTo>
                    <a:pt x="217" y="191"/>
                  </a:lnTo>
                  <a:lnTo>
                    <a:pt x="235" y="179"/>
                  </a:lnTo>
                  <a:lnTo>
                    <a:pt x="257" y="162"/>
                  </a:lnTo>
                  <a:lnTo>
                    <a:pt x="272" y="172"/>
                  </a:lnTo>
                  <a:lnTo>
                    <a:pt x="285" y="182"/>
                  </a:lnTo>
                  <a:lnTo>
                    <a:pt x="294" y="192"/>
                  </a:lnTo>
                  <a:lnTo>
                    <a:pt x="303" y="200"/>
                  </a:lnTo>
                  <a:lnTo>
                    <a:pt x="312" y="209"/>
                  </a:lnTo>
                  <a:lnTo>
                    <a:pt x="322" y="216"/>
                  </a:lnTo>
                  <a:lnTo>
                    <a:pt x="335" y="223"/>
                  </a:lnTo>
                  <a:lnTo>
                    <a:pt x="352" y="230"/>
                  </a:lnTo>
                  <a:lnTo>
                    <a:pt x="374" y="235"/>
                  </a:lnTo>
                  <a:lnTo>
                    <a:pt x="413" y="234"/>
                  </a:lnTo>
                  <a:lnTo>
                    <a:pt x="447" y="230"/>
                  </a:lnTo>
                  <a:lnTo>
                    <a:pt x="477" y="223"/>
                  </a:lnTo>
                  <a:lnTo>
                    <a:pt x="502" y="215"/>
                  </a:lnTo>
                  <a:lnTo>
                    <a:pt x="522" y="207"/>
                  </a:lnTo>
                  <a:lnTo>
                    <a:pt x="539" y="197"/>
                  </a:lnTo>
                  <a:lnTo>
                    <a:pt x="551" y="188"/>
                  </a:lnTo>
                  <a:lnTo>
                    <a:pt x="560" y="181"/>
                  </a:lnTo>
                  <a:lnTo>
                    <a:pt x="566" y="174"/>
                  </a:lnTo>
                  <a:lnTo>
                    <a:pt x="569" y="171"/>
                  </a:lnTo>
                  <a:lnTo>
                    <a:pt x="569" y="170"/>
                  </a:lnTo>
                  <a:lnTo>
                    <a:pt x="582" y="168"/>
                  </a:lnTo>
                  <a:lnTo>
                    <a:pt x="591" y="171"/>
                  </a:lnTo>
                  <a:lnTo>
                    <a:pt x="598" y="178"/>
                  </a:lnTo>
                  <a:lnTo>
                    <a:pt x="603" y="188"/>
                  </a:lnTo>
                  <a:lnTo>
                    <a:pt x="609" y="198"/>
                  </a:lnTo>
                  <a:lnTo>
                    <a:pt x="616" y="207"/>
                  </a:lnTo>
                  <a:lnTo>
                    <a:pt x="627" y="214"/>
                  </a:lnTo>
                  <a:lnTo>
                    <a:pt x="643" y="217"/>
                  </a:lnTo>
                  <a:lnTo>
                    <a:pt x="686" y="214"/>
                  </a:lnTo>
                  <a:lnTo>
                    <a:pt x="718" y="210"/>
                  </a:lnTo>
                  <a:lnTo>
                    <a:pt x="741" y="204"/>
                  </a:lnTo>
                  <a:lnTo>
                    <a:pt x="758" y="198"/>
                  </a:lnTo>
                  <a:lnTo>
                    <a:pt x="770" y="190"/>
                  </a:lnTo>
                  <a:lnTo>
                    <a:pt x="779" y="181"/>
                  </a:lnTo>
                  <a:lnTo>
                    <a:pt x="786" y="172"/>
                  </a:lnTo>
                  <a:lnTo>
                    <a:pt x="794" y="162"/>
                  </a:lnTo>
                  <a:lnTo>
                    <a:pt x="803" y="146"/>
                  </a:lnTo>
                  <a:lnTo>
                    <a:pt x="806" y="128"/>
                  </a:lnTo>
                  <a:lnTo>
                    <a:pt x="804" y="108"/>
                  </a:lnTo>
                  <a:lnTo>
                    <a:pt x="801" y="88"/>
                  </a:lnTo>
                  <a:lnTo>
                    <a:pt x="796" y="70"/>
                  </a:lnTo>
                  <a:lnTo>
                    <a:pt x="788" y="47"/>
                  </a:lnTo>
                  <a:lnTo>
                    <a:pt x="777" y="28"/>
                  </a:lnTo>
                  <a:lnTo>
                    <a:pt x="765" y="13"/>
                  </a:lnTo>
                  <a:lnTo>
                    <a:pt x="756" y="0"/>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4" name="Freeform 16"/>
            <p:cNvSpPr/>
            <p:nvPr/>
          </p:nvSpPr>
          <p:spPr bwMode="auto">
            <a:xfrm>
              <a:off x="3008" y="332"/>
              <a:ext cx="1008" cy="237"/>
            </a:xfrm>
            <a:custGeom>
              <a:avLst/>
              <a:gdLst>
                <a:gd name="T0" fmla="*/ 2 w 1008"/>
                <a:gd name="T1" fmla="*/ 31 h 237"/>
                <a:gd name="T2" fmla="*/ 0 w 1008"/>
                <a:gd name="T3" fmla="*/ 14 h 237"/>
                <a:gd name="T4" fmla="*/ 0 w 1008"/>
                <a:gd name="T5" fmla="*/ 19 h 237"/>
                <a:gd name="T6" fmla="*/ 3 w 1008"/>
                <a:gd name="T7" fmla="*/ 60 h 237"/>
                <a:gd name="T8" fmla="*/ 12 w 1008"/>
                <a:gd name="T9" fmla="*/ 102 h 237"/>
                <a:gd name="T10" fmla="*/ 27 w 1008"/>
                <a:gd name="T11" fmla="*/ 140 h 237"/>
                <a:gd name="T12" fmla="*/ 51 w 1008"/>
                <a:gd name="T13" fmla="*/ 171 h 237"/>
                <a:gd name="T14" fmla="*/ 87 w 1008"/>
                <a:gd name="T15" fmla="*/ 195 h 237"/>
                <a:gd name="T16" fmla="*/ 126 w 1008"/>
                <a:gd name="T17" fmla="*/ 212 h 237"/>
                <a:gd name="T18" fmla="*/ 165 w 1008"/>
                <a:gd name="T19" fmla="*/ 221 h 237"/>
                <a:gd name="T20" fmla="*/ 199 w 1008"/>
                <a:gd name="T21" fmla="*/ 217 h 237"/>
                <a:gd name="T22" fmla="*/ 233 w 1008"/>
                <a:gd name="T23" fmla="*/ 207 h 237"/>
                <a:gd name="T24" fmla="*/ 267 w 1008"/>
                <a:gd name="T25" fmla="*/ 194 h 237"/>
                <a:gd name="T26" fmla="*/ 302 w 1008"/>
                <a:gd name="T27" fmla="*/ 174 h 237"/>
                <a:gd name="T28" fmla="*/ 341 w 1008"/>
                <a:gd name="T29" fmla="*/ 142 h 237"/>
                <a:gd name="T30" fmla="*/ 360 w 1008"/>
                <a:gd name="T31" fmla="*/ 145 h 237"/>
                <a:gd name="T32" fmla="*/ 375 w 1008"/>
                <a:gd name="T33" fmla="*/ 161 h 237"/>
                <a:gd name="T34" fmla="*/ 393 w 1008"/>
                <a:gd name="T35" fmla="*/ 184 h 237"/>
                <a:gd name="T36" fmla="*/ 420 w 1008"/>
                <a:gd name="T37" fmla="*/ 208 h 237"/>
                <a:gd name="T38" fmla="*/ 465 w 1008"/>
                <a:gd name="T39" fmla="*/ 229 h 237"/>
                <a:gd name="T40" fmla="*/ 535 w 1008"/>
                <a:gd name="T41" fmla="*/ 234 h 237"/>
                <a:gd name="T42" fmla="*/ 597 w 1008"/>
                <a:gd name="T43" fmla="*/ 218 h 237"/>
                <a:gd name="T44" fmla="*/ 640 w 1008"/>
                <a:gd name="T45" fmla="*/ 193 h 237"/>
                <a:gd name="T46" fmla="*/ 669 w 1008"/>
                <a:gd name="T47" fmla="*/ 166 h 237"/>
                <a:gd name="T48" fmla="*/ 683 w 1008"/>
                <a:gd name="T49" fmla="*/ 142 h 237"/>
                <a:gd name="T50" fmla="*/ 688 w 1008"/>
                <a:gd name="T51" fmla="*/ 128 h 237"/>
                <a:gd name="T52" fmla="*/ 708 w 1008"/>
                <a:gd name="T53" fmla="*/ 155 h 237"/>
                <a:gd name="T54" fmla="*/ 745 w 1008"/>
                <a:gd name="T55" fmla="*/ 194 h 237"/>
                <a:gd name="T56" fmla="*/ 778 w 1008"/>
                <a:gd name="T57" fmla="*/ 215 h 237"/>
                <a:gd name="T58" fmla="*/ 807 w 1008"/>
                <a:gd name="T59" fmla="*/ 223 h 237"/>
                <a:gd name="T60" fmla="*/ 836 w 1008"/>
                <a:gd name="T61" fmla="*/ 224 h 237"/>
                <a:gd name="T62" fmla="*/ 870 w 1008"/>
                <a:gd name="T63" fmla="*/ 221 h 237"/>
                <a:gd name="T64" fmla="*/ 910 w 1008"/>
                <a:gd name="T65" fmla="*/ 204 h 237"/>
                <a:gd name="T66" fmla="*/ 946 w 1008"/>
                <a:gd name="T67" fmla="*/ 178 h 237"/>
                <a:gd name="T68" fmla="*/ 976 w 1008"/>
                <a:gd name="T69" fmla="*/ 148 h 237"/>
                <a:gd name="T70" fmla="*/ 999 w 1008"/>
                <a:gd name="T71" fmla="*/ 112 h 237"/>
                <a:gd name="T72" fmla="*/ 1007 w 1008"/>
                <a:gd name="T73" fmla="*/ 69 h 237"/>
                <a:gd name="T74" fmla="*/ 1005 w 1008"/>
                <a:gd name="T75" fmla="*/ 3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8" h="237">
                  <a:moveTo>
                    <a:pt x="6" y="21"/>
                  </a:moveTo>
                  <a:lnTo>
                    <a:pt x="2" y="31"/>
                  </a:lnTo>
                  <a:lnTo>
                    <a:pt x="0" y="27"/>
                  </a:lnTo>
                  <a:lnTo>
                    <a:pt x="0" y="14"/>
                  </a:lnTo>
                  <a:lnTo>
                    <a:pt x="2" y="0"/>
                  </a:lnTo>
                  <a:lnTo>
                    <a:pt x="0" y="19"/>
                  </a:lnTo>
                  <a:lnTo>
                    <a:pt x="1" y="39"/>
                  </a:lnTo>
                  <a:lnTo>
                    <a:pt x="3" y="60"/>
                  </a:lnTo>
                  <a:lnTo>
                    <a:pt x="7" y="81"/>
                  </a:lnTo>
                  <a:lnTo>
                    <a:pt x="12" y="102"/>
                  </a:lnTo>
                  <a:lnTo>
                    <a:pt x="19" y="121"/>
                  </a:lnTo>
                  <a:lnTo>
                    <a:pt x="27" y="140"/>
                  </a:lnTo>
                  <a:lnTo>
                    <a:pt x="36" y="156"/>
                  </a:lnTo>
                  <a:lnTo>
                    <a:pt x="51" y="171"/>
                  </a:lnTo>
                  <a:lnTo>
                    <a:pt x="68" y="184"/>
                  </a:lnTo>
                  <a:lnTo>
                    <a:pt x="87" y="195"/>
                  </a:lnTo>
                  <a:lnTo>
                    <a:pt x="106" y="205"/>
                  </a:lnTo>
                  <a:lnTo>
                    <a:pt x="126" y="212"/>
                  </a:lnTo>
                  <a:lnTo>
                    <a:pt x="146" y="217"/>
                  </a:lnTo>
                  <a:lnTo>
                    <a:pt x="165" y="221"/>
                  </a:lnTo>
                  <a:lnTo>
                    <a:pt x="182" y="221"/>
                  </a:lnTo>
                  <a:lnTo>
                    <a:pt x="199" y="217"/>
                  </a:lnTo>
                  <a:lnTo>
                    <a:pt x="216" y="212"/>
                  </a:lnTo>
                  <a:lnTo>
                    <a:pt x="233" y="207"/>
                  </a:lnTo>
                  <a:lnTo>
                    <a:pt x="250" y="201"/>
                  </a:lnTo>
                  <a:lnTo>
                    <a:pt x="267" y="194"/>
                  </a:lnTo>
                  <a:lnTo>
                    <a:pt x="284" y="185"/>
                  </a:lnTo>
                  <a:lnTo>
                    <a:pt x="302" y="174"/>
                  </a:lnTo>
                  <a:lnTo>
                    <a:pt x="321" y="159"/>
                  </a:lnTo>
                  <a:lnTo>
                    <a:pt x="341" y="142"/>
                  </a:lnTo>
                  <a:lnTo>
                    <a:pt x="352" y="142"/>
                  </a:lnTo>
                  <a:lnTo>
                    <a:pt x="360" y="145"/>
                  </a:lnTo>
                  <a:lnTo>
                    <a:pt x="368" y="152"/>
                  </a:lnTo>
                  <a:lnTo>
                    <a:pt x="375" y="161"/>
                  </a:lnTo>
                  <a:lnTo>
                    <a:pt x="383" y="172"/>
                  </a:lnTo>
                  <a:lnTo>
                    <a:pt x="393" y="184"/>
                  </a:lnTo>
                  <a:lnTo>
                    <a:pt x="405" y="196"/>
                  </a:lnTo>
                  <a:lnTo>
                    <a:pt x="420" y="208"/>
                  </a:lnTo>
                  <a:lnTo>
                    <a:pt x="440" y="220"/>
                  </a:lnTo>
                  <a:lnTo>
                    <a:pt x="465" y="229"/>
                  </a:lnTo>
                  <a:lnTo>
                    <a:pt x="496" y="237"/>
                  </a:lnTo>
                  <a:lnTo>
                    <a:pt x="535" y="234"/>
                  </a:lnTo>
                  <a:lnTo>
                    <a:pt x="568" y="227"/>
                  </a:lnTo>
                  <a:lnTo>
                    <a:pt x="597" y="218"/>
                  </a:lnTo>
                  <a:lnTo>
                    <a:pt x="621" y="206"/>
                  </a:lnTo>
                  <a:lnTo>
                    <a:pt x="640" y="193"/>
                  </a:lnTo>
                  <a:lnTo>
                    <a:pt x="656" y="179"/>
                  </a:lnTo>
                  <a:lnTo>
                    <a:pt x="669" y="166"/>
                  </a:lnTo>
                  <a:lnTo>
                    <a:pt x="677" y="153"/>
                  </a:lnTo>
                  <a:lnTo>
                    <a:pt x="683" y="142"/>
                  </a:lnTo>
                  <a:lnTo>
                    <a:pt x="687" y="134"/>
                  </a:lnTo>
                  <a:lnTo>
                    <a:pt x="688" y="128"/>
                  </a:lnTo>
                  <a:lnTo>
                    <a:pt x="687" y="127"/>
                  </a:lnTo>
                  <a:lnTo>
                    <a:pt x="708" y="155"/>
                  </a:lnTo>
                  <a:lnTo>
                    <a:pt x="727" y="177"/>
                  </a:lnTo>
                  <a:lnTo>
                    <a:pt x="745" y="194"/>
                  </a:lnTo>
                  <a:lnTo>
                    <a:pt x="762" y="206"/>
                  </a:lnTo>
                  <a:lnTo>
                    <a:pt x="778" y="215"/>
                  </a:lnTo>
                  <a:lnTo>
                    <a:pt x="793" y="220"/>
                  </a:lnTo>
                  <a:lnTo>
                    <a:pt x="807" y="223"/>
                  </a:lnTo>
                  <a:lnTo>
                    <a:pt x="822" y="224"/>
                  </a:lnTo>
                  <a:lnTo>
                    <a:pt x="836" y="224"/>
                  </a:lnTo>
                  <a:lnTo>
                    <a:pt x="850" y="223"/>
                  </a:lnTo>
                  <a:lnTo>
                    <a:pt x="870" y="221"/>
                  </a:lnTo>
                  <a:lnTo>
                    <a:pt x="890" y="214"/>
                  </a:lnTo>
                  <a:lnTo>
                    <a:pt x="910" y="204"/>
                  </a:lnTo>
                  <a:lnTo>
                    <a:pt x="929" y="192"/>
                  </a:lnTo>
                  <a:lnTo>
                    <a:pt x="946" y="178"/>
                  </a:lnTo>
                  <a:lnTo>
                    <a:pt x="962" y="163"/>
                  </a:lnTo>
                  <a:lnTo>
                    <a:pt x="976" y="148"/>
                  </a:lnTo>
                  <a:lnTo>
                    <a:pt x="988" y="134"/>
                  </a:lnTo>
                  <a:lnTo>
                    <a:pt x="999" y="112"/>
                  </a:lnTo>
                  <a:lnTo>
                    <a:pt x="1005" y="90"/>
                  </a:lnTo>
                  <a:lnTo>
                    <a:pt x="1007" y="69"/>
                  </a:lnTo>
                  <a:lnTo>
                    <a:pt x="1007" y="48"/>
                  </a:lnTo>
                  <a:lnTo>
                    <a:pt x="1005" y="30"/>
                  </a:lnTo>
                  <a:lnTo>
                    <a:pt x="1004" y="16"/>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5" name="Freeform 15"/>
            <p:cNvSpPr/>
            <p:nvPr/>
          </p:nvSpPr>
          <p:spPr bwMode="auto">
            <a:xfrm>
              <a:off x="2107" y="627"/>
              <a:ext cx="907" cy="183"/>
            </a:xfrm>
            <a:custGeom>
              <a:avLst/>
              <a:gdLst>
                <a:gd name="T0" fmla="*/ 10 w 907"/>
                <a:gd name="T1" fmla="*/ 158 h 183"/>
                <a:gd name="T2" fmla="*/ 32 w 907"/>
                <a:gd name="T3" fmla="*/ 111 h 183"/>
                <a:gd name="T4" fmla="*/ 54 w 907"/>
                <a:gd name="T5" fmla="*/ 69 h 183"/>
                <a:gd name="T6" fmla="*/ 76 w 907"/>
                <a:gd name="T7" fmla="*/ 34 h 183"/>
                <a:gd name="T8" fmla="*/ 100 w 907"/>
                <a:gd name="T9" fmla="*/ 10 h 183"/>
                <a:gd name="T10" fmla="*/ 126 w 907"/>
                <a:gd name="T11" fmla="*/ 0 h 183"/>
                <a:gd name="T12" fmla="*/ 153 w 907"/>
                <a:gd name="T13" fmla="*/ 11 h 183"/>
                <a:gd name="T14" fmla="*/ 181 w 907"/>
                <a:gd name="T15" fmla="*/ 40 h 183"/>
                <a:gd name="T16" fmla="*/ 210 w 907"/>
                <a:gd name="T17" fmla="*/ 80 h 183"/>
                <a:gd name="T18" fmla="*/ 239 w 907"/>
                <a:gd name="T19" fmla="*/ 121 h 183"/>
                <a:gd name="T20" fmla="*/ 268 w 907"/>
                <a:gd name="T21" fmla="*/ 153 h 183"/>
                <a:gd name="T22" fmla="*/ 295 w 907"/>
                <a:gd name="T23" fmla="*/ 169 h 183"/>
                <a:gd name="T24" fmla="*/ 324 w 907"/>
                <a:gd name="T25" fmla="*/ 157 h 183"/>
                <a:gd name="T26" fmla="*/ 353 w 907"/>
                <a:gd name="T27" fmla="*/ 125 h 183"/>
                <a:gd name="T28" fmla="*/ 380 w 907"/>
                <a:gd name="T29" fmla="*/ 83 h 183"/>
                <a:gd name="T30" fmla="*/ 406 w 907"/>
                <a:gd name="T31" fmla="*/ 44 h 183"/>
                <a:gd name="T32" fmla="*/ 433 w 907"/>
                <a:gd name="T33" fmla="*/ 17 h 183"/>
                <a:gd name="T34" fmla="*/ 461 w 907"/>
                <a:gd name="T35" fmla="*/ 15 h 183"/>
                <a:gd name="T36" fmla="*/ 490 w 907"/>
                <a:gd name="T37" fmla="*/ 38 h 183"/>
                <a:gd name="T38" fmla="*/ 519 w 907"/>
                <a:gd name="T39" fmla="*/ 75 h 183"/>
                <a:gd name="T40" fmla="*/ 547 w 907"/>
                <a:gd name="T41" fmla="*/ 114 h 183"/>
                <a:gd name="T42" fmla="*/ 576 w 907"/>
                <a:gd name="T43" fmla="*/ 143 h 183"/>
                <a:gd name="T44" fmla="*/ 606 w 907"/>
                <a:gd name="T45" fmla="*/ 146 h 183"/>
                <a:gd name="T46" fmla="*/ 637 w 907"/>
                <a:gd name="T47" fmla="*/ 123 h 183"/>
                <a:gd name="T48" fmla="*/ 666 w 907"/>
                <a:gd name="T49" fmla="*/ 86 h 183"/>
                <a:gd name="T50" fmla="*/ 695 w 907"/>
                <a:gd name="T51" fmla="*/ 48 h 183"/>
                <a:gd name="T52" fmla="*/ 724 w 907"/>
                <a:gd name="T53" fmla="*/ 20 h 183"/>
                <a:gd name="T54" fmla="*/ 754 w 907"/>
                <a:gd name="T55" fmla="*/ 15 h 183"/>
                <a:gd name="T56" fmla="*/ 786 w 907"/>
                <a:gd name="T57" fmla="*/ 27 h 183"/>
                <a:gd name="T58" fmla="*/ 817 w 907"/>
                <a:gd name="T59" fmla="*/ 50 h 183"/>
                <a:gd name="T60" fmla="*/ 847 w 907"/>
                <a:gd name="T61" fmla="*/ 80 h 183"/>
                <a:gd name="T62" fmla="*/ 877 w 907"/>
                <a:gd name="T63" fmla="*/ 115 h 183"/>
                <a:gd name="T64" fmla="*/ 907 w 907"/>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7"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0"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6" name="Freeform 14"/>
            <p:cNvSpPr/>
            <p:nvPr/>
          </p:nvSpPr>
          <p:spPr bwMode="auto">
            <a:xfrm>
              <a:off x="2099" y="822"/>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7" name="Freeform 13"/>
            <p:cNvSpPr/>
            <p:nvPr/>
          </p:nvSpPr>
          <p:spPr bwMode="auto">
            <a:xfrm>
              <a:off x="2114" y="1017"/>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8" name="Rectangle 11"/>
            <p:cNvSpPr>
              <a:spLocks noChangeArrowheads="1"/>
            </p:cNvSpPr>
            <p:nvPr/>
          </p:nvSpPr>
          <p:spPr bwMode="auto">
            <a:xfrm>
              <a:off x="12600" y="2464"/>
              <a:ext cx="17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29" name="Rectangle 9"/>
            <p:cNvSpPr>
              <a:spLocks noChangeArrowheads="1"/>
            </p:cNvSpPr>
            <p:nvPr/>
          </p:nvSpPr>
          <p:spPr bwMode="auto">
            <a:xfrm>
              <a:off x="13874"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0" name="Rectangle 7"/>
            <p:cNvSpPr>
              <a:spLocks noChangeArrowheads="1"/>
            </p:cNvSpPr>
            <p:nvPr/>
          </p:nvSpPr>
          <p:spPr bwMode="auto">
            <a:xfrm>
              <a:off x="13978" y="2464"/>
              <a:ext cx="10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1" name="Rectangle 5"/>
            <p:cNvSpPr>
              <a:spLocks noChangeArrowheads="1"/>
            </p:cNvSpPr>
            <p:nvPr/>
          </p:nvSpPr>
          <p:spPr bwMode="auto">
            <a:xfrm>
              <a:off x="14477"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grpSp>
      <p:sp>
        <p:nvSpPr>
          <p:cNvPr id="68" name="Rectangle 3"/>
          <p:cNvSpPr>
            <a:spLocks noChangeArrowheads="1"/>
          </p:cNvSpPr>
          <p:nvPr/>
        </p:nvSpPr>
        <p:spPr bwMode="auto">
          <a:xfrm>
            <a:off x="2576513" y="1314450"/>
            <a:ext cx="939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endParaRPr lang="en-US" sz="1350"/>
          </a:p>
        </p:txBody>
      </p:sp>
      <p:sp>
        <p:nvSpPr>
          <p:cNvPr id="69" name="Text Box 1"/>
          <p:cNvSpPr txBox="1">
            <a:spLocks noChangeArrowheads="1"/>
          </p:cNvSpPr>
          <p:nvPr/>
        </p:nvSpPr>
        <p:spPr bwMode="auto">
          <a:xfrm>
            <a:off x="10231780" y="2402887"/>
            <a:ext cx="328716" cy="270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square" lIns="0" tIns="0" rIns="0" bIns="0" numCol="1" anchor="t" anchorCtr="0" compatLnSpc="1"/>
          <a:lstStyle/>
          <a:p>
            <a:pPr algn="ctr" defTabSz="685800" fontAlgn="base">
              <a:spcBef>
                <a:spcPct val="0"/>
              </a:spcBef>
              <a:spcAft>
                <a:spcPct val="0"/>
              </a:spcAft>
            </a:pPr>
            <a:r>
              <a:rPr lang="en-US" sz="1050" b="1" dirty="0">
                <a:latin typeface="Arial" panose="020B0604020202020204" pitchFamily="34" charset="0"/>
                <a:ea typeface="Times New Roman" panose="02020603050405020304" charset="0"/>
                <a:cs typeface="Arial" panose="020B0604020202020204" pitchFamily="34" charset="0"/>
              </a:rPr>
              <a:t>Degree of Complexity</a:t>
            </a:r>
            <a:endParaRPr lang="en-US" sz="1350" dirty="0">
              <a:latin typeface="Arial" panose="020B0604020202020204" pitchFamily="34" charset="0"/>
              <a:cs typeface="Arial" panose="020B0604020202020204" pitchFamily="34" charset="0"/>
            </a:endParaRPr>
          </a:p>
        </p:txBody>
      </p:sp>
      <p:pic>
        <p:nvPicPr>
          <p:cNvPr id="2054"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76400" y="5207794"/>
            <a:ext cx="38100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54238" y="2888942"/>
            <a:ext cx="933450" cy="950119"/>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76"/>
          <p:cNvSpPr>
            <a:spLocks noChangeArrowheads="1"/>
          </p:cNvSpPr>
          <p:nvPr/>
        </p:nvSpPr>
        <p:spPr bwMode="auto">
          <a:xfrm>
            <a:off x="1676400" y="894855"/>
            <a:ext cx="88544"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9044" tIns="34290" rIns="68580" bIns="34290" numCol="1" anchor="ctr" anchorCtr="0" compatLnSpc="1">
            <a:spAutoFit/>
          </a:bodyPr>
          <a:lstStyle/>
          <a:p>
            <a:pPr defTabSz="685800" fontAlgn="base">
              <a:spcBef>
                <a:spcPct val="0"/>
              </a:spcBef>
              <a:spcAft>
                <a:spcPct val="0"/>
              </a:spcAft>
            </a:pPr>
            <a:br>
              <a:rPr lang="en-US" sz="75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1" name="Rectangle 77"/>
          <p:cNvSpPr>
            <a:spLocks noChangeArrowheads="1"/>
          </p:cNvSpPr>
          <p:nvPr/>
        </p:nvSpPr>
        <p:spPr bwMode="auto">
          <a:xfrm>
            <a:off x="1800225" y="1326356"/>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2" name="Rectangle 79"/>
          <p:cNvSpPr>
            <a:spLocks noChangeArrowheads="1"/>
          </p:cNvSpPr>
          <p:nvPr/>
        </p:nvSpPr>
        <p:spPr bwMode="auto">
          <a:xfrm>
            <a:off x="1800225" y="2090738"/>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3" name="Rectangle 81"/>
          <p:cNvSpPr>
            <a:spLocks noChangeArrowheads="1"/>
          </p:cNvSpPr>
          <p:nvPr/>
        </p:nvSpPr>
        <p:spPr bwMode="auto">
          <a:xfrm>
            <a:off x="1800225" y="2847975"/>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4" name="Rectangle 83"/>
          <p:cNvSpPr>
            <a:spLocks noChangeArrowheads="1"/>
          </p:cNvSpPr>
          <p:nvPr/>
        </p:nvSpPr>
        <p:spPr bwMode="auto">
          <a:xfrm>
            <a:off x="1800225" y="3598069"/>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5" name="Rectangle 85"/>
          <p:cNvSpPr>
            <a:spLocks noChangeArrowheads="1"/>
          </p:cNvSpPr>
          <p:nvPr/>
        </p:nvSpPr>
        <p:spPr bwMode="auto">
          <a:xfrm>
            <a:off x="1800225" y="43624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6" name="Rectangle 87"/>
          <p:cNvSpPr>
            <a:spLocks noChangeArrowheads="1"/>
          </p:cNvSpPr>
          <p:nvPr/>
        </p:nvSpPr>
        <p:spPr bwMode="auto">
          <a:xfrm>
            <a:off x="1800225" y="46482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7" name="Rectangle 89"/>
          <p:cNvSpPr>
            <a:spLocks noChangeArrowheads="1"/>
          </p:cNvSpPr>
          <p:nvPr/>
        </p:nvSpPr>
        <p:spPr bwMode="auto">
          <a:xfrm>
            <a:off x="1800225" y="49339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8" name="Rectangle 91"/>
          <p:cNvSpPr>
            <a:spLocks noChangeArrowheads="1"/>
          </p:cNvSpPr>
          <p:nvPr/>
        </p:nvSpPr>
        <p:spPr bwMode="auto">
          <a:xfrm>
            <a:off x="1800225" y="52197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9" name="Rectangle 93"/>
          <p:cNvSpPr>
            <a:spLocks noChangeArrowheads="1"/>
          </p:cNvSpPr>
          <p:nvPr/>
        </p:nvSpPr>
        <p:spPr bwMode="auto">
          <a:xfrm>
            <a:off x="1676401" y="733386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80" name="Rectangle 94"/>
          <p:cNvSpPr>
            <a:spLocks noChangeArrowheads="1"/>
          </p:cNvSpPr>
          <p:nvPr/>
        </p:nvSpPr>
        <p:spPr bwMode="auto">
          <a:xfrm>
            <a:off x="1676401" y="7372584"/>
            <a:ext cx="138564"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br>
              <a:rPr lang="en-US" sz="1050" dirty="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dirty="0">
              <a:latin typeface="Arial" panose="020B0604020202020204" pitchFamily="34" charset="0"/>
              <a:cs typeface="Arial" panose="020B0604020202020204" pitchFamily="34" charset="0"/>
            </a:endParaRPr>
          </a:p>
        </p:txBody>
      </p:sp>
      <p:sp>
        <p:nvSpPr>
          <p:cNvPr id="81" name="Rectangle 96"/>
          <p:cNvSpPr>
            <a:spLocks noChangeArrowheads="1"/>
          </p:cNvSpPr>
          <p:nvPr/>
        </p:nvSpPr>
        <p:spPr bwMode="auto">
          <a:xfrm>
            <a:off x="8464861" y="4816182"/>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1.0</a:t>
            </a:r>
            <a:endParaRPr lang="en-US" sz="1350" dirty="0">
              <a:latin typeface="Arial" panose="020B0604020202020204" pitchFamily="34" charset="0"/>
              <a:cs typeface="Arial" panose="020B0604020202020204" pitchFamily="34" charset="0"/>
            </a:endParaRPr>
          </a:p>
        </p:txBody>
      </p:sp>
      <p:sp>
        <p:nvSpPr>
          <p:cNvPr id="82" name="Rettangolo 81"/>
          <p:cNvSpPr/>
          <p:nvPr/>
        </p:nvSpPr>
        <p:spPr>
          <a:xfrm>
            <a:off x="2057401" y="4501906"/>
            <a:ext cx="1940522" cy="577081"/>
          </a:xfrm>
          <a:prstGeom prst="rect">
            <a:avLst/>
          </a:prstGeom>
        </p:spPr>
        <p:txBody>
          <a:bodyPr wrap="square">
            <a:spAutoFit/>
          </a:bodyPr>
          <a:lstStyle/>
          <a:p>
            <a:r>
              <a:rPr lang="en-US" sz="1050" dirty="0"/>
              <a:t>1. </a:t>
            </a:r>
            <a:r>
              <a:rPr lang="en-US" sz="1050" b="1" dirty="0"/>
              <a:t>Industrial Revolution </a:t>
            </a:r>
            <a:r>
              <a:rPr lang="en-US" sz="1050" dirty="0"/>
              <a:t>mechanical production facilities powered by water and steam</a:t>
            </a:r>
          </a:p>
        </p:txBody>
      </p:sp>
      <p:cxnSp>
        <p:nvCxnSpPr>
          <p:cNvPr id="84" name="Connettore 2 83"/>
          <p:cNvCxnSpPr>
            <a:endCxn id="54" idx="1"/>
          </p:cNvCxnSpPr>
          <p:nvPr/>
        </p:nvCxnSpPr>
        <p:spPr>
          <a:xfrm flipH="1">
            <a:off x="1879365" y="4487104"/>
            <a:ext cx="283" cy="658156"/>
          </a:xfrm>
          <a:prstGeom prst="straightConnector1">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ttore 2 85"/>
          <p:cNvCxnSpPr/>
          <p:nvPr/>
        </p:nvCxnSpPr>
        <p:spPr>
          <a:xfrm>
            <a:off x="7862212" y="2403601"/>
            <a:ext cx="0" cy="2773625"/>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87" name="Rettangolo 86"/>
          <p:cNvSpPr/>
          <p:nvPr/>
        </p:nvSpPr>
        <p:spPr>
          <a:xfrm>
            <a:off x="1795217" y="3753037"/>
            <a:ext cx="1348457" cy="553998"/>
          </a:xfrm>
          <a:prstGeom prst="rect">
            <a:avLst/>
          </a:prstGeom>
        </p:spPr>
        <p:txBody>
          <a:bodyPr wrap="square">
            <a:spAutoFit/>
          </a:bodyPr>
          <a:lstStyle/>
          <a:p>
            <a:pPr lvl="0" fontAlgn="base">
              <a:spcBef>
                <a:spcPct val="0"/>
              </a:spcBef>
              <a:spcAft>
                <a:spcPct val="0"/>
              </a:spcAft>
            </a:pPr>
            <a:r>
              <a:rPr lang="en-US" sz="1050" dirty="0">
                <a:solidFill>
                  <a:srgbClr val="000000"/>
                </a:solidFill>
                <a:latin typeface="Arial" panose="020B0604020202020204" pitchFamily="34" charset="0"/>
                <a:cs typeface="Arial" panose="020B0604020202020204" pitchFamily="34" charset="0"/>
              </a:rPr>
              <a:t>First </a:t>
            </a:r>
            <a:r>
              <a:rPr lang="en-US" sz="1050" b="1" dirty="0">
                <a:solidFill>
                  <a:srgbClr val="000000"/>
                </a:solidFill>
                <a:latin typeface="Arial" panose="020B0604020202020204" pitchFamily="34" charset="0"/>
                <a:cs typeface="Arial" panose="020B0604020202020204" pitchFamily="34" charset="0"/>
              </a:rPr>
              <a:t>Mechanical Loom</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900" dirty="0">
                <a:solidFill>
                  <a:srgbClr val="000000"/>
                </a:solidFill>
                <a:latin typeface="Arial" panose="020B0604020202020204" pitchFamily="34" charset="0"/>
                <a:ea typeface="Times New Roman" panose="02020603050405020304" charset="0"/>
                <a:cs typeface="Arial" panose="020B0604020202020204" pitchFamily="34" charset="0"/>
              </a:rPr>
              <a:t>1784</a:t>
            </a:r>
            <a:endParaRPr lang="en-US" sz="675" dirty="0">
              <a:latin typeface="Arial" panose="020B0604020202020204" pitchFamily="34" charset="0"/>
              <a:cs typeface="Arial" panose="020B0604020202020204" pitchFamily="34" charset="0"/>
            </a:endParaRPr>
          </a:p>
        </p:txBody>
      </p:sp>
      <p:sp>
        <p:nvSpPr>
          <p:cNvPr id="88" name="Rettangolo 87"/>
          <p:cNvSpPr/>
          <p:nvPr/>
        </p:nvSpPr>
        <p:spPr>
          <a:xfrm>
            <a:off x="1973573" y="5231525"/>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End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18th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3" name="Rettangolo 2"/>
          <p:cNvSpPr/>
          <p:nvPr/>
        </p:nvSpPr>
        <p:spPr>
          <a:xfrm>
            <a:off x="4027491" y="3793541"/>
            <a:ext cx="2250477" cy="738664"/>
          </a:xfrm>
          <a:prstGeom prst="rect">
            <a:avLst/>
          </a:prstGeom>
        </p:spPr>
        <p:txBody>
          <a:bodyPr wrap="square">
            <a:spAutoFit/>
          </a:bodyPr>
          <a:lstStyle/>
          <a:p>
            <a:pPr algn="ctr"/>
            <a:r>
              <a:rPr lang="en-US" sz="900" b="1" dirty="0">
                <a:latin typeface="Arial" panose="020B0604020202020204" pitchFamily="34" charset="0"/>
                <a:cs typeface="Arial" panose="020B0604020202020204" pitchFamily="34" charset="0"/>
              </a:rPr>
              <a:t>2. Industrial Revolution </a:t>
            </a:r>
          </a:p>
          <a:p>
            <a:pPr algn="ctr"/>
            <a:r>
              <a:rPr lang="en-US" sz="825" dirty="0">
                <a:latin typeface="Arial" panose="020B0604020202020204" pitchFamily="34" charset="0"/>
                <a:cs typeface="Arial" panose="020B0604020202020204" pitchFamily="34" charset="0"/>
              </a:rPr>
              <a:t>mass production </a:t>
            </a:r>
          </a:p>
          <a:p>
            <a:pPr algn="ctr"/>
            <a:r>
              <a:rPr lang="en-US" sz="825" dirty="0">
                <a:latin typeface="Arial" panose="020B0604020202020204" pitchFamily="34" charset="0"/>
                <a:cs typeface="Arial" panose="020B0604020202020204" pitchFamily="34" charset="0"/>
              </a:rPr>
              <a:t>based on the division</a:t>
            </a:r>
          </a:p>
          <a:p>
            <a:pPr algn="ctr"/>
            <a:r>
              <a:rPr lang="en-US" sz="825" dirty="0">
                <a:latin typeface="Arial" panose="020B0604020202020204" pitchFamily="34" charset="0"/>
                <a:cs typeface="Arial" panose="020B0604020202020204" pitchFamily="34" charset="0"/>
              </a:rPr>
              <a:t>of </a:t>
            </a:r>
            <a:r>
              <a:rPr lang="en-US" sz="825" dirty="0" err="1">
                <a:latin typeface="Arial" panose="020B0604020202020204" pitchFamily="34" charset="0"/>
                <a:cs typeface="Arial" panose="020B0604020202020204" pitchFamily="34" charset="0"/>
              </a:rPr>
              <a:t>labour</a:t>
            </a:r>
            <a:r>
              <a:rPr lang="en-US" sz="825" dirty="0">
                <a:latin typeface="Arial" panose="020B0604020202020204" pitchFamily="34" charset="0"/>
                <a:cs typeface="Arial" panose="020B0604020202020204" pitchFamily="34" charset="0"/>
              </a:rPr>
              <a:t> powered by</a:t>
            </a:r>
          </a:p>
          <a:p>
            <a:pPr algn="ctr"/>
            <a:r>
              <a:rPr lang="en-US" sz="825" dirty="0">
                <a:latin typeface="Arial" panose="020B0604020202020204" pitchFamily="34" charset="0"/>
                <a:cs typeface="Arial" panose="020B0604020202020204" pitchFamily="34" charset="0"/>
              </a:rPr>
              <a:t>electrical energy</a:t>
            </a:r>
          </a:p>
        </p:txBody>
      </p:sp>
      <p:cxnSp>
        <p:nvCxnSpPr>
          <p:cNvPr id="2048" name="Connettore 4 2047"/>
          <p:cNvCxnSpPr/>
          <p:nvPr/>
        </p:nvCxnSpPr>
        <p:spPr>
          <a:xfrm rot="5400000">
            <a:off x="4036723" y="4114624"/>
            <a:ext cx="449411" cy="174517"/>
          </a:xfrm>
          <a:prstGeom prst="bentConnector3">
            <a:avLst/>
          </a:prstGeom>
          <a:ln w="57150">
            <a:solidFill>
              <a:schemeClr val="tx2"/>
            </a:solidFill>
            <a:tailEnd type="arrow"/>
          </a:ln>
          <a:scene3d>
            <a:camera prst="perspectiveHeroicExtremeLeftFacing"/>
            <a:lightRig rig="threePt" dir="t"/>
          </a:scene3d>
        </p:spPr>
        <p:style>
          <a:lnRef idx="1">
            <a:schemeClr val="accent1"/>
          </a:lnRef>
          <a:fillRef idx="0">
            <a:schemeClr val="accent1"/>
          </a:fillRef>
          <a:effectRef idx="0">
            <a:schemeClr val="accent1"/>
          </a:effectRef>
          <a:fontRef idx="minor">
            <a:schemeClr val="tx1"/>
          </a:fontRef>
        </p:style>
      </p:cxnSp>
      <p:sp>
        <p:nvSpPr>
          <p:cNvPr id="89" name="Rettangolo 88"/>
          <p:cNvSpPr/>
          <p:nvPr/>
        </p:nvSpPr>
        <p:spPr>
          <a:xfrm>
            <a:off x="4170040" y="5211199"/>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Start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20th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90" name="Rectangle 96"/>
          <p:cNvSpPr>
            <a:spLocks noChangeArrowheads="1"/>
          </p:cNvSpPr>
          <p:nvPr/>
        </p:nvSpPr>
        <p:spPr bwMode="auto">
          <a:xfrm>
            <a:off x="8531078" y="4149588"/>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2.0</a:t>
            </a:r>
            <a:endParaRPr lang="en-US" sz="1350" dirty="0">
              <a:latin typeface="Arial" panose="020B0604020202020204" pitchFamily="34" charset="0"/>
              <a:cs typeface="Arial" panose="020B0604020202020204" pitchFamily="34" charset="0"/>
            </a:endParaRPr>
          </a:p>
        </p:txBody>
      </p:sp>
      <p:sp>
        <p:nvSpPr>
          <p:cNvPr id="91" name="Rettangolo 90"/>
          <p:cNvSpPr/>
          <p:nvPr/>
        </p:nvSpPr>
        <p:spPr>
          <a:xfrm>
            <a:off x="10026668" y="5248645"/>
            <a:ext cx="261273" cy="276999"/>
          </a:xfrm>
          <a:prstGeom prst="rect">
            <a:avLst/>
          </a:prstGeom>
        </p:spPr>
        <p:txBody>
          <a:bodyPr wrap="square">
            <a:spAutoFit/>
          </a:bodyPr>
          <a:lstStyle/>
          <a:p>
            <a:pPr lvl="0" eaLnBrk="0" fontAlgn="base" hangingPunct="0">
              <a:spcBef>
                <a:spcPct val="0"/>
              </a:spcBef>
              <a:spcAft>
                <a:spcPct val="0"/>
              </a:spcAft>
            </a:pPr>
            <a:r>
              <a:rPr lang="it-IT" sz="1200" b="1" dirty="0">
                <a:solidFill>
                  <a:srgbClr val="000000"/>
                </a:solidFill>
                <a:latin typeface="Arial" panose="020B0604020202020204" pitchFamily="34" charset="0"/>
                <a:cs typeface="Arial" panose="020B0604020202020204" pitchFamily="34" charset="0"/>
              </a:rPr>
              <a:t>t</a:t>
            </a:r>
            <a:endParaRPr lang="en-US" sz="75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05575" y="2766078"/>
            <a:ext cx="1917700" cy="873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ttangolo 18"/>
          <p:cNvSpPr/>
          <p:nvPr/>
        </p:nvSpPr>
        <p:spPr>
          <a:xfrm>
            <a:off x="6277969" y="3116166"/>
            <a:ext cx="1854839" cy="577338"/>
          </a:xfrm>
          <a:prstGeom prst="rect">
            <a:avLst/>
          </a:prstGeom>
        </p:spPr>
        <p:txBody>
          <a:bodyPr wrap="square">
            <a:spAutoFit/>
          </a:bodyPr>
          <a:lstStyle/>
          <a:p>
            <a:r>
              <a:rPr lang="en-US" sz="788" b="1" dirty="0">
                <a:latin typeface="Arial" panose="020B0604020202020204" pitchFamily="34" charset="0"/>
                <a:cs typeface="Arial" panose="020B0604020202020204" pitchFamily="34" charset="0"/>
              </a:rPr>
              <a:t>3. Industrial Revolution</a:t>
            </a:r>
          </a:p>
          <a:p>
            <a:r>
              <a:rPr lang="en-US" sz="788" b="1" dirty="0">
                <a:latin typeface="Arial" panose="020B0604020202020204" pitchFamily="34" charset="0"/>
                <a:cs typeface="Arial" panose="020B0604020202020204" pitchFamily="34" charset="0"/>
              </a:rPr>
              <a:t> </a:t>
            </a:r>
            <a:r>
              <a:rPr lang="en-US" sz="788" dirty="0">
                <a:latin typeface="Arial" panose="020B0604020202020204" pitchFamily="34" charset="0"/>
                <a:cs typeface="Arial" panose="020B0604020202020204" pitchFamily="34" charset="0"/>
              </a:rPr>
              <a:t>electronics, IT and heavy- duty industrial robots for further </a:t>
            </a:r>
            <a:r>
              <a:rPr lang="en-US" sz="788" dirty="0" err="1">
                <a:latin typeface="Arial" panose="020B0604020202020204" pitchFamily="34" charset="0"/>
                <a:cs typeface="Arial" panose="020B0604020202020204" pitchFamily="34" charset="0"/>
              </a:rPr>
              <a:t>automisation</a:t>
            </a:r>
            <a:r>
              <a:rPr lang="en-US" sz="788" dirty="0">
                <a:latin typeface="Arial" panose="020B0604020202020204" pitchFamily="34" charset="0"/>
                <a:cs typeface="Arial" panose="020B0604020202020204" pitchFamily="34" charset="0"/>
              </a:rPr>
              <a:t> of production</a:t>
            </a:r>
          </a:p>
        </p:txBody>
      </p:sp>
      <p:pic>
        <p:nvPicPr>
          <p:cNvPr id="4099"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06645" y="2259672"/>
            <a:ext cx="1755569" cy="75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Rettangolo 92"/>
          <p:cNvSpPr/>
          <p:nvPr/>
        </p:nvSpPr>
        <p:spPr>
          <a:xfrm>
            <a:off x="6303627" y="5250592"/>
            <a:ext cx="1016511" cy="415498"/>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Start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70s</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94" name="Rectangle 96"/>
          <p:cNvSpPr>
            <a:spLocks noChangeArrowheads="1"/>
          </p:cNvSpPr>
          <p:nvPr/>
        </p:nvSpPr>
        <p:spPr bwMode="auto">
          <a:xfrm>
            <a:off x="8544273" y="3483008"/>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3.0</a:t>
            </a:r>
            <a:endParaRPr lang="en-US" sz="1350" dirty="0">
              <a:latin typeface="Arial" panose="020B0604020202020204" pitchFamily="34" charset="0"/>
              <a:cs typeface="Arial" panose="020B0604020202020204" pitchFamily="34" charset="0"/>
            </a:endParaRPr>
          </a:p>
        </p:txBody>
      </p:sp>
      <p:sp>
        <p:nvSpPr>
          <p:cNvPr id="34" name="Slide Number Placeholder 33">
            <a:extLst>
              <a:ext uri="{FF2B5EF4-FFF2-40B4-BE49-F238E27FC236}">
                <a16:creationId xmlns:a16="http://schemas.microsoft.com/office/drawing/2014/main" id="{EDB0A8C6-F0B0-B945-9651-3118812022A0}"/>
              </a:ext>
            </a:extLst>
          </p:cNvPr>
          <p:cNvSpPr>
            <a:spLocks noGrp="1"/>
          </p:cNvSpPr>
          <p:nvPr>
            <p:ph type="sldNum" sz="quarter" idx="12"/>
          </p:nvPr>
        </p:nvSpPr>
        <p:spPr/>
        <p:txBody>
          <a:bodyPr/>
          <a:lstStyle/>
          <a:p>
            <a:fld id="{515FC477-0A05-4F3E-8EE9-E015C9089D56}" type="slidenum">
              <a:rPr lang="en-US" smtClean="0"/>
              <a:t>13</a:t>
            </a:fld>
            <a:endParaRPr lang="en-US"/>
          </a:p>
        </p:txBody>
      </p:sp>
    </p:spTree>
    <p:extLst>
      <p:ext uri="{BB962C8B-B14F-4D97-AF65-F5344CB8AC3E}">
        <p14:creationId xmlns:p14="http://schemas.microsoft.com/office/powerpoint/2010/main" val="3553862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8" name="Picture 10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62213" y="2404038"/>
            <a:ext cx="2214526" cy="69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7" name="Picture 9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88877" y="3098977"/>
            <a:ext cx="3887863" cy="69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6" name="Picture 9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97922" y="3784283"/>
            <a:ext cx="6078816" cy="72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5" name="Picture 9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00122" y="4484915"/>
            <a:ext cx="8299072" cy="70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1335841" y="253439"/>
            <a:ext cx="7729728" cy="1188720"/>
          </a:xfrm>
        </p:spPr>
        <p:txBody>
          <a:bodyPr>
            <a:noAutofit/>
          </a:bodyPr>
          <a:lstStyle/>
          <a:p>
            <a:pPr algn="l"/>
            <a:r>
              <a:rPr lang="en-US" sz="2400" b="1" dirty="0"/>
              <a:t>From Industry 1.0 to Industry 4.0: Towards	</a:t>
            </a:r>
            <a:br>
              <a:rPr lang="en-US" sz="2400" b="1" dirty="0"/>
            </a:br>
            <a:r>
              <a:rPr lang="en-US" sz="2400" b="1" dirty="0"/>
              <a:t>the 4th Industrial Revolution</a:t>
            </a:r>
          </a:p>
        </p:txBody>
      </p:sp>
      <p:grpSp>
        <p:nvGrpSpPr>
          <p:cNvPr id="4" name="Group 4"/>
          <p:cNvGrpSpPr/>
          <p:nvPr/>
        </p:nvGrpSpPr>
        <p:grpSpPr bwMode="auto">
          <a:xfrm>
            <a:off x="1814771" y="2304637"/>
            <a:ext cx="8417011" cy="2926888"/>
            <a:chOff x="284" y="-3557"/>
            <a:chExt cx="14855" cy="6684"/>
          </a:xfrm>
        </p:grpSpPr>
        <p:grpSp>
          <p:nvGrpSpPr>
            <p:cNvPr id="5" name="Group 69"/>
            <p:cNvGrpSpPr/>
            <p:nvPr/>
          </p:nvGrpSpPr>
          <p:grpSpPr bwMode="auto">
            <a:xfrm>
              <a:off x="284" y="2918"/>
              <a:ext cx="14855" cy="209"/>
              <a:chOff x="284" y="2918"/>
              <a:chExt cx="14855" cy="209"/>
            </a:xfrm>
          </p:grpSpPr>
          <p:sp>
            <p:nvSpPr>
              <p:cNvPr id="62" name="Freeform 75"/>
              <p:cNvSpPr/>
              <p:nvPr/>
            </p:nvSpPr>
            <p:spPr bwMode="auto">
              <a:xfrm>
                <a:off x="284" y="2918"/>
                <a:ext cx="14855" cy="209"/>
              </a:xfrm>
              <a:custGeom>
                <a:avLst/>
                <a:gdLst>
                  <a:gd name="T0" fmla="*/ 14676 w 14855"/>
                  <a:gd name="T1" fmla="*/ 0 h 209"/>
                  <a:gd name="T2" fmla="*/ 14662 w 14855"/>
                  <a:gd name="T3" fmla="*/ 3 h 209"/>
                  <a:gd name="T4" fmla="*/ 14649 w 14855"/>
                  <a:gd name="T5" fmla="*/ 25 h 209"/>
                  <a:gd name="T6" fmla="*/ 14653 w 14855"/>
                  <a:gd name="T7" fmla="*/ 38 h 209"/>
                  <a:gd name="T8" fmla="*/ 14727 w 14855"/>
                  <a:gd name="T9" fmla="*/ 81 h 209"/>
                  <a:gd name="T10" fmla="*/ 14810 w 14855"/>
                  <a:gd name="T11" fmla="*/ 81 h 209"/>
                  <a:gd name="T12" fmla="*/ 14810 w 14855"/>
                  <a:gd name="T13" fmla="*/ 126 h 209"/>
                  <a:gd name="T14" fmla="*/ 14727 w 14855"/>
                  <a:gd name="T15" fmla="*/ 126 h 209"/>
                  <a:gd name="T16" fmla="*/ 14653 w 14855"/>
                  <a:gd name="T17" fmla="*/ 170 h 209"/>
                  <a:gd name="T18" fmla="*/ 14649 w 14855"/>
                  <a:gd name="T19" fmla="*/ 183 h 209"/>
                  <a:gd name="T20" fmla="*/ 14662 w 14855"/>
                  <a:gd name="T21" fmla="*/ 205 h 209"/>
                  <a:gd name="T22" fmla="*/ 14676 w 14855"/>
                  <a:gd name="T23" fmla="*/ 208 h 209"/>
                  <a:gd name="T24" fmla="*/ 14816 w 14855"/>
                  <a:gd name="T25" fmla="*/ 126 h 209"/>
                  <a:gd name="T26" fmla="*/ 14810 w 14855"/>
                  <a:gd name="T27" fmla="*/ 126 h 209"/>
                  <a:gd name="T28" fmla="*/ 14816 w 14855"/>
                  <a:gd name="T29" fmla="*/ 126 h 209"/>
                  <a:gd name="T30" fmla="*/ 14855 w 14855"/>
                  <a:gd name="T31" fmla="*/ 104 h 209"/>
                  <a:gd name="T32" fmla="*/ 14676 w 14855"/>
                  <a:gd name="T33"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55" h="209">
                    <a:moveTo>
                      <a:pt x="14676" y="0"/>
                    </a:moveTo>
                    <a:lnTo>
                      <a:pt x="14662" y="3"/>
                    </a:lnTo>
                    <a:lnTo>
                      <a:pt x="14649" y="25"/>
                    </a:lnTo>
                    <a:lnTo>
                      <a:pt x="14653" y="38"/>
                    </a:lnTo>
                    <a:lnTo>
                      <a:pt x="14727" y="81"/>
                    </a:lnTo>
                    <a:lnTo>
                      <a:pt x="14810" y="81"/>
                    </a:lnTo>
                    <a:lnTo>
                      <a:pt x="14810" y="126"/>
                    </a:lnTo>
                    <a:lnTo>
                      <a:pt x="14727" y="126"/>
                    </a:lnTo>
                    <a:lnTo>
                      <a:pt x="14653" y="170"/>
                    </a:lnTo>
                    <a:lnTo>
                      <a:pt x="14649" y="183"/>
                    </a:lnTo>
                    <a:lnTo>
                      <a:pt x="14662" y="205"/>
                    </a:lnTo>
                    <a:lnTo>
                      <a:pt x="14676" y="208"/>
                    </a:lnTo>
                    <a:lnTo>
                      <a:pt x="14816" y="126"/>
                    </a:lnTo>
                    <a:lnTo>
                      <a:pt x="14810" y="126"/>
                    </a:lnTo>
                    <a:lnTo>
                      <a:pt x="14816" y="126"/>
                    </a:lnTo>
                    <a:lnTo>
                      <a:pt x="14855" y="104"/>
                    </a:lnTo>
                    <a:lnTo>
                      <a:pt x="14676"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3" name="Freeform 74"/>
              <p:cNvSpPr/>
              <p:nvPr/>
            </p:nvSpPr>
            <p:spPr bwMode="auto">
              <a:xfrm>
                <a:off x="284" y="2918"/>
                <a:ext cx="14855" cy="209"/>
              </a:xfrm>
              <a:custGeom>
                <a:avLst/>
                <a:gdLst>
                  <a:gd name="T0" fmla="*/ 14765 w 14855"/>
                  <a:gd name="T1" fmla="*/ 104 h 209"/>
                  <a:gd name="T2" fmla="*/ 14727 w 14855"/>
                  <a:gd name="T3" fmla="*/ 126 h 209"/>
                  <a:gd name="T4" fmla="*/ 14810 w 14855"/>
                  <a:gd name="T5" fmla="*/ 126 h 209"/>
                  <a:gd name="T6" fmla="*/ 14810 w 14855"/>
                  <a:gd name="T7" fmla="*/ 123 h 209"/>
                  <a:gd name="T8" fmla="*/ 14799 w 14855"/>
                  <a:gd name="T9" fmla="*/ 123 h 209"/>
                  <a:gd name="T10" fmla="*/ 14765 w 14855"/>
                  <a:gd name="T11" fmla="*/ 104 h 209"/>
                </a:gdLst>
                <a:ahLst/>
                <a:cxnLst>
                  <a:cxn ang="0">
                    <a:pos x="T0" y="T1"/>
                  </a:cxn>
                  <a:cxn ang="0">
                    <a:pos x="T2" y="T3"/>
                  </a:cxn>
                  <a:cxn ang="0">
                    <a:pos x="T4" y="T5"/>
                  </a:cxn>
                  <a:cxn ang="0">
                    <a:pos x="T6" y="T7"/>
                  </a:cxn>
                  <a:cxn ang="0">
                    <a:pos x="T8" y="T9"/>
                  </a:cxn>
                  <a:cxn ang="0">
                    <a:pos x="T10" y="T11"/>
                  </a:cxn>
                </a:cxnLst>
                <a:rect l="0" t="0" r="r" b="b"/>
                <a:pathLst>
                  <a:path w="14855" h="209">
                    <a:moveTo>
                      <a:pt x="14765" y="104"/>
                    </a:moveTo>
                    <a:lnTo>
                      <a:pt x="14727" y="126"/>
                    </a:lnTo>
                    <a:lnTo>
                      <a:pt x="14810" y="126"/>
                    </a:lnTo>
                    <a:lnTo>
                      <a:pt x="14810" y="123"/>
                    </a:lnTo>
                    <a:lnTo>
                      <a:pt x="14799" y="123"/>
                    </a:lnTo>
                    <a:lnTo>
                      <a:pt x="14765" y="10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4" name="Freeform 73"/>
              <p:cNvSpPr/>
              <p:nvPr/>
            </p:nvSpPr>
            <p:spPr bwMode="auto">
              <a:xfrm>
                <a:off x="284" y="2918"/>
                <a:ext cx="14855" cy="209"/>
              </a:xfrm>
              <a:custGeom>
                <a:avLst/>
                <a:gdLst>
                  <a:gd name="T0" fmla="*/ 0 w 14855"/>
                  <a:gd name="T1" fmla="*/ 79 h 209"/>
                  <a:gd name="T2" fmla="*/ 0 w 14855"/>
                  <a:gd name="T3" fmla="*/ 124 h 209"/>
                  <a:gd name="T4" fmla="*/ 14727 w 14855"/>
                  <a:gd name="T5" fmla="*/ 126 h 209"/>
                  <a:gd name="T6" fmla="*/ 14765 w 14855"/>
                  <a:gd name="T7" fmla="*/ 104 h 209"/>
                  <a:gd name="T8" fmla="*/ 14727 w 14855"/>
                  <a:gd name="T9" fmla="*/ 81 h 209"/>
                  <a:gd name="T10" fmla="*/ 0 w 14855"/>
                  <a:gd name="T11" fmla="*/ 79 h 209"/>
                </a:gdLst>
                <a:ahLst/>
                <a:cxnLst>
                  <a:cxn ang="0">
                    <a:pos x="T0" y="T1"/>
                  </a:cxn>
                  <a:cxn ang="0">
                    <a:pos x="T2" y="T3"/>
                  </a:cxn>
                  <a:cxn ang="0">
                    <a:pos x="T4" y="T5"/>
                  </a:cxn>
                  <a:cxn ang="0">
                    <a:pos x="T6" y="T7"/>
                  </a:cxn>
                  <a:cxn ang="0">
                    <a:pos x="T8" y="T9"/>
                  </a:cxn>
                  <a:cxn ang="0">
                    <a:pos x="T10" y="T11"/>
                  </a:cxn>
                </a:cxnLst>
                <a:rect l="0" t="0" r="r" b="b"/>
                <a:pathLst>
                  <a:path w="14855" h="209">
                    <a:moveTo>
                      <a:pt x="0" y="79"/>
                    </a:moveTo>
                    <a:lnTo>
                      <a:pt x="0" y="124"/>
                    </a:lnTo>
                    <a:lnTo>
                      <a:pt x="14727" y="126"/>
                    </a:lnTo>
                    <a:lnTo>
                      <a:pt x="14765" y="104"/>
                    </a:lnTo>
                    <a:lnTo>
                      <a:pt x="14727" y="81"/>
                    </a:lnTo>
                    <a:lnTo>
                      <a:pt x="0" y="7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5" name="Freeform 72"/>
              <p:cNvSpPr/>
              <p:nvPr/>
            </p:nvSpPr>
            <p:spPr bwMode="auto">
              <a:xfrm>
                <a:off x="284" y="2918"/>
                <a:ext cx="14855" cy="209"/>
              </a:xfrm>
              <a:custGeom>
                <a:avLst/>
                <a:gdLst>
                  <a:gd name="T0" fmla="*/ 14799 w 14855"/>
                  <a:gd name="T1" fmla="*/ 85 h 209"/>
                  <a:gd name="T2" fmla="*/ 14765 w 14855"/>
                  <a:gd name="T3" fmla="*/ 104 h 209"/>
                  <a:gd name="T4" fmla="*/ 14799 w 14855"/>
                  <a:gd name="T5" fmla="*/ 123 h 209"/>
                  <a:gd name="T6" fmla="*/ 14799 w 14855"/>
                  <a:gd name="T7" fmla="*/ 85 h 209"/>
                </a:gdLst>
                <a:ahLst/>
                <a:cxnLst>
                  <a:cxn ang="0">
                    <a:pos x="T0" y="T1"/>
                  </a:cxn>
                  <a:cxn ang="0">
                    <a:pos x="T2" y="T3"/>
                  </a:cxn>
                  <a:cxn ang="0">
                    <a:pos x="T4" y="T5"/>
                  </a:cxn>
                  <a:cxn ang="0">
                    <a:pos x="T6" y="T7"/>
                  </a:cxn>
                </a:cxnLst>
                <a:rect l="0" t="0" r="r" b="b"/>
                <a:pathLst>
                  <a:path w="14855" h="209">
                    <a:moveTo>
                      <a:pt x="14799" y="85"/>
                    </a:moveTo>
                    <a:lnTo>
                      <a:pt x="14765" y="104"/>
                    </a:lnTo>
                    <a:lnTo>
                      <a:pt x="14799" y="123"/>
                    </a:lnTo>
                    <a:lnTo>
                      <a:pt x="14799" y="85"/>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6" name="Rectangle 71"/>
              <p:cNvSpPr/>
              <p:nvPr/>
            </p:nvSpPr>
            <p:spPr bwMode="auto">
              <a:xfrm>
                <a:off x="22503" y="3003"/>
                <a:ext cx="11"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en-US" sz="1350"/>
              </a:p>
            </p:txBody>
          </p:sp>
          <p:sp>
            <p:nvSpPr>
              <p:cNvPr id="67" name="Freeform 70"/>
              <p:cNvSpPr/>
              <p:nvPr/>
            </p:nvSpPr>
            <p:spPr bwMode="auto">
              <a:xfrm>
                <a:off x="284" y="2918"/>
                <a:ext cx="14855" cy="209"/>
              </a:xfrm>
              <a:custGeom>
                <a:avLst/>
                <a:gdLst>
                  <a:gd name="T0" fmla="*/ 14727 w 14855"/>
                  <a:gd name="T1" fmla="*/ 81 h 209"/>
                  <a:gd name="T2" fmla="*/ 14765 w 14855"/>
                  <a:gd name="T3" fmla="*/ 104 h 209"/>
                  <a:gd name="T4" fmla="*/ 14799 w 14855"/>
                  <a:gd name="T5" fmla="*/ 85 h 209"/>
                  <a:gd name="T6" fmla="*/ 14810 w 14855"/>
                  <a:gd name="T7" fmla="*/ 85 h 209"/>
                  <a:gd name="T8" fmla="*/ 14810 w 14855"/>
                  <a:gd name="T9" fmla="*/ 81 h 209"/>
                  <a:gd name="T10" fmla="*/ 14727 w 14855"/>
                  <a:gd name="T11" fmla="*/ 81 h 209"/>
                </a:gdLst>
                <a:ahLst/>
                <a:cxnLst>
                  <a:cxn ang="0">
                    <a:pos x="T0" y="T1"/>
                  </a:cxn>
                  <a:cxn ang="0">
                    <a:pos x="T2" y="T3"/>
                  </a:cxn>
                  <a:cxn ang="0">
                    <a:pos x="T4" y="T5"/>
                  </a:cxn>
                  <a:cxn ang="0">
                    <a:pos x="T6" y="T7"/>
                  </a:cxn>
                  <a:cxn ang="0">
                    <a:pos x="T8" y="T9"/>
                  </a:cxn>
                  <a:cxn ang="0">
                    <a:pos x="T10" y="T11"/>
                  </a:cxn>
                </a:cxnLst>
                <a:rect l="0" t="0" r="r" b="b"/>
                <a:pathLst>
                  <a:path w="14855" h="209">
                    <a:moveTo>
                      <a:pt x="14727" y="81"/>
                    </a:moveTo>
                    <a:lnTo>
                      <a:pt x="14765" y="104"/>
                    </a:lnTo>
                    <a:lnTo>
                      <a:pt x="14799" y="85"/>
                    </a:lnTo>
                    <a:lnTo>
                      <a:pt x="14810" y="85"/>
                    </a:lnTo>
                    <a:lnTo>
                      <a:pt x="14810" y="81"/>
                    </a:lnTo>
                    <a:lnTo>
                      <a:pt x="14727" y="81"/>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6" name="Rectangle 67"/>
            <p:cNvSpPr>
              <a:spLocks noChangeArrowheads="1"/>
            </p:cNvSpPr>
            <p:nvPr/>
          </p:nvSpPr>
          <p:spPr bwMode="auto">
            <a:xfrm>
              <a:off x="285" y="1423"/>
              <a:ext cx="14620" cy="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 name="Rectangle 66"/>
            <p:cNvSpPr/>
            <p:nvPr/>
          </p:nvSpPr>
          <p:spPr bwMode="auto">
            <a:xfrm>
              <a:off x="284" y="1422"/>
              <a:ext cx="14628" cy="1614"/>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8" name="Rectangle 64"/>
            <p:cNvSpPr>
              <a:spLocks noChangeArrowheads="1"/>
            </p:cNvSpPr>
            <p:nvPr/>
          </p:nvSpPr>
          <p:spPr bwMode="auto">
            <a:xfrm>
              <a:off x="4137" y="-178"/>
              <a:ext cx="10780"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9" name="Rectangle 63"/>
            <p:cNvSpPr/>
            <p:nvPr/>
          </p:nvSpPr>
          <p:spPr bwMode="auto">
            <a:xfrm>
              <a:off x="4136" y="-178"/>
              <a:ext cx="10776" cy="1605"/>
            </a:xfrm>
            <a:prstGeom prst="rect">
              <a:avLst/>
            </a:prstGeom>
            <a:noFill/>
            <a:ln w="12699">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0" name="Rectangle 61"/>
            <p:cNvSpPr>
              <a:spLocks noChangeArrowheads="1"/>
            </p:cNvSpPr>
            <p:nvPr/>
          </p:nvSpPr>
          <p:spPr bwMode="auto">
            <a:xfrm>
              <a:off x="8051" y="-1743"/>
              <a:ext cx="68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1" name="Rectangle 60"/>
            <p:cNvSpPr/>
            <p:nvPr/>
          </p:nvSpPr>
          <p:spPr bwMode="auto">
            <a:xfrm>
              <a:off x="8051" y="-1743"/>
              <a:ext cx="6862" cy="1572"/>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12" name="Rectangle 58"/>
            <p:cNvSpPr>
              <a:spLocks noChangeArrowheads="1"/>
            </p:cNvSpPr>
            <p:nvPr/>
          </p:nvSpPr>
          <p:spPr bwMode="auto">
            <a:xfrm>
              <a:off x="10957" y="-3331"/>
              <a:ext cx="3960" cy="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13" name="Rectangle 57"/>
            <p:cNvSpPr/>
            <p:nvPr/>
          </p:nvSpPr>
          <p:spPr bwMode="auto">
            <a:xfrm>
              <a:off x="10957" y="-3330"/>
              <a:ext cx="3956" cy="1587"/>
            </a:xfrm>
            <a:prstGeom prst="rect">
              <a:avLst/>
            </a:prstGeom>
            <a:noFill/>
            <a:ln w="12700">
              <a:solidFill>
                <a:srgbClr val="000000"/>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grpSp>
          <p:nvGrpSpPr>
            <p:cNvPr id="14" name="Group 50"/>
            <p:cNvGrpSpPr/>
            <p:nvPr/>
          </p:nvGrpSpPr>
          <p:grpSpPr bwMode="auto">
            <a:xfrm>
              <a:off x="4023" y="-327"/>
              <a:ext cx="209" cy="3347"/>
              <a:chOff x="4023" y="-327"/>
              <a:chExt cx="209" cy="3347"/>
            </a:xfrm>
          </p:grpSpPr>
          <p:sp>
            <p:nvSpPr>
              <p:cNvPr id="56" name="Freeform 56"/>
              <p:cNvSpPr/>
              <p:nvPr/>
            </p:nvSpPr>
            <p:spPr bwMode="auto">
              <a:xfrm>
                <a:off x="4023" y="-327"/>
                <a:ext cx="209" cy="3347"/>
              </a:xfrm>
              <a:custGeom>
                <a:avLst/>
                <a:gdLst>
                  <a:gd name="T0" fmla="*/ 25 w 209"/>
                  <a:gd name="T1" fmla="*/ 3142 h 3347"/>
                  <a:gd name="T2" fmla="*/ 3 w 209"/>
                  <a:gd name="T3" fmla="*/ 3154 h 3347"/>
                  <a:gd name="T4" fmla="*/ 0 w 209"/>
                  <a:gd name="T5" fmla="*/ 3168 h 3347"/>
                  <a:gd name="T6" fmla="*/ 103 w 209"/>
                  <a:gd name="T7" fmla="*/ 3347 h 3347"/>
                  <a:gd name="T8" fmla="*/ 130 w 209"/>
                  <a:gd name="T9" fmla="*/ 3303 h 3347"/>
                  <a:gd name="T10" fmla="*/ 81 w 209"/>
                  <a:gd name="T11" fmla="*/ 3303 h 3347"/>
                  <a:gd name="T12" fmla="*/ 81 w 209"/>
                  <a:gd name="T13" fmla="*/ 3219 h 3347"/>
                  <a:gd name="T14" fmla="*/ 45 w 209"/>
                  <a:gd name="T15" fmla="*/ 3156 h 3347"/>
                  <a:gd name="T16" fmla="*/ 38 w 209"/>
                  <a:gd name="T17" fmla="*/ 3145 h 3347"/>
                  <a:gd name="T18" fmla="*/ 25 w 209"/>
                  <a:gd name="T19"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3347">
                    <a:moveTo>
                      <a:pt x="25" y="3142"/>
                    </a:moveTo>
                    <a:lnTo>
                      <a:pt x="3" y="3154"/>
                    </a:lnTo>
                    <a:lnTo>
                      <a:pt x="0" y="3168"/>
                    </a:lnTo>
                    <a:lnTo>
                      <a:pt x="103" y="3347"/>
                    </a:lnTo>
                    <a:lnTo>
                      <a:pt x="130" y="3303"/>
                    </a:lnTo>
                    <a:lnTo>
                      <a:pt x="81" y="3303"/>
                    </a:lnTo>
                    <a:lnTo>
                      <a:pt x="81" y="3219"/>
                    </a:lnTo>
                    <a:lnTo>
                      <a:pt x="45" y="3156"/>
                    </a:lnTo>
                    <a:lnTo>
                      <a:pt x="38" y="3145"/>
                    </a:lnTo>
                    <a:lnTo>
                      <a:pt x="25"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7" name="Freeform 55"/>
              <p:cNvSpPr/>
              <p:nvPr/>
            </p:nvSpPr>
            <p:spPr bwMode="auto">
              <a:xfrm>
                <a:off x="4023" y="-327"/>
                <a:ext cx="209" cy="3347"/>
              </a:xfrm>
              <a:custGeom>
                <a:avLst/>
                <a:gdLst>
                  <a:gd name="T0" fmla="*/ 81 w 209"/>
                  <a:gd name="T1" fmla="*/ 3219 h 3347"/>
                  <a:gd name="T2" fmla="*/ 81 w 209"/>
                  <a:gd name="T3" fmla="*/ 3303 h 3347"/>
                  <a:gd name="T4" fmla="*/ 126 w 209"/>
                  <a:gd name="T5" fmla="*/ 3303 h 3347"/>
                  <a:gd name="T6" fmla="*/ 126 w 209"/>
                  <a:gd name="T7" fmla="*/ 3291 h 3347"/>
                  <a:gd name="T8" fmla="*/ 84 w 209"/>
                  <a:gd name="T9" fmla="*/ 3291 h 3347"/>
                  <a:gd name="T10" fmla="*/ 104 w 209"/>
                  <a:gd name="T11" fmla="*/ 3258 h 3347"/>
                  <a:gd name="T12" fmla="*/ 81 w 209"/>
                  <a:gd name="T13" fmla="*/ 3219 h 3347"/>
                </a:gdLst>
                <a:ahLst/>
                <a:cxnLst>
                  <a:cxn ang="0">
                    <a:pos x="T0" y="T1"/>
                  </a:cxn>
                  <a:cxn ang="0">
                    <a:pos x="T2" y="T3"/>
                  </a:cxn>
                  <a:cxn ang="0">
                    <a:pos x="T4" y="T5"/>
                  </a:cxn>
                  <a:cxn ang="0">
                    <a:pos x="T6" y="T7"/>
                  </a:cxn>
                  <a:cxn ang="0">
                    <a:pos x="T8" y="T9"/>
                  </a:cxn>
                  <a:cxn ang="0">
                    <a:pos x="T10" y="T11"/>
                  </a:cxn>
                  <a:cxn ang="0">
                    <a:pos x="T12" y="T13"/>
                  </a:cxn>
                </a:cxnLst>
                <a:rect l="0" t="0" r="r" b="b"/>
                <a:pathLst>
                  <a:path w="209" h="3347">
                    <a:moveTo>
                      <a:pt x="81" y="3219"/>
                    </a:moveTo>
                    <a:lnTo>
                      <a:pt x="81" y="3303"/>
                    </a:lnTo>
                    <a:lnTo>
                      <a:pt x="126" y="3303"/>
                    </a:lnTo>
                    <a:lnTo>
                      <a:pt x="126" y="3291"/>
                    </a:lnTo>
                    <a:lnTo>
                      <a:pt x="84" y="3291"/>
                    </a:lnTo>
                    <a:lnTo>
                      <a:pt x="104" y="3258"/>
                    </a:lnTo>
                    <a:lnTo>
                      <a:pt x="81"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8" name="Freeform 54"/>
              <p:cNvSpPr/>
              <p:nvPr/>
            </p:nvSpPr>
            <p:spPr bwMode="auto">
              <a:xfrm>
                <a:off x="4023" y="-327"/>
                <a:ext cx="209" cy="3347"/>
              </a:xfrm>
              <a:custGeom>
                <a:avLst/>
                <a:gdLst>
                  <a:gd name="T0" fmla="*/ 183 w 209"/>
                  <a:gd name="T1" fmla="*/ 3142 h 3347"/>
                  <a:gd name="T2" fmla="*/ 170 w 209"/>
                  <a:gd name="T3" fmla="*/ 3146 h 3347"/>
                  <a:gd name="T4" fmla="*/ 163 w 209"/>
                  <a:gd name="T5" fmla="*/ 3156 h 3347"/>
                  <a:gd name="T6" fmla="*/ 126 w 209"/>
                  <a:gd name="T7" fmla="*/ 3219 h 3347"/>
                  <a:gd name="T8" fmla="*/ 126 w 209"/>
                  <a:gd name="T9" fmla="*/ 3303 h 3347"/>
                  <a:gd name="T10" fmla="*/ 130 w 209"/>
                  <a:gd name="T11" fmla="*/ 3303 h 3347"/>
                  <a:gd name="T12" fmla="*/ 202 w 209"/>
                  <a:gd name="T13" fmla="*/ 3179 h 3347"/>
                  <a:gd name="T14" fmla="*/ 208 w 209"/>
                  <a:gd name="T15" fmla="*/ 3168 h 3347"/>
                  <a:gd name="T16" fmla="*/ 205 w 209"/>
                  <a:gd name="T17" fmla="*/ 3155 h 3347"/>
                  <a:gd name="T18" fmla="*/ 194 w 209"/>
                  <a:gd name="T19" fmla="*/ 3148 h 3347"/>
                  <a:gd name="T20" fmla="*/ 183 w 209"/>
                  <a:gd name="T21" fmla="*/ 3142 h 3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3347">
                    <a:moveTo>
                      <a:pt x="183" y="3142"/>
                    </a:moveTo>
                    <a:lnTo>
                      <a:pt x="170" y="3146"/>
                    </a:lnTo>
                    <a:lnTo>
                      <a:pt x="163" y="3156"/>
                    </a:lnTo>
                    <a:lnTo>
                      <a:pt x="126" y="3219"/>
                    </a:lnTo>
                    <a:lnTo>
                      <a:pt x="126" y="3303"/>
                    </a:lnTo>
                    <a:lnTo>
                      <a:pt x="130" y="3303"/>
                    </a:lnTo>
                    <a:lnTo>
                      <a:pt x="202" y="3179"/>
                    </a:lnTo>
                    <a:lnTo>
                      <a:pt x="208" y="3168"/>
                    </a:lnTo>
                    <a:lnTo>
                      <a:pt x="205" y="3155"/>
                    </a:lnTo>
                    <a:lnTo>
                      <a:pt x="194" y="3148"/>
                    </a:lnTo>
                    <a:lnTo>
                      <a:pt x="183" y="314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9" name="Freeform 53"/>
              <p:cNvSpPr/>
              <p:nvPr/>
            </p:nvSpPr>
            <p:spPr bwMode="auto">
              <a:xfrm>
                <a:off x="4023" y="-327"/>
                <a:ext cx="209" cy="3347"/>
              </a:xfrm>
              <a:custGeom>
                <a:avLst/>
                <a:gdLst>
                  <a:gd name="T0" fmla="*/ 104 w 209"/>
                  <a:gd name="T1" fmla="*/ 3258 h 3347"/>
                  <a:gd name="T2" fmla="*/ 84 w 209"/>
                  <a:gd name="T3" fmla="*/ 3291 h 3347"/>
                  <a:gd name="T4" fmla="*/ 123 w 209"/>
                  <a:gd name="T5" fmla="*/ 3291 h 3347"/>
                  <a:gd name="T6" fmla="*/ 104 w 209"/>
                  <a:gd name="T7" fmla="*/ 3258 h 3347"/>
                </a:gdLst>
                <a:ahLst/>
                <a:cxnLst>
                  <a:cxn ang="0">
                    <a:pos x="T0" y="T1"/>
                  </a:cxn>
                  <a:cxn ang="0">
                    <a:pos x="T2" y="T3"/>
                  </a:cxn>
                  <a:cxn ang="0">
                    <a:pos x="T4" y="T5"/>
                  </a:cxn>
                  <a:cxn ang="0">
                    <a:pos x="T6" y="T7"/>
                  </a:cxn>
                </a:cxnLst>
                <a:rect l="0" t="0" r="r" b="b"/>
                <a:pathLst>
                  <a:path w="209" h="3347">
                    <a:moveTo>
                      <a:pt x="104" y="3258"/>
                    </a:moveTo>
                    <a:lnTo>
                      <a:pt x="84" y="3291"/>
                    </a:lnTo>
                    <a:lnTo>
                      <a:pt x="123" y="3291"/>
                    </a:lnTo>
                    <a:lnTo>
                      <a:pt x="104" y="325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0" name="Freeform 52"/>
              <p:cNvSpPr/>
              <p:nvPr/>
            </p:nvSpPr>
            <p:spPr bwMode="auto">
              <a:xfrm>
                <a:off x="4023" y="-327"/>
                <a:ext cx="209" cy="3347"/>
              </a:xfrm>
              <a:custGeom>
                <a:avLst/>
                <a:gdLst>
                  <a:gd name="T0" fmla="*/ 126 w 209"/>
                  <a:gd name="T1" fmla="*/ 3219 h 3347"/>
                  <a:gd name="T2" fmla="*/ 104 w 209"/>
                  <a:gd name="T3" fmla="*/ 3258 h 3347"/>
                  <a:gd name="T4" fmla="*/ 123 w 209"/>
                  <a:gd name="T5" fmla="*/ 3291 h 3347"/>
                  <a:gd name="T6" fmla="*/ 126 w 209"/>
                  <a:gd name="T7" fmla="*/ 3291 h 3347"/>
                  <a:gd name="T8" fmla="*/ 126 w 209"/>
                  <a:gd name="T9" fmla="*/ 3219 h 3347"/>
                </a:gdLst>
                <a:ahLst/>
                <a:cxnLst>
                  <a:cxn ang="0">
                    <a:pos x="T0" y="T1"/>
                  </a:cxn>
                  <a:cxn ang="0">
                    <a:pos x="T2" y="T3"/>
                  </a:cxn>
                  <a:cxn ang="0">
                    <a:pos x="T4" y="T5"/>
                  </a:cxn>
                  <a:cxn ang="0">
                    <a:pos x="T6" y="T7"/>
                  </a:cxn>
                  <a:cxn ang="0">
                    <a:pos x="T8" y="T9"/>
                  </a:cxn>
                </a:cxnLst>
                <a:rect l="0" t="0" r="r" b="b"/>
                <a:pathLst>
                  <a:path w="209" h="3347">
                    <a:moveTo>
                      <a:pt x="126" y="3219"/>
                    </a:moveTo>
                    <a:lnTo>
                      <a:pt x="104" y="3258"/>
                    </a:lnTo>
                    <a:lnTo>
                      <a:pt x="123" y="3291"/>
                    </a:lnTo>
                    <a:lnTo>
                      <a:pt x="126" y="3291"/>
                    </a:lnTo>
                    <a:lnTo>
                      <a:pt x="126" y="321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1" name="Freeform 51"/>
              <p:cNvSpPr/>
              <p:nvPr/>
            </p:nvSpPr>
            <p:spPr bwMode="auto">
              <a:xfrm>
                <a:off x="4023" y="-327"/>
                <a:ext cx="209" cy="3347"/>
              </a:xfrm>
              <a:custGeom>
                <a:avLst/>
                <a:gdLst>
                  <a:gd name="T0" fmla="*/ 91 w 209"/>
                  <a:gd name="T1" fmla="*/ 0 h 3347"/>
                  <a:gd name="T2" fmla="*/ 81 w 209"/>
                  <a:gd name="T3" fmla="*/ 3219 h 3347"/>
                  <a:gd name="T4" fmla="*/ 104 w 209"/>
                  <a:gd name="T5" fmla="*/ 3258 h 3347"/>
                  <a:gd name="T6" fmla="*/ 126 w 209"/>
                  <a:gd name="T7" fmla="*/ 3219 h 3347"/>
                  <a:gd name="T8" fmla="*/ 136 w 209"/>
                  <a:gd name="T9" fmla="*/ 0 h 3347"/>
                  <a:gd name="T10" fmla="*/ 91 w 209"/>
                  <a:gd name="T11" fmla="*/ 0 h 3347"/>
                </a:gdLst>
                <a:ahLst/>
                <a:cxnLst>
                  <a:cxn ang="0">
                    <a:pos x="T0" y="T1"/>
                  </a:cxn>
                  <a:cxn ang="0">
                    <a:pos x="T2" y="T3"/>
                  </a:cxn>
                  <a:cxn ang="0">
                    <a:pos x="T4" y="T5"/>
                  </a:cxn>
                  <a:cxn ang="0">
                    <a:pos x="T6" y="T7"/>
                  </a:cxn>
                  <a:cxn ang="0">
                    <a:pos x="T8" y="T9"/>
                  </a:cxn>
                  <a:cxn ang="0">
                    <a:pos x="T10" y="T11"/>
                  </a:cxn>
                </a:cxnLst>
                <a:rect l="0" t="0" r="r" b="b"/>
                <a:pathLst>
                  <a:path w="209" h="3347">
                    <a:moveTo>
                      <a:pt x="91" y="0"/>
                    </a:moveTo>
                    <a:lnTo>
                      <a:pt x="81" y="3219"/>
                    </a:lnTo>
                    <a:lnTo>
                      <a:pt x="104" y="3258"/>
                    </a:lnTo>
                    <a:lnTo>
                      <a:pt x="126" y="3219"/>
                    </a:lnTo>
                    <a:lnTo>
                      <a:pt x="136" y="0"/>
                    </a:lnTo>
                    <a:lnTo>
                      <a:pt x="91"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5" name="Group 43"/>
            <p:cNvGrpSpPr/>
            <p:nvPr/>
          </p:nvGrpSpPr>
          <p:grpSpPr bwMode="auto">
            <a:xfrm>
              <a:off x="294" y="1295"/>
              <a:ext cx="209" cy="1725"/>
              <a:chOff x="294" y="1295"/>
              <a:chExt cx="209" cy="1725"/>
            </a:xfrm>
          </p:grpSpPr>
          <p:sp>
            <p:nvSpPr>
              <p:cNvPr id="53" name="Freeform 46"/>
              <p:cNvSpPr/>
              <p:nvPr/>
            </p:nvSpPr>
            <p:spPr bwMode="auto">
              <a:xfrm>
                <a:off x="294" y="1295"/>
                <a:ext cx="209" cy="1725"/>
              </a:xfrm>
              <a:custGeom>
                <a:avLst/>
                <a:gdLst>
                  <a:gd name="T0" fmla="*/ 104 w 209"/>
                  <a:gd name="T1" fmla="*/ 1635 h 1725"/>
                  <a:gd name="T2" fmla="*/ 85 w 209"/>
                  <a:gd name="T3" fmla="*/ 1669 h 1725"/>
                  <a:gd name="T4" fmla="*/ 124 w 209"/>
                  <a:gd name="T5" fmla="*/ 1669 h 1725"/>
                  <a:gd name="T6" fmla="*/ 104 w 209"/>
                  <a:gd name="T7" fmla="*/ 1635 h 1725"/>
                </a:gdLst>
                <a:ahLst/>
                <a:cxnLst>
                  <a:cxn ang="0">
                    <a:pos x="T0" y="T1"/>
                  </a:cxn>
                  <a:cxn ang="0">
                    <a:pos x="T2" y="T3"/>
                  </a:cxn>
                  <a:cxn ang="0">
                    <a:pos x="T4" y="T5"/>
                  </a:cxn>
                  <a:cxn ang="0">
                    <a:pos x="T6" y="T7"/>
                  </a:cxn>
                </a:cxnLst>
                <a:rect l="0" t="0" r="r" b="b"/>
                <a:pathLst>
                  <a:path w="209" h="1725">
                    <a:moveTo>
                      <a:pt x="104" y="1635"/>
                    </a:moveTo>
                    <a:lnTo>
                      <a:pt x="85" y="1669"/>
                    </a:lnTo>
                    <a:lnTo>
                      <a:pt x="124" y="1669"/>
                    </a:lnTo>
                    <a:lnTo>
                      <a:pt x="104" y="1635"/>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54" name="Freeform 45"/>
              <p:cNvSpPr/>
              <p:nvPr/>
            </p:nvSpPr>
            <p:spPr bwMode="auto">
              <a:xfrm>
                <a:off x="294" y="1295"/>
                <a:ext cx="209" cy="1725"/>
              </a:xfrm>
              <a:custGeom>
                <a:avLst/>
                <a:gdLst>
                  <a:gd name="T0" fmla="*/ 127 w 209"/>
                  <a:gd name="T1" fmla="*/ 1597 h 1725"/>
                  <a:gd name="T2" fmla="*/ 104 w 209"/>
                  <a:gd name="T3" fmla="*/ 1635 h 1725"/>
                  <a:gd name="T4" fmla="*/ 124 w 209"/>
                  <a:gd name="T5" fmla="*/ 1669 h 1725"/>
                  <a:gd name="T6" fmla="*/ 85 w 209"/>
                  <a:gd name="T7" fmla="*/ 1669 h 1725"/>
                  <a:gd name="T8" fmla="*/ 127 w 209"/>
                  <a:gd name="T9" fmla="*/ 1669 h 1725"/>
                  <a:gd name="T10" fmla="*/ 127 w 209"/>
                  <a:gd name="T11" fmla="*/ 1597 h 1725"/>
                </a:gdLst>
                <a:ahLst/>
                <a:cxnLst>
                  <a:cxn ang="0">
                    <a:pos x="T0" y="T1"/>
                  </a:cxn>
                  <a:cxn ang="0">
                    <a:pos x="T2" y="T3"/>
                  </a:cxn>
                  <a:cxn ang="0">
                    <a:pos x="T4" y="T5"/>
                  </a:cxn>
                  <a:cxn ang="0">
                    <a:pos x="T6" y="T7"/>
                  </a:cxn>
                  <a:cxn ang="0">
                    <a:pos x="T8" y="T9"/>
                  </a:cxn>
                  <a:cxn ang="0">
                    <a:pos x="T10" y="T11"/>
                  </a:cxn>
                </a:cxnLst>
                <a:rect l="0" t="0" r="r" b="b"/>
                <a:pathLst>
                  <a:path w="209" h="1725">
                    <a:moveTo>
                      <a:pt x="127" y="1597"/>
                    </a:moveTo>
                    <a:lnTo>
                      <a:pt x="104" y="1635"/>
                    </a:lnTo>
                    <a:lnTo>
                      <a:pt x="124" y="1669"/>
                    </a:lnTo>
                    <a:lnTo>
                      <a:pt x="85" y="1669"/>
                    </a:lnTo>
                    <a:lnTo>
                      <a:pt x="127" y="1669"/>
                    </a:lnTo>
                    <a:lnTo>
                      <a:pt x="127" y="1597"/>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6" name="Group 36"/>
            <p:cNvGrpSpPr/>
            <p:nvPr/>
          </p:nvGrpSpPr>
          <p:grpSpPr bwMode="auto">
            <a:xfrm>
              <a:off x="7952" y="-1897"/>
              <a:ext cx="209" cy="4917"/>
              <a:chOff x="7952" y="-1897"/>
              <a:chExt cx="209" cy="4917"/>
            </a:xfrm>
          </p:grpSpPr>
          <p:sp>
            <p:nvSpPr>
              <p:cNvPr id="44" name="Freeform 42"/>
              <p:cNvSpPr/>
              <p:nvPr/>
            </p:nvSpPr>
            <p:spPr bwMode="auto">
              <a:xfrm>
                <a:off x="7952" y="-1897"/>
                <a:ext cx="209" cy="4917"/>
              </a:xfrm>
              <a:custGeom>
                <a:avLst/>
                <a:gdLst>
                  <a:gd name="T0" fmla="*/ 25 w 209"/>
                  <a:gd name="T1" fmla="*/ 4712 h 4917"/>
                  <a:gd name="T2" fmla="*/ 3 w 209"/>
                  <a:gd name="T3" fmla="*/ 4725 h 4917"/>
                  <a:gd name="T4" fmla="*/ 0 w 209"/>
                  <a:gd name="T5" fmla="*/ 4738 h 4917"/>
                  <a:gd name="T6" fmla="*/ 6 w 209"/>
                  <a:gd name="T7" fmla="*/ 4749 h 4917"/>
                  <a:gd name="T8" fmla="*/ 104 w 209"/>
                  <a:gd name="T9" fmla="*/ 4917 h 4917"/>
                  <a:gd name="T10" fmla="*/ 130 w 209"/>
                  <a:gd name="T11" fmla="*/ 4873 h 4917"/>
                  <a:gd name="T12" fmla="*/ 82 w 209"/>
                  <a:gd name="T13" fmla="*/ 4873 h 4917"/>
                  <a:gd name="T14" fmla="*/ 82 w 209"/>
                  <a:gd name="T15" fmla="*/ 4790 h 4917"/>
                  <a:gd name="T16" fmla="*/ 43 w 209"/>
                  <a:gd name="T17" fmla="*/ 4724 h 4917"/>
                  <a:gd name="T18" fmla="*/ 38 w 209"/>
                  <a:gd name="T19" fmla="*/ 4716 h 4917"/>
                  <a:gd name="T20" fmla="*/ 25 w 209"/>
                  <a:gd name="T21"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4917">
                    <a:moveTo>
                      <a:pt x="25" y="4712"/>
                    </a:moveTo>
                    <a:lnTo>
                      <a:pt x="3" y="4725"/>
                    </a:lnTo>
                    <a:lnTo>
                      <a:pt x="0" y="4738"/>
                    </a:lnTo>
                    <a:lnTo>
                      <a:pt x="6" y="4749"/>
                    </a:lnTo>
                    <a:lnTo>
                      <a:pt x="104" y="4917"/>
                    </a:lnTo>
                    <a:lnTo>
                      <a:pt x="130" y="4873"/>
                    </a:lnTo>
                    <a:lnTo>
                      <a:pt x="82" y="4873"/>
                    </a:lnTo>
                    <a:lnTo>
                      <a:pt x="82" y="4790"/>
                    </a:lnTo>
                    <a:lnTo>
                      <a:pt x="43" y="4724"/>
                    </a:lnTo>
                    <a:lnTo>
                      <a:pt x="38" y="4716"/>
                    </a:lnTo>
                    <a:lnTo>
                      <a:pt x="25"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5" name="Freeform 41"/>
              <p:cNvSpPr/>
              <p:nvPr/>
            </p:nvSpPr>
            <p:spPr bwMode="auto">
              <a:xfrm>
                <a:off x="7952" y="-1897"/>
                <a:ext cx="209" cy="4917"/>
              </a:xfrm>
              <a:custGeom>
                <a:avLst/>
                <a:gdLst>
                  <a:gd name="T0" fmla="*/ 82 w 209"/>
                  <a:gd name="T1" fmla="*/ 4790 h 4917"/>
                  <a:gd name="T2" fmla="*/ 82 w 209"/>
                  <a:gd name="T3" fmla="*/ 4873 h 4917"/>
                  <a:gd name="T4" fmla="*/ 127 w 209"/>
                  <a:gd name="T5" fmla="*/ 4873 h 4917"/>
                  <a:gd name="T6" fmla="*/ 127 w 209"/>
                  <a:gd name="T7" fmla="*/ 4861 h 4917"/>
                  <a:gd name="T8" fmla="*/ 85 w 209"/>
                  <a:gd name="T9" fmla="*/ 4861 h 4917"/>
                  <a:gd name="T10" fmla="*/ 104 w 209"/>
                  <a:gd name="T11" fmla="*/ 4828 h 4917"/>
                  <a:gd name="T12" fmla="*/ 82 w 209"/>
                  <a:gd name="T13" fmla="*/ 479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82" y="4790"/>
                    </a:moveTo>
                    <a:lnTo>
                      <a:pt x="82" y="4873"/>
                    </a:lnTo>
                    <a:lnTo>
                      <a:pt x="127" y="4873"/>
                    </a:lnTo>
                    <a:lnTo>
                      <a:pt x="127" y="4861"/>
                    </a:lnTo>
                    <a:lnTo>
                      <a:pt x="85" y="4861"/>
                    </a:lnTo>
                    <a:lnTo>
                      <a:pt x="104" y="4828"/>
                    </a:lnTo>
                    <a:lnTo>
                      <a:pt x="82" y="479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6" name="Freeform 40"/>
              <p:cNvSpPr/>
              <p:nvPr/>
            </p:nvSpPr>
            <p:spPr bwMode="auto">
              <a:xfrm>
                <a:off x="7952" y="-1897"/>
                <a:ext cx="209" cy="4917"/>
              </a:xfrm>
              <a:custGeom>
                <a:avLst/>
                <a:gdLst>
                  <a:gd name="T0" fmla="*/ 183 w 209"/>
                  <a:gd name="T1" fmla="*/ 4712 h 4917"/>
                  <a:gd name="T2" fmla="*/ 170 w 209"/>
                  <a:gd name="T3" fmla="*/ 4715 h 4917"/>
                  <a:gd name="T4" fmla="*/ 163 w 209"/>
                  <a:gd name="T5" fmla="*/ 4726 h 4917"/>
                  <a:gd name="T6" fmla="*/ 127 w 209"/>
                  <a:gd name="T7" fmla="*/ 4789 h 4917"/>
                  <a:gd name="T8" fmla="*/ 127 w 209"/>
                  <a:gd name="T9" fmla="*/ 4873 h 4917"/>
                  <a:gd name="T10" fmla="*/ 82 w 209"/>
                  <a:gd name="T11" fmla="*/ 4873 h 4917"/>
                  <a:gd name="T12" fmla="*/ 130 w 209"/>
                  <a:gd name="T13" fmla="*/ 4873 h 4917"/>
                  <a:gd name="T14" fmla="*/ 202 w 209"/>
                  <a:gd name="T15" fmla="*/ 4749 h 4917"/>
                  <a:gd name="T16" fmla="*/ 208 w 209"/>
                  <a:gd name="T17" fmla="*/ 4738 h 4917"/>
                  <a:gd name="T18" fmla="*/ 205 w 209"/>
                  <a:gd name="T19" fmla="*/ 4724 h 4917"/>
                  <a:gd name="T20" fmla="*/ 194 w 209"/>
                  <a:gd name="T21" fmla="*/ 4718 h 4917"/>
                  <a:gd name="T22" fmla="*/ 183 w 209"/>
                  <a:gd name="T23" fmla="*/ 4712 h 4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4917">
                    <a:moveTo>
                      <a:pt x="183" y="4712"/>
                    </a:moveTo>
                    <a:lnTo>
                      <a:pt x="170" y="4715"/>
                    </a:lnTo>
                    <a:lnTo>
                      <a:pt x="163" y="4726"/>
                    </a:lnTo>
                    <a:lnTo>
                      <a:pt x="127" y="4789"/>
                    </a:lnTo>
                    <a:lnTo>
                      <a:pt x="127" y="4873"/>
                    </a:lnTo>
                    <a:lnTo>
                      <a:pt x="82" y="4873"/>
                    </a:lnTo>
                    <a:lnTo>
                      <a:pt x="130" y="4873"/>
                    </a:lnTo>
                    <a:lnTo>
                      <a:pt x="202" y="4749"/>
                    </a:lnTo>
                    <a:lnTo>
                      <a:pt x="208" y="4738"/>
                    </a:lnTo>
                    <a:lnTo>
                      <a:pt x="205" y="4724"/>
                    </a:lnTo>
                    <a:lnTo>
                      <a:pt x="194" y="4718"/>
                    </a:lnTo>
                    <a:lnTo>
                      <a:pt x="183" y="4712"/>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7" name="Freeform 39"/>
              <p:cNvSpPr/>
              <p:nvPr/>
            </p:nvSpPr>
            <p:spPr bwMode="auto">
              <a:xfrm>
                <a:off x="7952" y="-1897"/>
                <a:ext cx="209" cy="4917"/>
              </a:xfrm>
              <a:custGeom>
                <a:avLst/>
                <a:gdLst>
                  <a:gd name="T0" fmla="*/ 104 w 209"/>
                  <a:gd name="T1" fmla="*/ 4828 h 4917"/>
                  <a:gd name="T2" fmla="*/ 85 w 209"/>
                  <a:gd name="T3" fmla="*/ 4861 h 4917"/>
                  <a:gd name="T4" fmla="*/ 123 w 209"/>
                  <a:gd name="T5" fmla="*/ 4861 h 4917"/>
                  <a:gd name="T6" fmla="*/ 104 w 209"/>
                  <a:gd name="T7" fmla="*/ 4828 h 4917"/>
                </a:gdLst>
                <a:ahLst/>
                <a:cxnLst>
                  <a:cxn ang="0">
                    <a:pos x="T0" y="T1"/>
                  </a:cxn>
                  <a:cxn ang="0">
                    <a:pos x="T2" y="T3"/>
                  </a:cxn>
                  <a:cxn ang="0">
                    <a:pos x="T4" y="T5"/>
                  </a:cxn>
                  <a:cxn ang="0">
                    <a:pos x="T6" y="T7"/>
                  </a:cxn>
                </a:cxnLst>
                <a:rect l="0" t="0" r="r" b="b"/>
                <a:pathLst>
                  <a:path w="209" h="4917">
                    <a:moveTo>
                      <a:pt x="104" y="4828"/>
                    </a:moveTo>
                    <a:lnTo>
                      <a:pt x="85" y="4861"/>
                    </a:lnTo>
                    <a:lnTo>
                      <a:pt x="123" y="4861"/>
                    </a:lnTo>
                    <a:lnTo>
                      <a:pt x="104" y="4828"/>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8" name="Freeform 38"/>
              <p:cNvSpPr/>
              <p:nvPr/>
            </p:nvSpPr>
            <p:spPr bwMode="auto">
              <a:xfrm>
                <a:off x="7952" y="-1897"/>
                <a:ext cx="209" cy="4917"/>
              </a:xfrm>
              <a:custGeom>
                <a:avLst/>
                <a:gdLst>
                  <a:gd name="T0" fmla="*/ 127 w 209"/>
                  <a:gd name="T1" fmla="*/ 4789 h 4917"/>
                  <a:gd name="T2" fmla="*/ 104 w 209"/>
                  <a:gd name="T3" fmla="*/ 4828 h 4917"/>
                  <a:gd name="T4" fmla="*/ 123 w 209"/>
                  <a:gd name="T5" fmla="*/ 4861 h 4917"/>
                  <a:gd name="T6" fmla="*/ 85 w 209"/>
                  <a:gd name="T7" fmla="*/ 4861 h 4917"/>
                  <a:gd name="T8" fmla="*/ 127 w 209"/>
                  <a:gd name="T9" fmla="*/ 4861 h 4917"/>
                  <a:gd name="T10" fmla="*/ 127 w 209"/>
                  <a:gd name="T11" fmla="*/ 4789 h 4917"/>
                </a:gdLst>
                <a:ahLst/>
                <a:cxnLst>
                  <a:cxn ang="0">
                    <a:pos x="T0" y="T1"/>
                  </a:cxn>
                  <a:cxn ang="0">
                    <a:pos x="T2" y="T3"/>
                  </a:cxn>
                  <a:cxn ang="0">
                    <a:pos x="T4" y="T5"/>
                  </a:cxn>
                  <a:cxn ang="0">
                    <a:pos x="T6" y="T7"/>
                  </a:cxn>
                  <a:cxn ang="0">
                    <a:pos x="T8" y="T9"/>
                  </a:cxn>
                  <a:cxn ang="0">
                    <a:pos x="T10" y="T11"/>
                  </a:cxn>
                </a:cxnLst>
                <a:rect l="0" t="0" r="r" b="b"/>
                <a:pathLst>
                  <a:path w="209" h="4917">
                    <a:moveTo>
                      <a:pt x="127" y="4789"/>
                    </a:moveTo>
                    <a:lnTo>
                      <a:pt x="104" y="4828"/>
                    </a:lnTo>
                    <a:lnTo>
                      <a:pt x="123" y="4861"/>
                    </a:lnTo>
                    <a:lnTo>
                      <a:pt x="85" y="4861"/>
                    </a:lnTo>
                    <a:lnTo>
                      <a:pt x="127" y="4861"/>
                    </a:lnTo>
                    <a:lnTo>
                      <a:pt x="127" y="4789"/>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9" name="Freeform 37"/>
              <p:cNvSpPr/>
              <p:nvPr/>
            </p:nvSpPr>
            <p:spPr bwMode="auto">
              <a:xfrm>
                <a:off x="7952" y="-1897"/>
                <a:ext cx="209" cy="4917"/>
              </a:xfrm>
              <a:custGeom>
                <a:avLst/>
                <a:gdLst>
                  <a:gd name="T0" fmla="*/ 119 w 209"/>
                  <a:gd name="T1" fmla="*/ 0 h 4917"/>
                  <a:gd name="T2" fmla="*/ 74 w 209"/>
                  <a:gd name="T3" fmla="*/ 0 h 4917"/>
                  <a:gd name="T4" fmla="*/ 82 w 209"/>
                  <a:gd name="T5" fmla="*/ 4790 h 4917"/>
                  <a:gd name="T6" fmla="*/ 104 w 209"/>
                  <a:gd name="T7" fmla="*/ 4828 h 4917"/>
                  <a:gd name="T8" fmla="*/ 126 w 209"/>
                  <a:gd name="T9" fmla="*/ 4790 h 4917"/>
                  <a:gd name="T10" fmla="*/ 126 w 209"/>
                  <a:gd name="T11" fmla="*/ 4712 h 4917"/>
                  <a:gd name="T12" fmla="*/ 119 w 209"/>
                  <a:gd name="T13" fmla="*/ 0 h 4917"/>
                </a:gdLst>
                <a:ahLst/>
                <a:cxnLst>
                  <a:cxn ang="0">
                    <a:pos x="T0" y="T1"/>
                  </a:cxn>
                  <a:cxn ang="0">
                    <a:pos x="T2" y="T3"/>
                  </a:cxn>
                  <a:cxn ang="0">
                    <a:pos x="T4" y="T5"/>
                  </a:cxn>
                  <a:cxn ang="0">
                    <a:pos x="T6" y="T7"/>
                  </a:cxn>
                  <a:cxn ang="0">
                    <a:pos x="T8" y="T9"/>
                  </a:cxn>
                  <a:cxn ang="0">
                    <a:pos x="T10" y="T11"/>
                  </a:cxn>
                  <a:cxn ang="0">
                    <a:pos x="T12" y="T13"/>
                  </a:cxn>
                </a:cxnLst>
                <a:rect l="0" t="0" r="r" b="b"/>
                <a:pathLst>
                  <a:path w="209" h="4917">
                    <a:moveTo>
                      <a:pt x="119" y="0"/>
                    </a:moveTo>
                    <a:lnTo>
                      <a:pt x="74" y="0"/>
                    </a:lnTo>
                    <a:lnTo>
                      <a:pt x="82" y="4790"/>
                    </a:lnTo>
                    <a:lnTo>
                      <a:pt x="104" y="4828"/>
                    </a:lnTo>
                    <a:lnTo>
                      <a:pt x="126" y="4790"/>
                    </a:lnTo>
                    <a:lnTo>
                      <a:pt x="126" y="4712"/>
                    </a:lnTo>
                    <a:lnTo>
                      <a:pt x="119" y="0"/>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7" name="Group 29"/>
            <p:cNvGrpSpPr/>
            <p:nvPr/>
          </p:nvGrpSpPr>
          <p:grpSpPr bwMode="auto">
            <a:xfrm>
              <a:off x="14808" y="-3557"/>
              <a:ext cx="209" cy="6577"/>
              <a:chOff x="14808" y="-3557"/>
              <a:chExt cx="209" cy="6577"/>
            </a:xfrm>
          </p:grpSpPr>
          <p:sp>
            <p:nvSpPr>
              <p:cNvPr id="38" name="Freeform 35"/>
              <p:cNvSpPr/>
              <p:nvPr/>
            </p:nvSpPr>
            <p:spPr bwMode="auto">
              <a:xfrm>
                <a:off x="14808" y="-3557"/>
                <a:ext cx="209" cy="6577"/>
              </a:xfrm>
              <a:custGeom>
                <a:avLst/>
                <a:gdLst>
                  <a:gd name="T0" fmla="*/ 104 w 209"/>
                  <a:gd name="T1" fmla="*/ 89 h 6577"/>
                  <a:gd name="T2" fmla="*/ 82 w 209"/>
                  <a:gd name="T3" fmla="*/ 127 h 6577"/>
                  <a:gd name="T4" fmla="*/ 82 w 209"/>
                  <a:gd name="T5" fmla="*/ 6577 h 6577"/>
                  <a:gd name="T6" fmla="*/ 127 w 209"/>
                  <a:gd name="T7" fmla="*/ 6577 h 6577"/>
                  <a:gd name="T8" fmla="*/ 127 w 209"/>
                  <a:gd name="T9" fmla="*/ 127 h 6577"/>
                  <a:gd name="T10" fmla="*/ 104 w 209"/>
                  <a:gd name="T11" fmla="*/ 89 h 6577"/>
                </a:gdLst>
                <a:ahLst/>
                <a:cxnLst>
                  <a:cxn ang="0">
                    <a:pos x="T0" y="T1"/>
                  </a:cxn>
                  <a:cxn ang="0">
                    <a:pos x="T2" y="T3"/>
                  </a:cxn>
                  <a:cxn ang="0">
                    <a:pos x="T4" y="T5"/>
                  </a:cxn>
                  <a:cxn ang="0">
                    <a:pos x="T6" y="T7"/>
                  </a:cxn>
                  <a:cxn ang="0">
                    <a:pos x="T8" y="T9"/>
                  </a:cxn>
                  <a:cxn ang="0">
                    <a:pos x="T10" y="T11"/>
                  </a:cxn>
                </a:cxnLst>
                <a:rect l="0" t="0" r="r" b="b"/>
                <a:pathLst>
                  <a:path w="209" h="6577">
                    <a:moveTo>
                      <a:pt x="104" y="89"/>
                    </a:moveTo>
                    <a:lnTo>
                      <a:pt x="82" y="127"/>
                    </a:lnTo>
                    <a:lnTo>
                      <a:pt x="82" y="6577"/>
                    </a:lnTo>
                    <a:lnTo>
                      <a:pt x="127" y="6577"/>
                    </a:lnTo>
                    <a:lnTo>
                      <a:pt x="127" y="127"/>
                    </a:lnTo>
                    <a:lnTo>
                      <a:pt x="104" y="89"/>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9" name="Freeform 34"/>
              <p:cNvSpPr/>
              <p:nvPr/>
            </p:nvSpPr>
            <p:spPr bwMode="auto">
              <a:xfrm>
                <a:off x="14808" y="-3557"/>
                <a:ext cx="209" cy="6577"/>
              </a:xfrm>
              <a:custGeom>
                <a:avLst/>
                <a:gdLst>
                  <a:gd name="T0" fmla="*/ 104 w 209"/>
                  <a:gd name="T1" fmla="*/ 0 h 6577"/>
                  <a:gd name="T2" fmla="*/ 6 w 209"/>
                  <a:gd name="T3" fmla="*/ 168 h 6577"/>
                  <a:gd name="T4" fmla="*/ 0 w 209"/>
                  <a:gd name="T5" fmla="*/ 178 h 6577"/>
                  <a:gd name="T6" fmla="*/ 3 w 209"/>
                  <a:gd name="T7" fmla="*/ 192 h 6577"/>
                  <a:gd name="T8" fmla="*/ 14 w 209"/>
                  <a:gd name="T9" fmla="*/ 198 h 6577"/>
                  <a:gd name="T10" fmla="*/ 25 w 209"/>
                  <a:gd name="T11" fmla="*/ 205 h 6577"/>
                  <a:gd name="T12" fmla="*/ 39 w 209"/>
                  <a:gd name="T13" fmla="*/ 201 h 6577"/>
                  <a:gd name="T14" fmla="*/ 45 w 209"/>
                  <a:gd name="T15" fmla="*/ 191 h 6577"/>
                  <a:gd name="T16" fmla="*/ 82 w 209"/>
                  <a:gd name="T17" fmla="*/ 127 h 6577"/>
                  <a:gd name="T18" fmla="*/ 82 w 209"/>
                  <a:gd name="T19" fmla="*/ 44 h 6577"/>
                  <a:gd name="T20" fmla="*/ 130 w 209"/>
                  <a:gd name="T21" fmla="*/ 44 h 6577"/>
                  <a:gd name="T22" fmla="*/ 104 w 209"/>
                  <a:gd name="T23" fmla="*/ 0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6577">
                    <a:moveTo>
                      <a:pt x="104" y="0"/>
                    </a:moveTo>
                    <a:lnTo>
                      <a:pt x="6" y="168"/>
                    </a:lnTo>
                    <a:lnTo>
                      <a:pt x="0" y="178"/>
                    </a:lnTo>
                    <a:lnTo>
                      <a:pt x="3" y="192"/>
                    </a:lnTo>
                    <a:lnTo>
                      <a:pt x="14" y="198"/>
                    </a:lnTo>
                    <a:lnTo>
                      <a:pt x="25" y="205"/>
                    </a:lnTo>
                    <a:lnTo>
                      <a:pt x="39" y="201"/>
                    </a:lnTo>
                    <a:lnTo>
                      <a:pt x="45" y="191"/>
                    </a:lnTo>
                    <a:lnTo>
                      <a:pt x="82" y="127"/>
                    </a:lnTo>
                    <a:lnTo>
                      <a:pt x="82" y="44"/>
                    </a:lnTo>
                    <a:lnTo>
                      <a:pt x="130" y="44"/>
                    </a:lnTo>
                    <a:lnTo>
                      <a:pt x="104" y="0"/>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0" name="Freeform 33"/>
              <p:cNvSpPr/>
              <p:nvPr/>
            </p:nvSpPr>
            <p:spPr bwMode="auto">
              <a:xfrm>
                <a:off x="14808" y="-3557"/>
                <a:ext cx="209" cy="6577"/>
              </a:xfrm>
              <a:custGeom>
                <a:avLst/>
                <a:gdLst>
                  <a:gd name="T0" fmla="*/ 130 w 209"/>
                  <a:gd name="T1" fmla="*/ 44 h 6577"/>
                  <a:gd name="T2" fmla="*/ 127 w 209"/>
                  <a:gd name="T3" fmla="*/ 44 h 6577"/>
                  <a:gd name="T4" fmla="*/ 127 w 209"/>
                  <a:gd name="T5" fmla="*/ 127 h 6577"/>
                  <a:gd name="T6" fmla="*/ 163 w 209"/>
                  <a:gd name="T7" fmla="*/ 191 h 6577"/>
                  <a:gd name="T8" fmla="*/ 170 w 209"/>
                  <a:gd name="T9" fmla="*/ 201 h 6577"/>
                  <a:gd name="T10" fmla="*/ 183 w 209"/>
                  <a:gd name="T11" fmla="*/ 205 h 6577"/>
                  <a:gd name="T12" fmla="*/ 194 w 209"/>
                  <a:gd name="T13" fmla="*/ 198 h 6577"/>
                  <a:gd name="T14" fmla="*/ 205 w 209"/>
                  <a:gd name="T15" fmla="*/ 192 h 6577"/>
                  <a:gd name="T16" fmla="*/ 209 w 209"/>
                  <a:gd name="T17" fmla="*/ 178 h 6577"/>
                  <a:gd name="T18" fmla="*/ 202 w 209"/>
                  <a:gd name="T19" fmla="*/ 168 h 6577"/>
                  <a:gd name="T20" fmla="*/ 130 w 209"/>
                  <a:gd name="T21" fmla="*/ 44 h 6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6577">
                    <a:moveTo>
                      <a:pt x="130" y="44"/>
                    </a:moveTo>
                    <a:lnTo>
                      <a:pt x="127" y="44"/>
                    </a:lnTo>
                    <a:lnTo>
                      <a:pt x="127" y="127"/>
                    </a:lnTo>
                    <a:lnTo>
                      <a:pt x="163" y="191"/>
                    </a:lnTo>
                    <a:lnTo>
                      <a:pt x="170" y="201"/>
                    </a:lnTo>
                    <a:lnTo>
                      <a:pt x="183" y="205"/>
                    </a:lnTo>
                    <a:lnTo>
                      <a:pt x="194" y="198"/>
                    </a:lnTo>
                    <a:lnTo>
                      <a:pt x="205" y="192"/>
                    </a:lnTo>
                    <a:lnTo>
                      <a:pt x="209" y="178"/>
                    </a:lnTo>
                    <a:lnTo>
                      <a:pt x="202" y="168"/>
                    </a:lnTo>
                    <a:lnTo>
                      <a:pt x="130"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1" name="Freeform 32"/>
              <p:cNvSpPr/>
              <p:nvPr/>
            </p:nvSpPr>
            <p:spPr bwMode="auto">
              <a:xfrm>
                <a:off x="14808" y="-3557"/>
                <a:ext cx="209" cy="6577"/>
              </a:xfrm>
              <a:custGeom>
                <a:avLst/>
                <a:gdLst>
                  <a:gd name="T0" fmla="*/ 127 w 209"/>
                  <a:gd name="T1" fmla="*/ 44 h 6577"/>
                  <a:gd name="T2" fmla="*/ 82 w 209"/>
                  <a:gd name="T3" fmla="*/ 44 h 6577"/>
                  <a:gd name="T4" fmla="*/ 82 w 209"/>
                  <a:gd name="T5" fmla="*/ 127 h 6577"/>
                  <a:gd name="T6" fmla="*/ 104 w 209"/>
                  <a:gd name="T7" fmla="*/ 89 h 6577"/>
                  <a:gd name="T8" fmla="*/ 85 w 209"/>
                  <a:gd name="T9" fmla="*/ 56 h 6577"/>
                  <a:gd name="T10" fmla="*/ 127 w 209"/>
                  <a:gd name="T11" fmla="*/ 56 h 6577"/>
                  <a:gd name="T12" fmla="*/ 127 w 209"/>
                  <a:gd name="T13" fmla="*/ 44 h 6577"/>
                </a:gdLst>
                <a:ahLst/>
                <a:cxnLst>
                  <a:cxn ang="0">
                    <a:pos x="T0" y="T1"/>
                  </a:cxn>
                  <a:cxn ang="0">
                    <a:pos x="T2" y="T3"/>
                  </a:cxn>
                  <a:cxn ang="0">
                    <a:pos x="T4" y="T5"/>
                  </a:cxn>
                  <a:cxn ang="0">
                    <a:pos x="T6" y="T7"/>
                  </a:cxn>
                  <a:cxn ang="0">
                    <a:pos x="T8" y="T9"/>
                  </a:cxn>
                  <a:cxn ang="0">
                    <a:pos x="T10" y="T11"/>
                  </a:cxn>
                  <a:cxn ang="0">
                    <a:pos x="T12" y="T13"/>
                  </a:cxn>
                </a:cxnLst>
                <a:rect l="0" t="0" r="r" b="b"/>
                <a:pathLst>
                  <a:path w="209" h="6577">
                    <a:moveTo>
                      <a:pt x="127" y="44"/>
                    </a:moveTo>
                    <a:lnTo>
                      <a:pt x="82" y="44"/>
                    </a:lnTo>
                    <a:lnTo>
                      <a:pt x="82" y="127"/>
                    </a:lnTo>
                    <a:lnTo>
                      <a:pt x="104" y="89"/>
                    </a:lnTo>
                    <a:lnTo>
                      <a:pt x="85" y="56"/>
                    </a:lnTo>
                    <a:lnTo>
                      <a:pt x="127" y="56"/>
                    </a:lnTo>
                    <a:lnTo>
                      <a:pt x="127" y="44"/>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2" name="Freeform 31"/>
              <p:cNvSpPr/>
              <p:nvPr/>
            </p:nvSpPr>
            <p:spPr bwMode="auto">
              <a:xfrm>
                <a:off x="14808" y="-3557"/>
                <a:ext cx="209" cy="6577"/>
              </a:xfrm>
              <a:custGeom>
                <a:avLst/>
                <a:gdLst>
                  <a:gd name="T0" fmla="*/ 127 w 209"/>
                  <a:gd name="T1" fmla="*/ 56 h 6577"/>
                  <a:gd name="T2" fmla="*/ 124 w 209"/>
                  <a:gd name="T3" fmla="*/ 56 h 6577"/>
                  <a:gd name="T4" fmla="*/ 104 w 209"/>
                  <a:gd name="T5" fmla="*/ 89 h 6577"/>
                  <a:gd name="T6" fmla="*/ 127 w 209"/>
                  <a:gd name="T7" fmla="*/ 127 h 6577"/>
                  <a:gd name="T8" fmla="*/ 127 w 209"/>
                  <a:gd name="T9" fmla="*/ 56 h 6577"/>
                </a:gdLst>
                <a:ahLst/>
                <a:cxnLst>
                  <a:cxn ang="0">
                    <a:pos x="T0" y="T1"/>
                  </a:cxn>
                  <a:cxn ang="0">
                    <a:pos x="T2" y="T3"/>
                  </a:cxn>
                  <a:cxn ang="0">
                    <a:pos x="T4" y="T5"/>
                  </a:cxn>
                  <a:cxn ang="0">
                    <a:pos x="T6" y="T7"/>
                  </a:cxn>
                  <a:cxn ang="0">
                    <a:pos x="T8" y="T9"/>
                  </a:cxn>
                </a:cxnLst>
                <a:rect l="0" t="0" r="r" b="b"/>
                <a:pathLst>
                  <a:path w="209" h="6577">
                    <a:moveTo>
                      <a:pt x="127" y="56"/>
                    </a:moveTo>
                    <a:lnTo>
                      <a:pt x="124" y="56"/>
                    </a:lnTo>
                    <a:lnTo>
                      <a:pt x="104" y="89"/>
                    </a:lnTo>
                    <a:lnTo>
                      <a:pt x="127" y="127"/>
                    </a:lnTo>
                    <a:lnTo>
                      <a:pt x="127"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43" name="Freeform 30"/>
              <p:cNvSpPr/>
              <p:nvPr/>
            </p:nvSpPr>
            <p:spPr bwMode="auto">
              <a:xfrm>
                <a:off x="14808" y="-3557"/>
                <a:ext cx="209" cy="6577"/>
              </a:xfrm>
              <a:custGeom>
                <a:avLst/>
                <a:gdLst>
                  <a:gd name="T0" fmla="*/ 124 w 209"/>
                  <a:gd name="T1" fmla="*/ 56 h 6577"/>
                  <a:gd name="T2" fmla="*/ 85 w 209"/>
                  <a:gd name="T3" fmla="*/ 56 h 6577"/>
                  <a:gd name="T4" fmla="*/ 104 w 209"/>
                  <a:gd name="T5" fmla="*/ 89 h 6577"/>
                  <a:gd name="T6" fmla="*/ 124 w 209"/>
                  <a:gd name="T7" fmla="*/ 56 h 6577"/>
                </a:gdLst>
                <a:ahLst/>
                <a:cxnLst>
                  <a:cxn ang="0">
                    <a:pos x="T0" y="T1"/>
                  </a:cxn>
                  <a:cxn ang="0">
                    <a:pos x="T2" y="T3"/>
                  </a:cxn>
                  <a:cxn ang="0">
                    <a:pos x="T4" y="T5"/>
                  </a:cxn>
                  <a:cxn ang="0">
                    <a:pos x="T6" y="T7"/>
                  </a:cxn>
                </a:cxnLst>
                <a:rect l="0" t="0" r="r" b="b"/>
                <a:pathLst>
                  <a:path w="209" h="6577">
                    <a:moveTo>
                      <a:pt x="124" y="56"/>
                    </a:moveTo>
                    <a:lnTo>
                      <a:pt x="85" y="56"/>
                    </a:lnTo>
                    <a:lnTo>
                      <a:pt x="104" y="89"/>
                    </a:lnTo>
                    <a:lnTo>
                      <a:pt x="124" y="56"/>
                    </a:ln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18" name="Group 22"/>
            <p:cNvGrpSpPr/>
            <p:nvPr/>
          </p:nvGrpSpPr>
          <p:grpSpPr bwMode="auto">
            <a:xfrm>
              <a:off x="10843" y="-472"/>
              <a:ext cx="209" cy="3492"/>
              <a:chOff x="10843" y="-472"/>
              <a:chExt cx="209" cy="3492"/>
            </a:xfrm>
          </p:grpSpPr>
          <p:sp>
            <p:nvSpPr>
              <p:cNvPr id="33" name="Freeform 27"/>
              <p:cNvSpPr/>
              <p:nvPr/>
            </p:nvSpPr>
            <p:spPr bwMode="auto">
              <a:xfrm>
                <a:off x="10843" y="-472"/>
                <a:ext cx="209" cy="3492"/>
              </a:xfrm>
              <a:custGeom>
                <a:avLst/>
                <a:gdLst>
                  <a:gd name="T0" fmla="*/ 82 w 209"/>
                  <a:gd name="T1" fmla="*/ 3364 h 3492"/>
                  <a:gd name="T2" fmla="*/ 82 w 209"/>
                  <a:gd name="T3" fmla="*/ 3448 h 3492"/>
                  <a:gd name="T4" fmla="*/ 127 w 209"/>
                  <a:gd name="T5" fmla="*/ 3448 h 3492"/>
                  <a:gd name="T6" fmla="*/ 127 w 209"/>
                  <a:gd name="T7" fmla="*/ 3436 h 3492"/>
                  <a:gd name="T8" fmla="*/ 85 w 209"/>
                  <a:gd name="T9" fmla="*/ 3436 h 3492"/>
                  <a:gd name="T10" fmla="*/ 104 w 209"/>
                  <a:gd name="T11" fmla="*/ 3403 h 3492"/>
                  <a:gd name="T12" fmla="*/ 82 w 209"/>
                  <a:gd name="T13" fmla="*/ 3364 h 3492"/>
                </a:gdLst>
                <a:ahLst/>
                <a:cxnLst>
                  <a:cxn ang="0">
                    <a:pos x="T0" y="T1"/>
                  </a:cxn>
                  <a:cxn ang="0">
                    <a:pos x="T2" y="T3"/>
                  </a:cxn>
                  <a:cxn ang="0">
                    <a:pos x="T4" y="T5"/>
                  </a:cxn>
                  <a:cxn ang="0">
                    <a:pos x="T6" y="T7"/>
                  </a:cxn>
                  <a:cxn ang="0">
                    <a:pos x="T8" y="T9"/>
                  </a:cxn>
                  <a:cxn ang="0">
                    <a:pos x="T10" y="T11"/>
                  </a:cxn>
                  <a:cxn ang="0">
                    <a:pos x="T12" y="T13"/>
                  </a:cxn>
                </a:cxnLst>
                <a:rect l="0" t="0" r="r" b="b"/>
                <a:pathLst>
                  <a:path w="209" h="3492">
                    <a:moveTo>
                      <a:pt x="82" y="3364"/>
                    </a:moveTo>
                    <a:lnTo>
                      <a:pt x="82" y="3448"/>
                    </a:lnTo>
                    <a:lnTo>
                      <a:pt x="127" y="3448"/>
                    </a:lnTo>
                    <a:lnTo>
                      <a:pt x="127" y="3436"/>
                    </a:lnTo>
                    <a:lnTo>
                      <a:pt x="85" y="3436"/>
                    </a:lnTo>
                    <a:lnTo>
                      <a:pt x="104" y="3403"/>
                    </a:lnTo>
                    <a:lnTo>
                      <a:pt x="82"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5" name="Freeform 25"/>
              <p:cNvSpPr/>
              <p:nvPr/>
            </p:nvSpPr>
            <p:spPr bwMode="auto">
              <a:xfrm>
                <a:off x="10843" y="-472"/>
                <a:ext cx="209" cy="3492"/>
              </a:xfrm>
              <a:custGeom>
                <a:avLst/>
                <a:gdLst>
                  <a:gd name="T0" fmla="*/ 104 w 209"/>
                  <a:gd name="T1" fmla="*/ 3403 h 3492"/>
                  <a:gd name="T2" fmla="*/ 85 w 209"/>
                  <a:gd name="T3" fmla="*/ 3436 h 3492"/>
                  <a:gd name="T4" fmla="*/ 124 w 209"/>
                  <a:gd name="T5" fmla="*/ 3436 h 3492"/>
                  <a:gd name="T6" fmla="*/ 104 w 209"/>
                  <a:gd name="T7" fmla="*/ 3403 h 3492"/>
                </a:gdLst>
                <a:ahLst/>
                <a:cxnLst>
                  <a:cxn ang="0">
                    <a:pos x="T0" y="T1"/>
                  </a:cxn>
                  <a:cxn ang="0">
                    <a:pos x="T2" y="T3"/>
                  </a:cxn>
                  <a:cxn ang="0">
                    <a:pos x="T4" y="T5"/>
                  </a:cxn>
                  <a:cxn ang="0">
                    <a:pos x="T6" y="T7"/>
                  </a:cxn>
                </a:cxnLst>
                <a:rect l="0" t="0" r="r" b="b"/>
                <a:pathLst>
                  <a:path w="209" h="3492">
                    <a:moveTo>
                      <a:pt x="104" y="3403"/>
                    </a:moveTo>
                    <a:lnTo>
                      <a:pt x="85" y="3436"/>
                    </a:lnTo>
                    <a:lnTo>
                      <a:pt x="124" y="3436"/>
                    </a:lnTo>
                    <a:lnTo>
                      <a:pt x="104" y="3403"/>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36" name="Freeform 24"/>
              <p:cNvSpPr/>
              <p:nvPr/>
            </p:nvSpPr>
            <p:spPr bwMode="auto">
              <a:xfrm>
                <a:off x="10843" y="-472"/>
                <a:ext cx="209" cy="3492"/>
              </a:xfrm>
              <a:custGeom>
                <a:avLst/>
                <a:gdLst>
                  <a:gd name="T0" fmla="*/ 127 w 209"/>
                  <a:gd name="T1" fmla="*/ 3364 h 3492"/>
                  <a:gd name="T2" fmla="*/ 104 w 209"/>
                  <a:gd name="T3" fmla="*/ 3403 h 3492"/>
                  <a:gd name="T4" fmla="*/ 124 w 209"/>
                  <a:gd name="T5" fmla="*/ 3436 h 3492"/>
                  <a:gd name="T6" fmla="*/ 127 w 209"/>
                  <a:gd name="T7" fmla="*/ 3436 h 3492"/>
                  <a:gd name="T8" fmla="*/ 127 w 209"/>
                  <a:gd name="T9" fmla="*/ 3364 h 3492"/>
                </a:gdLst>
                <a:ahLst/>
                <a:cxnLst>
                  <a:cxn ang="0">
                    <a:pos x="T0" y="T1"/>
                  </a:cxn>
                  <a:cxn ang="0">
                    <a:pos x="T2" y="T3"/>
                  </a:cxn>
                  <a:cxn ang="0">
                    <a:pos x="T4" y="T5"/>
                  </a:cxn>
                  <a:cxn ang="0">
                    <a:pos x="T6" y="T7"/>
                  </a:cxn>
                  <a:cxn ang="0">
                    <a:pos x="T8" y="T9"/>
                  </a:cxn>
                </a:cxnLst>
                <a:rect l="0" t="0" r="r" b="b"/>
                <a:pathLst>
                  <a:path w="209" h="3492">
                    <a:moveTo>
                      <a:pt x="127" y="3364"/>
                    </a:moveTo>
                    <a:lnTo>
                      <a:pt x="104" y="3403"/>
                    </a:lnTo>
                    <a:lnTo>
                      <a:pt x="124" y="3436"/>
                    </a:lnTo>
                    <a:lnTo>
                      <a:pt x="127" y="3436"/>
                    </a:lnTo>
                    <a:lnTo>
                      <a:pt x="127" y="3364"/>
                    </a:lnTo>
                  </a:path>
                </a:pathLst>
              </a:custGeom>
              <a:solidFill>
                <a:srgbClr val="7E7E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sp>
          <p:nvSpPr>
            <p:cNvPr id="20" name="Freeform 20"/>
            <p:cNvSpPr/>
            <p:nvPr/>
          </p:nvSpPr>
          <p:spPr bwMode="auto">
            <a:xfrm>
              <a:off x="3365" y="-382"/>
              <a:ext cx="20" cy="524"/>
            </a:xfrm>
            <a:custGeom>
              <a:avLst/>
              <a:gdLst>
                <a:gd name="T0" fmla="*/ 0 w 20"/>
                <a:gd name="T1" fmla="*/ 0 h 524"/>
                <a:gd name="T2" fmla="*/ 0 w 20"/>
                <a:gd name="T3" fmla="*/ 525 h 524"/>
              </a:gdLst>
              <a:ahLst/>
              <a:cxnLst>
                <a:cxn ang="0">
                  <a:pos x="T0" y="T1"/>
                </a:cxn>
                <a:cxn ang="0">
                  <a:pos x="T2" y="T3"/>
                </a:cxn>
              </a:cxnLst>
              <a:rect l="0" t="0" r="r" b="b"/>
              <a:pathLst>
                <a:path w="20" h="524">
                  <a:moveTo>
                    <a:pt x="0" y="0"/>
                  </a:moveTo>
                  <a:lnTo>
                    <a:pt x="0" y="525"/>
                  </a:lnTo>
                </a:path>
              </a:pathLst>
            </a:custGeom>
            <a:noFill/>
            <a:ln w="1047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1" name="Freeform 19"/>
            <p:cNvSpPr/>
            <p:nvPr/>
          </p:nvSpPr>
          <p:spPr bwMode="auto">
            <a:xfrm>
              <a:off x="3514" y="-382"/>
              <a:ext cx="20" cy="524"/>
            </a:xfrm>
            <a:custGeom>
              <a:avLst/>
              <a:gdLst>
                <a:gd name="T0" fmla="*/ 0 w 20"/>
                <a:gd name="T1" fmla="*/ 0 h 524"/>
                <a:gd name="T2" fmla="*/ 7 w 20"/>
                <a:gd name="T3" fmla="*/ 525 h 524"/>
              </a:gdLst>
              <a:ahLst/>
              <a:cxnLst>
                <a:cxn ang="0">
                  <a:pos x="T0" y="T1"/>
                </a:cxn>
                <a:cxn ang="0">
                  <a:pos x="T2" y="T3"/>
                </a:cxn>
              </a:cxnLst>
              <a:rect l="0" t="0" r="r" b="b"/>
              <a:pathLst>
                <a:path w="20" h="524">
                  <a:moveTo>
                    <a:pt x="0" y="0"/>
                  </a:moveTo>
                  <a:lnTo>
                    <a:pt x="7" y="525"/>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2" name="Freeform 18"/>
            <p:cNvSpPr/>
            <p:nvPr/>
          </p:nvSpPr>
          <p:spPr bwMode="auto">
            <a:xfrm>
              <a:off x="3673" y="-374"/>
              <a:ext cx="20" cy="516"/>
            </a:xfrm>
            <a:custGeom>
              <a:avLst/>
              <a:gdLst>
                <a:gd name="T0" fmla="*/ 0 w 20"/>
                <a:gd name="T1" fmla="*/ 0 h 516"/>
                <a:gd name="T2" fmla="*/ 0 w 20"/>
                <a:gd name="T3" fmla="*/ 517 h 516"/>
              </a:gdLst>
              <a:ahLst/>
              <a:cxnLst>
                <a:cxn ang="0">
                  <a:pos x="T0" y="T1"/>
                </a:cxn>
                <a:cxn ang="0">
                  <a:pos x="T2" y="T3"/>
                </a:cxn>
              </a:cxnLst>
              <a:rect l="0" t="0" r="r" b="b"/>
              <a:pathLst>
                <a:path w="20" h="516">
                  <a:moveTo>
                    <a:pt x="0" y="0"/>
                  </a:moveTo>
                  <a:lnTo>
                    <a:pt x="0" y="517"/>
                  </a:lnTo>
                </a:path>
              </a:pathLst>
            </a:custGeom>
            <a:noFill/>
            <a:ln w="10642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3" name="Freeform 17"/>
            <p:cNvSpPr/>
            <p:nvPr/>
          </p:nvSpPr>
          <p:spPr bwMode="auto">
            <a:xfrm>
              <a:off x="3110" y="145"/>
              <a:ext cx="806" cy="235"/>
            </a:xfrm>
            <a:custGeom>
              <a:avLst/>
              <a:gdLst>
                <a:gd name="T0" fmla="*/ 54 w 806"/>
                <a:gd name="T1" fmla="*/ 15 h 235"/>
                <a:gd name="T2" fmla="*/ 25 w 806"/>
                <a:gd name="T3" fmla="*/ 41 h 235"/>
                <a:gd name="T4" fmla="*/ 3 w 806"/>
                <a:gd name="T5" fmla="*/ 87 h 235"/>
                <a:gd name="T6" fmla="*/ 1 w 806"/>
                <a:gd name="T7" fmla="*/ 124 h 235"/>
                <a:gd name="T8" fmla="*/ 11 w 806"/>
                <a:gd name="T9" fmla="*/ 160 h 235"/>
                <a:gd name="T10" fmla="*/ 34 w 806"/>
                <a:gd name="T11" fmla="*/ 190 h 235"/>
                <a:gd name="T12" fmla="*/ 68 w 806"/>
                <a:gd name="T13" fmla="*/ 207 h 235"/>
                <a:gd name="T14" fmla="*/ 111 w 806"/>
                <a:gd name="T15" fmla="*/ 215 h 235"/>
                <a:gd name="T16" fmla="*/ 151 w 806"/>
                <a:gd name="T17" fmla="*/ 216 h 235"/>
                <a:gd name="T18" fmla="*/ 187 w 806"/>
                <a:gd name="T19" fmla="*/ 206 h 235"/>
                <a:gd name="T20" fmla="*/ 217 w 806"/>
                <a:gd name="T21" fmla="*/ 191 h 235"/>
                <a:gd name="T22" fmla="*/ 257 w 806"/>
                <a:gd name="T23" fmla="*/ 162 h 235"/>
                <a:gd name="T24" fmla="*/ 285 w 806"/>
                <a:gd name="T25" fmla="*/ 182 h 235"/>
                <a:gd name="T26" fmla="*/ 303 w 806"/>
                <a:gd name="T27" fmla="*/ 200 h 235"/>
                <a:gd name="T28" fmla="*/ 322 w 806"/>
                <a:gd name="T29" fmla="*/ 216 h 235"/>
                <a:gd name="T30" fmla="*/ 352 w 806"/>
                <a:gd name="T31" fmla="*/ 230 h 235"/>
                <a:gd name="T32" fmla="*/ 413 w 806"/>
                <a:gd name="T33" fmla="*/ 234 h 235"/>
                <a:gd name="T34" fmla="*/ 477 w 806"/>
                <a:gd name="T35" fmla="*/ 223 h 235"/>
                <a:gd name="T36" fmla="*/ 522 w 806"/>
                <a:gd name="T37" fmla="*/ 207 h 235"/>
                <a:gd name="T38" fmla="*/ 551 w 806"/>
                <a:gd name="T39" fmla="*/ 188 h 235"/>
                <a:gd name="T40" fmla="*/ 566 w 806"/>
                <a:gd name="T41" fmla="*/ 174 h 235"/>
                <a:gd name="T42" fmla="*/ 569 w 806"/>
                <a:gd name="T43" fmla="*/ 170 h 235"/>
                <a:gd name="T44" fmla="*/ 591 w 806"/>
                <a:gd name="T45" fmla="*/ 171 h 235"/>
                <a:gd name="T46" fmla="*/ 603 w 806"/>
                <a:gd name="T47" fmla="*/ 188 h 235"/>
                <a:gd name="T48" fmla="*/ 616 w 806"/>
                <a:gd name="T49" fmla="*/ 207 h 235"/>
                <a:gd name="T50" fmla="*/ 643 w 806"/>
                <a:gd name="T51" fmla="*/ 217 h 235"/>
                <a:gd name="T52" fmla="*/ 718 w 806"/>
                <a:gd name="T53" fmla="*/ 210 h 235"/>
                <a:gd name="T54" fmla="*/ 758 w 806"/>
                <a:gd name="T55" fmla="*/ 198 h 235"/>
                <a:gd name="T56" fmla="*/ 779 w 806"/>
                <a:gd name="T57" fmla="*/ 181 h 235"/>
                <a:gd name="T58" fmla="*/ 794 w 806"/>
                <a:gd name="T59" fmla="*/ 162 h 235"/>
                <a:gd name="T60" fmla="*/ 806 w 806"/>
                <a:gd name="T61" fmla="*/ 128 h 235"/>
                <a:gd name="T62" fmla="*/ 801 w 806"/>
                <a:gd name="T63" fmla="*/ 88 h 235"/>
                <a:gd name="T64" fmla="*/ 788 w 806"/>
                <a:gd name="T65" fmla="*/ 47 h 235"/>
                <a:gd name="T66" fmla="*/ 765 w 806"/>
                <a:gd name="T67" fmla="*/ 1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235">
                  <a:moveTo>
                    <a:pt x="62" y="2"/>
                  </a:moveTo>
                  <a:lnTo>
                    <a:pt x="54" y="15"/>
                  </a:lnTo>
                  <a:lnTo>
                    <a:pt x="40" y="27"/>
                  </a:lnTo>
                  <a:lnTo>
                    <a:pt x="25" y="41"/>
                  </a:lnTo>
                  <a:lnTo>
                    <a:pt x="12" y="60"/>
                  </a:lnTo>
                  <a:lnTo>
                    <a:pt x="3" y="87"/>
                  </a:lnTo>
                  <a:lnTo>
                    <a:pt x="0" y="108"/>
                  </a:lnTo>
                  <a:lnTo>
                    <a:pt x="1" y="124"/>
                  </a:lnTo>
                  <a:lnTo>
                    <a:pt x="4" y="138"/>
                  </a:lnTo>
                  <a:lnTo>
                    <a:pt x="11" y="160"/>
                  </a:lnTo>
                  <a:lnTo>
                    <a:pt x="19" y="177"/>
                  </a:lnTo>
                  <a:lnTo>
                    <a:pt x="34" y="190"/>
                  </a:lnTo>
                  <a:lnTo>
                    <a:pt x="49" y="200"/>
                  </a:lnTo>
                  <a:lnTo>
                    <a:pt x="68" y="207"/>
                  </a:lnTo>
                  <a:lnTo>
                    <a:pt x="89" y="212"/>
                  </a:lnTo>
                  <a:lnTo>
                    <a:pt x="111" y="215"/>
                  </a:lnTo>
                  <a:lnTo>
                    <a:pt x="132" y="216"/>
                  </a:lnTo>
                  <a:lnTo>
                    <a:pt x="151" y="216"/>
                  </a:lnTo>
                  <a:lnTo>
                    <a:pt x="170" y="211"/>
                  </a:lnTo>
                  <a:lnTo>
                    <a:pt x="187" y="206"/>
                  </a:lnTo>
                  <a:lnTo>
                    <a:pt x="202" y="200"/>
                  </a:lnTo>
                  <a:lnTo>
                    <a:pt x="217" y="191"/>
                  </a:lnTo>
                  <a:lnTo>
                    <a:pt x="235" y="179"/>
                  </a:lnTo>
                  <a:lnTo>
                    <a:pt x="257" y="162"/>
                  </a:lnTo>
                  <a:lnTo>
                    <a:pt x="272" y="172"/>
                  </a:lnTo>
                  <a:lnTo>
                    <a:pt x="285" y="182"/>
                  </a:lnTo>
                  <a:lnTo>
                    <a:pt x="294" y="192"/>
                  </a:lnTo>
                  <a:lnTo>
                    <a:pt x="303" y="200"/>
                  </a:lnTo>
                  <a:lnTo>
                    <a:pt x="312" y="209"/>
                  </a:lnTo>
                  <a:lnTo>
                    <a:pt x="322" y="216"/>
                  </a:lnTo>
                  <a:lnTo>
                    <a:pt x="335" y="223"/>
                  </a:lnTo>
                  <a:lnTo>
                    <a:pt x="352" y="230"/>
                  </a:lnTo>
                  <a:lnTo>
                    <a:pt x="374" y="235"/>
                  </a:lnTo>
                  <a:lnTo>
                    <a:pt x="413" y="234"/>
                  </a:lnTo>
                  <a:lnTo>
                    <a:pt x="447" y="230"/>
                  </a:lnTo>
                  <a:lnTo>
                    <a:pt x="477" y="223"/>
                  </a:lnTo>
                  <a:lnTo>
                    <a:pt x="502" y="215"/>
                  </a:lnTo>
                  <a:lnTo>
                    <a:pt x="522" y="207"/>
                  </a:lnTo>
                  <a:lnTo>
                    <a:pt x="539" y="197"/>
                  </a:lnTo>
                  <a:lnTo>
                    <a:pt x="551" y="188"/>
                  </a:lnTo>
                  <a:lnTo>
                    <a:pt x="560" y="181"/>
                  </a:lnTo>
                  <a:lnTo>
                    <a:pt x="566" y="174"/>
                  </a:lnTo>
                  <a:lnTo>
                    <a:pt x="569" y="171"/>
                  </a:lnTo>
                  <a:lnTo>
                    <a:pt x="569" y="170"/>
                  </a:lnTo>
                  <a:lnTo>
                    <a:pt x="582" y="168"/>
                  </a:lnTo>
                  <a:lnTo>
                    <a:pt x="591" y="171"/>
                  </a:lnTo>
                  <a:lnTo>
                    <a:pt x="598" y="178"/>
                  </a:lnTo>
                  <a:lnTo>
                    <a:pt x="603" y="188"/>
                  </a:lnTo>
                  <a:lnTo>
                    <a:pt x="609" y="198"/>
                  </a:lnTo>
                  <a:lnTo>
                    <a:pt x="616" y="207"/>
                  </a:lnTo>
                  <a:lnTo>
                    <a:pt x="627" y="214"/>
                  </a:lnTo>
                  <a:lnTo>
                    <a:pt x="643" y="217"/>
                  </a:lnTo>
                  <a:lnTo>
                    <a:pt x="686" y="214"/>
                  </a:lnTo>
                  <a:lnTo>
                    <a:pt x="718" y="210"/>
                  </a:lnTo>
                  <a:lnTo>
                    <a:pt x="741" y="204"/>
                  </a:lnTo>
                  <a:lnTo>
                    <a:pt x="758" y="198"/>
                  </a:lnTo>
                  <a:lnTo>
                    <a:pt x="770" y="190"/>
                  </a:lnTo>
                  <a:lnTo>
                    <a:pt x="779" y="181"/>
                  </a:lnTo>
                  <a:lnTo>
                    <a:pt x="786" y="172"/>
                  </a:lnTo>
                  <a:lnTo>
                    <a:pt x="794" y="162"/>
                  </a:lnTo>
                  <a:lnTo>
                    <a:pt x="803" y="146"/>
                  </a:lnTo>
                  <a:lnTo>
                    <a:pt x="806" y="128"/>
                  </a:lnTo>
                  <a:lnTo>
                    <a:pt x="804" y="108"/>
                  </a:lnTo>
                  <a:lnTo>
                    <a:pt x="801" y="88"/>
                  </a:lnTo>
                  <a:lnTo>
                    <a:pt x="796" y="70"/>
                  </a:lnTo>
                  <a:lnTo>
                    <a:pt x="788" y="47"/>
                  </a:lnTo>
                  <a:lnTo>
                    <a:pt x="777" y="28"/>
                  </a:lnTo>
                  <a:lnTo>
                    <a:pt x="765" y="13"/>
                  </a:lnTo>
                  <a:lnTo>
                    <a:pt x="756" y="0"/>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4" name="Freeform 16"/>
            <p:cNvSpPr/>
            <p:nvPr/>
          </p:nvSpPr>
          <p:spPr bwMode="auto">
            <a:xfrm>
              <a:off x="3008" y="332"/>
              <a:ext cx="1008" cy="237"/>
            </a:xfrm>
            <a:custGeom>
              <a:avLst/>
              <a:gdLst>
                <a:gd name="T0" fmla="*/ 2 w 1008"/>
                <a:gd name="T1" fmla="*/ 31 h 237"/>
                <a:gd name="T2" fmla="*/ 0 w 1008"/>
                <a:gd name="T3" fmla="*/ 14 h 237"/>
                <a:gd name="T4" fmla="*/ 0 w 1008"/>
                <a:gd name="T5" fmla="*/ 19 h 237"/>
                <a:gd name="T6" fmla="*/ 3 w 1008"/>
                <a:gd name="T7" fmla="*/ 60 h 237"/>
                <a:gd name="T8" fmla="*/ 12 w 1008"/>
                <a:gd name="T9" fmla="*/ 102 h 237"/>
                <a:gd name="T10" fmla="*/ 27 w 1008"/>
                <a:gd name="T11" fmla="*/ 140 h 237"/>
                <a:gd name="T12" fmla="*/ 51 w 1008"/>
                <a:gd name="T13" fmla="*/ 171 h 237"/>
                <a:gd name="T14" fmla="*/ 87 w 1008"/>
                <a:gd name="T15" fmla="*/ 195 h 237"/>
                <a:gd name="T16" fmla="*/ 126 w 1008"/>
                <a:gd name="T17" fmla="*/ 212 h 237"/>
                <a:gd name="T18" fmla="*/ 165 w 1008"/>
                <a:gd name="T19" fmla="*/ 221 h 237"/>
                <a:gd name="T20" fmla="*/ 199 w 1008"/>
                <a:gd name="T21" fmla="*/ 217 h 237"/>
                <a:gd name="T22" fmla="*/ 233 w 1008"/>
                <a:gd name="T23" fmla="*/ 207 h 237"/>
                <a:gd name="T24" fmla="*/ 267 w 1008"/>
                <a:gd name="T25" fmla="*/ 194 h 237"/>
                <a:gd name="T26" fmla="*/ 302 w 1008"/>
                <a:gd name="T27" fmla="*/ 174 h 237"/>
                <a:gd name="T28" fmla="*/ 341 w 1008"/>
                <a:gd name="T29" fmla="*/ 142 h 237"/>
                <a:gd name="T30" fmla="*/ 360 w 1008"/>
                <a:gd name="T31" fmla="*/ 145 h 237"/>
                <a:gd name="T32" fmla="*/ 375 w 1008"/>
                <a:gd name="T33" fmla="*/ 161 h 237"/>
                <a:gd name="T34" fmla="*/ 393 w 1008"/>
                <a:gd name="T35" fmla="*/ 184 h 237"/>
                <a:gd name="T36" fmla="*/ 420 w 1008"/>
                <a:gd name="T37" fmla="*/ 208 h 237"/>
                <a:gd name="T38" fmla="*/ 465 w 1008"/>
                <a:gd name="T39" fmla="*/ 229 h 237"/>
                <a:gd name="T40" fmla="*/ 535 w 1008"/>
                <a:gd name="T41" fmla="*/ 234 h 237"/>
                <a:gd name="T42" fmla="*/ 597 w 1008"/>
                <a:gd name="T43" fmla="*/ 218 h 237"/>
                <a:gd name="T44" fmla="*/ 640 w 1008"/>
                <a:gd name="T45" fmla="*/ 193 h 237"/>
                <a:gd name="T46" fmla="*/ 669 w 1008"/>
                <a:gd name="T47" fmla="*/ 166 h 237"/>
                <a:gd name="T48" fmla="*/ 683 w 1008"/>
                <a:gd name="T49" fmla="*/ 142 h 237"/>
                <a:gd name="T50" fmla="*/ 688 w 1008"/>
                <a:gd name="T51" fmla="*/ 128 h 237"/>
                <a:gd name="T52" fmla="*/ 708 w 1008"/>
                <a:gd name="T53" fmla="*/ 155 h 237"/>
                <a:gd name="T54" fmla="*/ 745 w 1008"/>
                <a:gd name="T55" fmla="*/ 194 h 237"/>
                <a:gd name="T56" fmla="*/ 778 w 1008"/>
                <a:gd name="T57" fmla="*/ 215 h 237"/>
                <a:gd name="T58" fmla="*/ 807 w 1008"/>
                <a:gd name="T59" fmla="*/ 223 h 237"/>
                <a:gd name="T60" fmla="*/ 836 w 1008"/>
                <a:gd name="T61" fmla="*/ 224 h 237"/>
                <a:gd name="T62" fmla="*/ 870 w 1008"/>
                <a:gd name="T63" fmla="*/ 221 h 237"/>
                <a:gd name="T64" fmla="*/ 910 w 1008"/>
                <a:gd name="T65" fmla="*/ 204 h 237"/>
                <a:gd name="T66" fmla="*/ 946 w 1008"/>
                <a:gd name="T67" fmla="*/ 178 h 237"/>
                <a:gd name="T68" fmla="*/ 976 w 1008"/>
                <a:gd name="T69" fmla="*/ 148 h 237"/>
                <a:gd name="T70" fmla="*/ 999 w 1008"/>
                <a:gd name="T71" fmla="*/ 112 h 237"/>
                <a:gd name="T72" fmla="*/ 1007 w 1008"/>
                <a:gd name="T73" fmla="*/ 69 h 237"/>
                <a:gd name="T74" fmla="*/ 1005 w 1008"/>
                <a:gd name="T75" fmla="*/ 3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8" h="237">
                  <a:moveTo>
                    <a:pt x="6" y="21"/>
                  </a:moveTo>
                  <a:lnTo>
                    <a:pt x="2" y="31"/>
                  </a:lnTo>
                  <a:lnTo>
                    <a:pt x="0" y="27"/>
                  </a:lnTo>
                  <a:lnTo>
                    <a:pt x="0" y="14"/>
                  </a:lnTo>
                  <a:lnTo>
                    <a:pt x="2" y="0"/>
                  </a:lnTo>
                  <a:lnTo>
                    <a:pt x="0" y="19"/>
                  </a:lnTo>
                  <a:lnTo>
                    <a:pt x="1" y="39"/>
                  </a:lnTo>
                  <a:lnTo>
                    <a:pt x="3" y="60"/>
                  </a:lnTo>
                  <a:lnTo>
                    <a:pt x="7" y="81"/>
                  </a:lnTo>
                  <a:lnTo>
                    <a:pt x="12" y="102"/>
                  </a:lnTo>
                  <a:lnTo>
                    <a:pt x="19" y="121"/>
                  </a:lnTo>
                  <a:lnTo>
                    <a:pt x="27" y="140"/>
                  </a:lnTo>
                  <a:lnTo>
                    <a:pt x="36" y="156"/>
                  </a:lnTo>
                  <a:lnTo>
                    <a:pt x="51" y="171"/>
                  </a:lnTo>
                  <a:lnTo>
                    <a:pt x="68" y="184"/>
                  </a:lnTo>
                  <a:lnTo>
                    <a:pt x="87" y="195"/>
                  </a:lnTo>
                  <a:lnTo>
                    <a:pt x="106" y="205"/>
                  </a:lnTo>
                  <a:lnTo>
                    <a:pt x="126" y="212"/>
                  </a:lnTo>
                  <a:lnTo>
                    <a:pt x="146" y="217"/>
                  </a:lnTo>
                  <a:lnTo>
                    <a:pt x="165" y="221"/>
                  </a:lnTo>
                  <a:lnTo>
                    <a:pt x="182" y="221"/>
                  </a:lnTo>
                  <a:lnTo>
                    <a:pt x="199" y="217"/>
                  </a:lnTo>
                  <a:lnTo>
                    <a:pt x="216" y="212"/>
                  </a:lnTo>
                  <a:lnTo>
                    <a:pt x="233" y="207"/>
                  </a:lnTo>
                  <a:lnTo>
                    <a:pt x="250" y="201"/>
                  </a:lnTo>
                  <a:lnTo>
                    <a:pt x="267" y="194"/>
                  </a:lnTo>
                  <a:lnTo>
                    <a:pt x="284" y="185"/>
                  </a:lnTo>
                  <a:lnTo>
                    <a:pt x="302" y="174"/>
                  </a:lnTo>
                  <a:lnTo>
                    <a:pt x="321" y="159"/>
                  </a:lnTo>
                  <a:lnTo>
                    <a:pt x="341" y="142"/>
                  </a:lnTo>
                  <a:lnTo>
                    <a:pt x="352" y="142"/>
                  </a:lnTo>
                  <a:lnTo>
                    <a:pt x="360" y="145"/>
                  </a:lnTo>
                  <a:lnTo>
                    <a:pt x="368" y="152"/>
                  </a:lnTo>
                  <a:lnTo>
                    <a:pt x="375" y="161"/>
                  </a:lnTo>
                  <a:lnTo>
                    <a:pt x="383" y="172"/>
                  </a:lnTo>
                  <a:lnTo>
                    <a:pt x="393" y="184"/>
                  </a:lnTo>
                  <a:lnTo>
                    <a:pt x="405" y="196"/>
                  </a:lnTo>
                  <a:lnTo>
                    <a:pt x="420" y="208"/>
                  </a:lnTo>
                  <a:lnTo>
                    <a:pt x="440" y="220"/>
                  </a:lnTo>
                  <a:lnTo>
                    <a:pt x="465" y="229"/>
                  </a:lnTo>
                  <a:lnTo>
                    <a:pt x="496" y="237"/>
                  </a:lnTo>
                  <a:lnTo>
                    <a:pt x="535" y="234"/>
                  </a:lnTo>
                  <a:lnTo>
                    <a:pt x="568" y="227"/>
                  </a:lnTo>
                  <a:lnTo>
                    <a:pt x="597" y="218"/>
                  </a:lnTo>
                  <a:lnTo>
                    <a:pt x="621" y="206"/>
                  </a:lnTo>
                  <a:lnTo>
                    <a:pt x="640" y="193"/>
                  </a:lnTo>
                  <a:lnTo>
                    <a:pt x="656" y="179"/>
                  </a:lnTo>
                  <a:lnTo>
                    <a:pt x="669" y="166"/>
                  </a:lnTo>
                  <a:lnTo>
                    <a:pt x="677" y="153"/>
                  </a:lnTo>
                  <a:lnTo>
                    <a:pt x="683" y="142"/>
                  </a:lnTo>
                  <a:lnTo>
                    <a:pt x="687" y="134"/>
                  </a:lnTo>
                  <a:lnTo>
                    <a:pt x="688" y="128"/>
                  </a:lnTo>
                  <a:lnTo>
                    <a:pt x="687" y="127"/>
                  </a:lnTo>
                  <a:lnTo>
                    <a:pt x="708" y="155"/>
                  </a:lnTo>
                  <a:lnTo>
                    <a:pt x="727" y="177"/>
                  </a:lnTo>
                  <a:lnTo>
                    <a:pt x="745" y="194"/>
                  </a:lnTo>
                  <a:lnTo>
                    <a:pt x="762" y="206"/>
                  </a:lnTo>
                  <a:lnTo>
                    <a:pt x="778" y="215"/>
                  </a:lnTo>
                  <a:lnTo>
                    <a:pt x="793" y="220"/>
                  </a:lnTo>
                  <a:lnTo>
                    <a:pt x="807" y="223"/>
                  </a:lnTo>
                  <a:lnTo>
                    <a:pt x="822" y="224"/>
                  </a:lnTo>
                  <a:lnTo>
                    <a:pt x="836" y="224"/>
                  </a:lnTo>
                  <a:lnTo>
                    <a:pt x="850" y="223"/>
                  </a:lnTo>
                  <a:lnTo>
                    <a:pt x="870" y="221"/>
                  </a:lnTo>
                  <a:lnTo>
                    <a:pt x="890" y="214"/>
                  </a:lnTo>
                  <a:lnTo>
                    <a:pt x="910" y="204"/>
                  </a:lnTo>
                  <a:lnTo>
                    <a:pt x="929" y="192"/>
                  </a:lnTo>
                  <a:lnTo>
                    <a:pt x="946" y="178"/>
                  </a:lnTo>
                  <a:lnTo>
                    <a:pt x="962" y="163"/>
                  </a:lnTo>
                  <a:lnTo>
                    <a:pt x="976" y="148"/>
                  </a:lnTo>
                  <a:lnTo>
                    <a:pt x="988" y="134"/>
                  </a:lnTo>
                  <a:lnTo>
                    <a:pt x="999" y="112"/>
                  </a:lnTo>
                  <a:lnTo>
                    <a:pt x="1005" y="90"/>
                  </a:lnTo>
                  <a:lnTo>
                    <a:pt x="1007" y="69"/>
                  </a:lnTo>
                  <a:lnTo>
                    <a:pt x="1007" y="48"/>
                  </a:lnTo>
                  <a:lnTo>
                    <a:pt x="1005" y="30"/>
                  </a:lnTo>
                  <a:lnTo>
                    <a:pt x="1004" y="16"/>
                  </a:lnTo>
                </a:path>
              </a:pathLst>
            </a:custGeom>
            <a:noFill/>
            <a:ln w="28574">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5" name="Freeform 15"/>
            <p:cNvSpPr/>
            <p:nvPr/>
          </p:nvSpPr>
          <p:spPr bwMode="auto">
            <a:xfrm>
              <a:off x="2107" y="627"/>
              <a:ext cx="907" cy="183"/>
            </a:xfrm>
            <a:custGeom>
              <a:avLst/>
              <a:gdLst>
                <a:gd name="T0" fmla="*/ 10 w 907"/>
                <a:gd name="T1" fmla="*/ 158 h 183"/>
                <a:gd name="T2" fmla="*/ 32 w 907"/>
                <a:gd name="T3" fmla="*/ 111 h 183"/>
                <a:gd name="T4" fmla="*/ 54 w 907"/>
                <a:gd name="T5" fmla="*/ 69 h 183"/>
                <a:gd name="T6" fmla="*/ 76 w 907"/>
                <a:gd name="T7" fmla="*/ 34 h 183"/>
                <a:gd name="T8" fmla="*/ 100 w 907"/>
                <a:gd name="T9" fmla="*/ 10 h 183"/>
                <a:gd name="T10" fmla="*/ 126 w 907"/>
                <a:gd name="T11" fmla="*/ 0 h 183"/>
                <a:gd name="T12" fmla="*/ 153 w 907"/>
                <a:gd name="T13" fmla="*/ 11 h 183"/>
                <a:gd name="T14" fmla="*/ 181 w 907"/>
                <a:gd name="T15" fmla="*/ 40 h 183"/>
                <a:gd name="T16" fmla="*/ 210 w 907"/>
                <a:gd name="T17" fmla="*/ 80 h 183"/>
                <a:gd name="T18" fmla="*/ 239 w 907"/>
                <a:gd name="T19" fmla="*/ 121 h 183"/>
                <a:gd name="T20" fmla="*/ 268 w 907"/>
                <a:gd name="T21" fmla="*/ 153 h 183"/>
                <a:gd name="T22" fmla="*/ 295 w 907"/>
                <a:gd name="T23" fmla="*/ 169 h 183"/>
                <a:gd name="T24" fmla="*/ 324 w 907"/>
                <a:gd name="T25" fmla="*/ 157 h 183"/>
                <a:gd name="T26" fmla="*/ 353 w 907"/>
                <a:gd name="T27" fmla="*/ 125 h 183"/>
                <a:gd name="T28" fmla="*/ 380 w 907"/>
                <a:gd name="T29" fmla="*/ 83 h 183"/>
                <a:gd name="T30" fmla="*/ 406 w 907"/>
                <a:gd name="T31" fmla="*/ 44 h 183"/>
                <a:gd name="T32" fmla="*/ 433 w 907"/>
                <a:gd name="T33" fmla="*/ 17 h 183"/>
                <a:gd name="T34" fmla="*/ 461 w 907"/>
                <a:gd name="T35" fmla="*/ 15 h 183"/>
                <a:gd name="T36" fmla="*/ 490 w 907"/>
                <a:gd name="T37" fmla="*/ 38 h 183"/>
                <a:gd name="T38" fmla="*/ 519 w 907"/>
                <a:gd name="T39" fmla="*/ 75 h 183"/>
                <a:gd name="T40" fmla="*/ 547 w 907"/>
                <a:gd name="T41" fmla="*/ 114 h 183"/>
                <a:gd name="T42" fmla="*/ 576 w 907"/>
                <a:gd name="T43" fmla="*/ 143 h 183"/>
                <a:gd name="T44" fmla="*/ 606 w 907"/>
                <a:gd name="T45" fmla="*/ 146 h 183"/>
                <a:gd name="T46" fmla="*/ 637 w 907"/>
                <a:gd name="T47" fmla="*/ 123 h 183"/>
                <a:gd name="T48" fmla="*/ 666 w 907"/>
                <a:gd name="T49" fmla="*/ 86 h 183"/>
                <a:gd name="T50" fmla="*/ 695 w 907"/>
                <a:gd name="T51" fmla="*/ 48 h 183"/>
                <a:gd name="T52" fmla="*/ 724 w 907"/>
                <a:gd name="T53" fmla="*/ 20 h 183"/>
                <a:gd name="T54" fmla="*/ 754 w 907"/>
                <a:gd name="T55" fmla="*/ 15 h 183"/>
                <a:gd name="T56" fmla="*/ 786 w 907"/>
                <a:gd name="T57" fmla="*/ 27 h 183"/>
                <a:gd name="T58" fmla="*/ 817 w 907"/>
                <a:gd name="T59" fmla="*/ 50 h 183"/>
                <a:gd name="T60" fmla="*/ 847 w 907"/>
                <a:gd name="T61" fmla="*/ 80 h 183"/>
                <a:gd name="T62" fmla="*/ 877 w 907"/>
                <a:gd name="T63" fmla="*/ 115 h 183"/>
                <a:gd name="T64" fmla="*/ 907 w 907"/>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7"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0"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6" name="Freeform 14"/>
            <p:cNvSpPr/>
            <p:nvPr/>
          </p:nvSpPr>
          <p:spPr bwMode="auto">
            <a:xfrm>
              <a:off x="2099" y="822"/>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7" name="Freeform 13"/>
            <p:cNvSpPr/>
            <p:nvPr/>
          </p:nvSpPr>
          <p:spPr bwMode="auto">
            <a:xfrm>
              <a:off x="2114" y="1017"/>
              <a:ext cx="908" cy="183"/>
            </a:xfrm>
            <a:custGeom>
              <a:avLst/>
              <a:gdLst>
                <a:gd name="T0" fmla="*/ 10 w 908"/>
                <a:gd name="T1" fmla="*/ 158 h 183"/>
                <a:gd name="T2" fmla="*/ 32 w 908"/>
                <a:gd name="T3" fmla="*/ 111 h 183"/>
                <a:gd name="T4" fmla="*/ 54 w 908"/>
                <a:gd name="T5" fmla="*/ 69 h 183"/>
                <a:gd name="T6" fmla="*/ 76 w 908"/>
                <a:gd name="T7" fmla="*/ 34 h 183"/>
                <a:gd name="T8" fmla="*/ 100 w 908"/>
                <a:gd name="T9" fmla="*/ 10 h 183"/>
                <a:gd name="T10" fmla="*/ 126 w 908"/>
                <a:gd name="T11" fmla="*/ 0 h 183"/>
                <a:gd name="T12" fmla="*/ 153 w 908"/>
                <a:gd name="T13" fmla="*/ 11 h 183"/>
                <a:gd name="T14" fmla="*/ 181 w 908"/>
                <a:gd name="T15" fmla="*/ 40 h 183"/>
                <a:gd name="T16" fmla="*/ 210 w 908"/>
                <a:gd name="T17" fmla="*/ 80 h 183"/>
                <a:gd name="T18" fmla="*/ 239 w 908"/>
                <a:gd name="T19" fmla="*/ 121 h 183"/>
                <a:gd name="T20" fmla="*/ 268 w 908"/>
                <a:gd name="T21" fmla="*/ 153 h 183"/>
                <a:gd name="T22" fmla="*/ 295 w 908"/>
                <a:gd name="T23" fmla="*/ 169 h 183"/>
                <a:gd name="T24" fmla="*/ 324 w 908"/>
                <a:gd name="T25" fmla="*/ 157 h 183"/>
                <a:gd name="T26" fmla="*/ 353 w 908"/>
                <a:gd name="T27" fmla="*/ 125 h 183"/>
                <a:gd name="T28" fmla="*/ 380 w 908"/>
                <a:gd name="T29" fmla="*/ 83 h 183"/>
                <a:gd name="T30" fmla="*/ 406 w 908"/>
                <a:gd name="T31" fmla="*/ 44 h 183"/>
                <a:gd name="T32" fmla="*/ 433 w 908"/>
                <a:gd name="T33" fmla="*/ 17 h 183"/>
                <a:gd name="T34" fmla="*/ 461 w 908"/>
                <a:gd name="T35" fmla="*/ 15 h 183"/>
                <a:gd name="T36" fmla="*/ 490 w 908"/>
                <a:gd name="T37" fmla="*/ 38 h 183"/>
                <a:gd name="T38" fmla="*/ 519 w 908"/>
                <a:gd name="T39" fmla="*/ 75 h 183"/>
                <a:gd name="T40" fmla="*/ 547 w 908"/>
                <a:gd name="T41" fmla="*/ 114 h 183"/>
                <a:gd name="T42" fmla="*/ 576 w 908"/>
                <a:gd name="T43" fmla="*/ 143 h 183"/>
                <a:gd name="T44" fmla="*/ 606 w 908"/>
                <a:gd name="T45" fmla="*/ 146 h 183"/>
                <a:gd name="T46" fmla="*/ 637 w 908"/>
                <a:gd name="T47" fmla="*/ 123 h 183"/>
                <a:gd name="T48" fmla="*/ 666 w 908"/>
                <a:gd name="T49" fmla="*/ 86 h 183"/>
                <a:gd name="T50" fmla="*/ 695 w 908"/>
                <a:gd name="T51" fmla="*/ 48 h 183"/>
                <a:gd name="T52" fmla="*/ 724 w 908"/>
                <a:gd name="T53" fmla="*/ 20 h 183"/>
                <a:gd name="T54" fmla="*/ 754 w 908"/>
                <a:gd name="T55" fmla="*/ 15 h 183"/>
                <a:gd name="T56" fmla="*/ 786 w 908"/>
                <a:gd name="T57" fmla="*/ 27 h 183"/>
                <a:gd name="T58" fmla="*/ 817 w 908"/>
                <a:gd name="T59" fmla="*/ 50 h 183"/>
                <a:gd name="T60" fmla="*/ 847 w 908"/>
                <a:gd name="T61" fmla="*/ 80 h 183"/>
                <a:gd name="T62" fmla="*/ 877 w 908"/>
                <a:gd name="T63" fmla="*/ 115 h 183"/>
                <a:gd name="T64" fmla="*/ 907 w 908"/>
                <a:gd name="T6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8" h="183">
                  <a:moveTo>
                    <a:pt x="0" y="182"/>
                  </a:moveTo>
                  <a:lnTo>
                    <a:pt x="10" y="158"/>
                  </a:lnTo>
                  <a:lnTo>
                    <a:pt x="21" y="134"/>
                  </a:lnTo>
                  <a:lnTo>
                    <a:pt x="32" y="111"/>
                  </a:lnTo>
                  <a:lnTo>
                    <a:pt x="42" y="89"/>
                  </a:lnTo>
                  <a:lnTo>
                    <a:pt x="54" y="69"/>
                  </a:lnTo>
                  <a:lnTo>
                    <a:pt x="65" y="50"/>
                  </a:lnTo>
                  <a:lnTo>
                    <a:pt x="76" y="34"/>
                  </a:lnTo>
                  <a:lnTo>
                    <a:pt x="88" y="21"/>
                  </a:lnTo>
                  <a:lnTo>
                    <a:pt x="100" y="10"/>
                  </a:lnTo>
                  <a:lnTo>
                    <a:pt x="113" y="3"/>
                  </a:lnTo>
                  <a:lnTo>
                    <a:pt x="126" y="0"/>
                  </a:lnTo>
                  <a:lnTo>
                    <a:pt x="139" y="2"/>
                  </a:lnTo>
                  <a:lnTo>
                    <a:pt x="153" y="11"/>
                  </a:lnTo>
                  <a:lnTo>
                    <a:pt x="167" y="24"/>
                  </a:lnTo>
                  <a:lnTo>
                    <a:pt x="181" y="40"/>
                  </a:lnTo>
                  <a:lnTo>
                    <a:pt x="195" y="60"/>
                  </a:lnTo>
                  <a:lnTo>
                    <a:pt x="210" y="80"/>
                  </a:lnTo>
                  <a:lnTo>
                    <a:pt x="224" y="101"/>
                  </a:lnTo>
                  <a:lnTo>
                    <a:pt x="239" y="121"/>
                  </a:lnTo>
                  <a:lnTo>
                    <a:pt x="253" y="138"/>
                  </a:lnTo>
                  <a:lnTo>
                    <a:pt x="268" y="153"/>
                  </a:lnTo>
                  <a:lnTo>
                    <a:pt x="281" y="164"/>
                  </a:lnTo>
                  <a:lnTo>
                    <a:pt x="295" y="169"/>
                  </a:lnTo>
                  <a:lnTo>
                    <a:pt x="310" y="166"/>
                  </a:lnTo>
                  <a:lnTo>
                    <a:pt x="324" y="157"/>
                  </a:lnTo>
                  <a:lnTo>
                    <a:pt x="339" y="143"/>
                  </a:lnTo>
                  <a:lnTo>
                    <a:pt x="353" y="125"/>
                  </a:lnTo>
                  <a:lnTo>
                    <a:pt x="366" y="105"/>
                  </a:lnTo>
                  <a:lnTo>
                    <a:pt x="380" y="83"/>
                  </a:lnTo>
                  <a:lnTo>
                    <a:pt x="393" y="63"/>
                  </a:lnTo>
                  <a:lnTo>
                    <a:pt x="406" y="44"/>
                  </a:lnTo>
                  <a:lnTo>
                    <a:pt x="419" y="28"/>
                  </a:lnTo>
                  <a:lnTo>
                    <a:pt x="433" y="17"/>
                  </a:lnTo>
                  <a:lnTo>
                    <a:pt x="446" y="12"/>
                  </a:lnTo>
                  <a:lnTo>
                    <a:pt x="461" y="15"/>
                  </a:lnTo>
                  <a:lnTo>
                    <a:pt x="475" y="24"/>
                  </a:lnTo>
                  <a:lnTo>
                    <a:pt x="490" y="38"/>
                  </a:lnTo>
                  <a:lnTo>
                    <a:pt x="504" y="56"/>
                  </a:lnTo>
                  <a:lnTo>
                    <a:pt x="519" y="75"/>
                  </a:lnTo>
                  <a:lnTo>
                    <a:pt x="533" y="95"/>
                  </a:lnTo>
                  <a:lnTo>
                    <a:pt x="547" y="114"/>
                  </a:lnTo>
                  <a:lnTo>
                    <a:pt x="562" y="130"/>
                  </a:lnTo>
                  <a:lnTo>
                    <a:pt x="576" y="143"/>
                  </a:lnTo>
                  <a:lnTo>
                    <a:pt x="590" y="150"/>
                  </a:lnTo>
                  <a:lnTo>
                    <a:pt x="606" y="146"/>
                  </a:lnTo>
                  <a:lnTo>
                    <a:pt x="622" y="137"/>
                  </a:lnTo>
                  <a:lnTo>
                    <a:pt x="637" y="123"/>
                  </a:lnTo>
                  <a:lnTo>
                    <a:pt x="651" y="105"/>
                  </a:lnTo>
                  <a:lnTo>
                    <a:pt x="666" y="86"/>
                  </a:lnTo>
                  <a:lnTo>
                    <a:pt x="681" y="66"/>
                  </a:lnTo>
                  <a:lnTo>
                    <a:pt x="695" y="48"/>
                  </a:lnTo>
                  <a:lnTo>
                    <a:pt x="709" y="32"/>
                  </a:lnTo>
                  <a:lnTo>
                    <a:pt x="724" y="20"/>
                  </a:lnTo>
                  <a:lnTo>
                    <a:pt x="738" y="13"/>
                  </a:lnTo>
                  <a:lnTo>
                    <a:pt x="754" y="15"/>
                  </a:lnTo>
                  <a:lnTo>
                    <a:pt x="770" y="19"/>
                  </a:lnTo>
                  <a:lnTo>
                    <a:pt x="786" y="27"/>
                  </a:lnTo>
                  <a:lnTo>
                    <a:pt x="801" y="37"/>
                  </a:lnTo>
                  <a:lnTo>
                    <a:pt x="817" y="50"/>
                  </a:lnTo>
                  <a:lnTo>
                    <a:pt x="832" y="64"/>
                  </a:lnTo>
                  <a:lnTo>
                    <a:pt x="847" y="80"/>
                  </a:lnTo>
                  <a:lnTo>
                    <a:pt x="862" y="97"/>
                  </a:lnTo>
                  <a:lnTo>
                    <a:pt x="877" y="115"/>
                  </a:lnTo>
                  <a:lnTo>
                    <a:pt x="892" y="134"/>
                  </a:lnTo>
                  <a:lnTo>
                    <a:pt x="907" y="153"/>
                  </a:lnTo>
                </a:path>
              </a:pathLst>
            </a:custGeom>
            <a:noFill/>
            <a:ln w="28575">
              <a:solidFill>
                <a:srgbClr val="2C2CB8"/>
              </a:solidFill>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en-US" sz="1350"/>
            </a:p>
          </p:txBody>
        </p:sp>
        <p:sp>
          <p:nvSpPr>
            <p:cNvPr id="28" name="Rectangle 11"/>
            <p:cNvSpPr>
              <a:spLocks noChangeArrowheads="1"/>
            </p:cNvSpPr>
            <p:nvPr/>
          </p:nvSpPr>
          <p:spPr bwMode="auto">
            <a:xfrm>
              <a:off x="12600" y="2464"/>
              <a:ext cx="17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29" name="Rectangle 9"/>
            <p:cNvSpPr>
              <a:spLocks noChangeArrowheads="1"/>
            </p:cNvSpPr>
            <p:nvPr/>
          </p:nvSpPr>
          <p:spPr bwMode="auto">
            <a:xfrm>
              <a:off x="13874"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0" name="Rectangle 7"/>
            <p:cNvSpPr>
              <a:spLocks noChangeArrowheads="1"/>
            </p:cNvSpPr>
            <p:nvPr/>
          </p:nvSpPr>
          <p:spPr bwMode="auto">
            <a:xfrm>
              <a:off x="13978" y="2464"/>
              <a:ext cx="10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31" name="Rectangle 5"/>
            <p:cNvSpPr>
              <a:spLocks noChangeArrowheads="1"/>
            </p:cNvSpPr>
            <p:nvPr/>
          </p:nvSpPr>
          <p:spPr bwMode="auto">
            <a:xfrm>
              <a:off x="14477" y="2464"/>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grpSp>
      <p:sp>
        <p:nvSpPr>
          <p:cNvPr id="68" name="Rectangle 3"/>
          <p:cNvSpPr>
            <a:spLocks noChangeArrowheads="1"/>
          </p:cNvSpPr>
          <p:nvPr/>
        </p:nvSpPr>
        <p:spPr bwMode="auto">
          <a:xfrm>
            <a:off x="2576513" y="1314450"/>
            <a:ext cx="939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lstStyle/>
          <a:p>
            <a:endParaRPr lang="en-US" sz="1350"/>
          </a:p>
        </p:txBody>
      </p:sp>
      <p:sp>
        <p:nvSpPr>
          <p:cNvPr id="69" name="Text Box 1"/>
          <p:cNvSpPr txBox="1">
            <a:spLocks noChangeArrowheads="1"/>
          </p:cNvSpPr>
          <p:nvPr/>
        </p:nvSpPr>
        <p:spPr bwMode="auto">
          <a:xfrm>
            <a:off x="10231780" y="2402887"/>
            <a:ext cx="328716" cy="270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square" lIns="0" tIns="0" rIns="0" bIns="0" numCol="1" anchor="t" anchorCtr="0" compatLnSpc="1"/>
          <a:lstStyle/>
          <a:p>
            <a:pPr algn="ctr" defTabSz="685800" fontAlgn="base">
              <a:spcBef>
                <a:spcPct val="0"/>
              </a:spcBef>
              <a:spcAft>
                <a:spcPct val="0"/>
              </a:spcAft>
            </a:pPr>
            <a:r>
              <a:rPr lang="en-US" sz="1050" b="1" dirty="0">
                <a:latin typeface="Arial" panose="020B0604020202020204" pitchFamily="34" charset="0"/>
                <a:ea typeface="Times New Roman" panose="02020603050405020304" charset="0"/>
                <a:cs typeface="Arial" panose="020B0604020202020204" pitchFamily="34" charset="0"/>
              </a:rPr>
              <a:t>Degree of Complexity</a:t>
            </a:r>
            <a:endParaRPr lang="en-US" sz="1350" dirty="0">
              <a:latin typeface="Arial" panose="020B0604020202020204" pitchFamily="34" charset="0"/>
              <a:cs typeface="Arial" panose="020B0604020202020204" pitchFamily="34" charset="0"/>
            </a:endParaRPr>
          </a:p>
        </p:txBody>
      </p:sp>
      <p:pic>
        <p:nvPicPr>
          <p:cNvPr id="2054"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76400" y="5207794"/>
            <a:ext cx="38100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54238" y="2888942"/>
            <a:ext cx="933450" cy="950119"/>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76"/>
          <p:cNvSpPr>
            <a:spLocks noChangeArrowheads="1"/>
          </p:cNvSpPr>
          <p:nvPr/>
        </p:nvSpPr>
        <p:spPr bwMode="auto">
          <a:xfrm>
            <a:off x="1676400" y="894855"/>
            <a:ext cx="88544"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9044" tIns="34290" rIns="68580" bIns="34290" numCol="1" anchor="ctr" anchorCtr="0" compatLnSpc="1">
            <a:spAutoFit/>
          </a:bodyPr>
          <a:lstStyle/>
          <a:p>
            <a:pPr defTabSz="685800" fontAlgn="base">
              <a:spcBef>
                <a:spcPct val="0"/>
              </a:spcBef>
              <a:spcAft>
                <a:spcPct val="0"/>
              </a:spcAft>
            </a:pPr>
            <a:br>
              <a:rPr lang="en-US" sz="75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a:latin typeface="Arial" panose="020B0604020202020204" pitchFamily="34" charset="0"/>
              <a:cs typeface="Arial" panose="020B0604020202020204" pitchFamily="34" charset="0"/>
            </a:endParaRPr>
          </a:p>
        </p:txBody>
      </p:sp>
      <p:sp>
        <p:nvSpPr>
          <p:cNvPr id="71" name="Rectangle 77"/>
          <p:cNvSpPr>
            <a:spLocks noChangeArrowheads="1"/>
          </p:cNvSpPr>
          <p:nvPr/>
        </p:nvSpPr>
        <p:spPr bwMode="auto">
          <a:xfrm>
            <a:off x="1800225" y="1326356"/>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2" name="Rectangle 79"/>
          <p:cNvSpPr>
            <a:spLocks noChangeArrowheads="1"/>
          </p:cNvSpPr>
          <p:nvPr/>
        </p:nvSpPr>
        <p:spPr bwMode="auto">
          <a:xfrm>
            <a:off x="1800225" y="2090738"/>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3" name="Rectangle 81"/>
          <p:cNvSpPr>
            <a:spLocks noChangeArrowheads="1"/>
          </p:cNvSpPr>
          <p:nvPr/>
        </p:nvSpPr>
        <p:spPr bwMode="auto">
          <a:xfrm>
            <a:off x="1800225" y="2847975"/>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4" name="Rectangle 83"/>
          <p:cNvSpPr>
            <a:spLocks noChangeArrowheads="1"/>
          </p:cNvSpPr>
          <p:nvPr/>
        </p:nvSpPr>
        <p:spPr bwMode="auto">
          <a:xfrm>
            <a:off x="1800225" y="3598069"/>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5" name="Rectangle 85"/>
          <p:cNvSpPr>
            <a:spLocks noChangeArrowheads="1"/>
          </p:cNvSpPr>
          <p:nvPr/>
        </p:nvSpPr>
        <p:spPr bwMode="auto">
          <a:xfrm>
            <a:off x="1800225" y="43624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6" name="Rectangle 87"/>
          <p:cNvSpPr>
            <a:spLocks noChangeArrowheads="1"/>
          </p:cNvSpPr>
          <p:nvPr/>
        </p:nvSpPr>
        <p:spPr bwMode="auto">
          <a:xfrm>
            <a:off x="1800225" y="46482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7" name="Rectangle 89"/>
          <p:cNvSpPr>
            <a:spLocks noChangeArrowheads="1"/>
          </p:cNvSpPr>
          <p:nvPr/>
        </p:nvSpPr>
        <p:spPr bwMode="auto">
          <a:xfrm>
            <a:off x="1800225" y="493395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8" name="Rectangle 91"/>
          <p:cNvSpPr>
            <a:spLocks noChangeArrowheads="1"/>
          </p:cNvSpPr>
          <p:nvPr/>
        </p:nvSpPr>
        <p:spPr bwMode="auto">
          <a:xfrm>
            <a:off x="1800225" y="5219700"/>
            <a:ext cx="0" cy="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lstStyle/>
          <a:p>
            <a:endParaRPr lang="en-US" sz="1350"/>
          </a:p>
        </p:txBody>
      </p:sp>
      <p:sp>
        <p:nvSpPr>
          <p:cNvPr id="79" name="Rectangle 93"/>
          <p:cNvSpPr>
            <a:spLocks noChangeArrowheads="1"/>
          </p:cNvSpPr>
          <p:nvPr/>
        </p:nvSpPr>
        <p:spPr bwMode="auto">
          <a:xfrm>
            <a:off x="1676401" y="733386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fontAlgn="base">
              <a:spcBef>
                <a:spcPct val="0"/>
              </a:spcBef>
              <a:spcAft>
                <a:spcPct val="0"/>
              </a:spcAft>
            </a:pPr>
            <a:endParaRPr lang="en-US" sz="1350">
              <a:latin typeface="Arial" panose="020B0604020202020204" pitchFamily="34" charset="0"/>
              <a:cs typeface="Arial" panose="020B0604020202020204" pitchFamily="34" charset="0"/>
            </a:endParaRPr>
          </a:p>
        </p:txBody>
      </p:sp>
      <p:sp>
        <p:nvSpPr>
          <p:cNvPr id="80" name="Rectangle 94"/>
          <p:cNvSpPr>
            <a:spLocks noChangeArrowheads="1"/>
          </p:cNvSpPr>
          <p:nvPr/>
        </p:nvSpPr>
        <p:spPr bwMode="auto">
          <a:xfrm>
            <a:off x="1676401" y="7372584"/>
            <a:ext cx="138564" cy="54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br>
              <a:rPr lang="en-US" sz="1050" dirty="0">
                <a:solidFill>
                  <a:srgbClr val="000000"/>
                </a:solidFill>
                <a:latin typeface="Arial" panose="020B0604020202020204" pitchFamily="34" charset="0"/>
                <a:ea typeface="Times New Roman" panose="02020603050405020304" charset="0"/>
                <a:cs typeface="Arial" panose="020B0604020202020204" pitchFamily="34" charset="0"/>
              </a:rPr>
            </a:br>
            <a:endParaRPr lang="en-US" sz="675"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endParaRPr lang="en-US" sz="1350" dirty="0">
              <a:latin typeface="Arial" panose="020B0604020202020204" pitchFamily="34" charset="0"/>
              <a:cs typeface="Arial" panose="020B0604020202020204" pitchFamily="34" charset="0"/>
            </a:endParaRPr>
          </a:p>
        </p:txBody>
      </p:sp>
      <p:sp>
        <p:nvSpPr>
          <p:cNvPr id="81" name="Rectangle 96"/>
          <p:cNvSpPr>
            <a:spLocks noChangeArrowheads="1"/>
          </p:cNvSpPr>
          <p:nvPr/>
        </p:nvSpPr>
        <p:spPr bwMode="auto">
          <a:xfrm>
            <a:off x="8464861" y="4816182"/>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1.0</a:t>
            </a:r>
            <a:endParaRPr lang="en-US" sz="1350" dirty="0">
              <a:latin typeface="Arial" panose="020B0604020202020204" pitchFamily="34" charset="0"/>
              <a:cs typeface="Arial" panose="020B0604020202020204" pitchFamily="34" charset="0"/>
            </a:endParaRPr>
          </a:p>
        </p:txBody>
      </p:sp>
      <p:sp>
        <p:nvSpPr>
          <p:cNvPr id="82" name="Rettangolo 81"/>
          <p:cNvSpPr/>
          <p:nvPr/>
        </p:nvSpPr>
        <p:spPr>
          <a:xfrm>
            <a:off x="2057401" y="4501906"/>
            <a:ext cx="1940522" cy="577081"/>
          </a:xfrm>
          <a:prstGeom prst="rect">
            <a:avLst/>
          </a:prstGeom>
        </p:spPr>
        <p:txBody>
          <a:bodyPr wrap="square">
            <a:spAutoFit/>
          </a:bodyPr>
          <a:lstStyle/>
          <a:p>
            <a:r>
              <a:rPr lang="en-US" sz="1050" dirty="0"/>
              <a:t>1. </a:t>
            </a:r>
            <a:r>
              <a:rPr lang="en-US" sz="1050" b="1" dirty="0"/>
              <a:t>Industrial Revolution </a:t>
            </a:r>
            <a:r>
              <a:rPr lang="en-US" sz="1050" dirty="0"/>
              <a:t>mechanical production facilities powered by water and steam</a:t>
            </a:r>
          </a:p>
        </p:txBody>
      </p:sp>
      <p:cxnSp>
        <p:nvCxnSpPr>
          <p:cNvPr id="84" name="Connettore 2 83"/>
          <p:cNvCxnSpPr>
            <a:endCxn id="54" idx="1"/>
          </p:cNvCxnSpPr>
          <p:nvPr/>
        </p:nvCxnSpPr>
        <p:spPr>
          <a:xfrm flipH="1">
            <a:off x="1879365" y="4487104"/>
            <a:ext cx="283" cy="658156"/>
          </a:xfrm>
          <a:prstGeom prst="straightConnector1">
            <a:avLst/>
          </a:prstGeom>
          <a:ln w="285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ttore 2 85"/>
          <p:cNvCxnSpPr/>
          <p:nvPr/>
        </p:nvCxnSpPr>
        <p:spPr>
          <a:xfrm>
            <a:off x="7862212" y="2403601"/>
            <a:ext cx="0" cy="2773625"/>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87" name="Rettangolo 86"/>
          <p:cNvSpPr/>
          <p:nvPr/>
        </p:nvSpPr>
        <p:spPr>
          <a:xfrm>
            <a:off x="1795217" y="3753037"/>
            <a:ext cx="1348457" cy="553998"/>
          </a:xfrm>
          <a:prstGeom prst="rect">
            <a:avLst/>
          </a:prstGeom>
        </p:spPr>
        <p:txBody>
          <a:bodyPr wrap="square">
            <a:spAutoFit/>
          </a:bodyPr>
          <a:lstStyle/>
          <a:p>
            <a:pPr lvl="0" fontAlgn="base">
              <a:spcBef>
                <a:spcPct val="0"/>
              </a:spcBef>
              <a:spcAft>
                <a:spcPct val="0"/>
              </a:spcAft>
            </a:pPr>
            <a:r>
              <a:rPr lang="en-US" sz="1050" dirty="0">
                <a:solidFill>
                  <a:srgbClr val="000000"/>
                </a:solidFill>
                <a:latin typeface="Arial" panose="020B0604020202020204" pitchFamily="34" charset="0"/>
                <a:cs typeface="Arial" panose="020B0604020202020204" pitchFamily="34" charset="0"/>
              </a:rPr>
              <a:t>First </a:t>
            </a:r>
            <a:r>
              <a:rPr lang="en-US" sz="1050" b="1" dirty="0">
                <a:solidFill>
                  <a:srgbClr val="000000"/>
                </a:solidFill>
                <a:latin typeface="Arial" panose="020B0604020202020204" pitchFamily="34" charset="0"/>
                <a:cs typeface="Arial" panose="020B0604020202020204" pitchFamily="34" charset="0"/>
              </a:rPr>
              <a:t>Mechanical Loom</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900" dirty="0">
                <a:solidFill>
                  <a:srgbClr val="000000"/>
                </a:solidFill>
                <a:latin typeface="Arial" panose="020B0604020202020204" pitchFamily="34" charset="0"/>
                <a:ea typeface="Times New Roman" panose="02020603050405020304" charset="0"/>
                <a:cs typeface="Arial" panose="020B0604020202020204" pitchFamily="34" charset="0"/>
              </a:rPr>
              <a:t>1784</a:t>
            </a:r>
            <a:endParaRPr lang="en-US" sz="675" dirty="0">
              <a:latin typeface="Arial" panose="020B0604020202020204" pitchFamily="34" charset="0"/>
              <a:cs typeface="Arial" panose="020B0604020202020204" pitchFamily="34" charset="0"/>
            </a:endParaRPr>
          </a:p>
        </p:txBody>
      </p:sp>
      <p:sp>
        <p:nvSpPr>
          <p:cNvPr id="88" name="Rettangolo 87"/>
          <p:cNvSpPr/>
          <p:nvPr/>
        </p:nvSpPr>
        <p:spPr>
          <a:xfrm>
            <a:off x="1973573" y="5231525"/>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End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18th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3" name="Rettangolo 2"/>
          <p:cNvSpPr/>
          <p:nvPr/>
        </p:nvSpPr>
        <p:spPr>
          <a:xfrm>
            <a:off x="4027491" y="3793541"/>
            <a:ext cx="2250477" cy="738664"/>
          </a:xfrm>
          <a:prstGeom prst="rect">
            <a:avLst/>
          </a:prstGeom>
        </p:spPr>
        <p:txBody>
          <a:bodyPr wrap="square">
            <a:spAutoFit/>
          </a:bodyPr>
          <a:lstStyle/>
          <a:p>
            <a:pPr algn="ctr"/>
            <a:r>
              <a:rPr lang="en-US" sz="900" b="1" dirty="0">
                <a:latin typeface="Arial" panose="020B0604020202020204" pitchFamily="34" charset="0"/>
                <a:cs typeface="Arial" panose="020B0604020202020204" pitchFamily="34" charset="0"/>
              </a:rPr>
              <a:t>2. Industrial Revolution </a:t>
            </a:r>
          </a:p>
          <a:p>
            <a:pPr algn="ctr"/>
            <a:r>
              <a:rPr lang="en-US" sz="825" dirty="0">
                <a:latin typeface="Arial" panose="020B0604020202020204" pitchFamily="34" charset="0"/>
                <a:cs typeface="Arial" panose="020B0604020202020204" pitchFamily="34" charset="0"/>
              </a:rPr>
              <a:t>mass production </a:t>
            </a:r>
          </a:p>
          <a:p>
            <a:pPr algn="ctr"/>
            <a:r>
              <a:rPr lang="en-US" sz="825" dirty="0">
                <a:latin typeface="Arial" panose="020B0604020202020204" pitchFamily="34" charset="0"/>
                <a:cs typeface="Arial" panose="020B0604020202020204" pitchFamily="34" charset="0"/>
              </a:rPr>
              <a:t>based on the division</a:t>
            </a:r>
          </a:p>
          <a:p>
            <a:pPr algn="ctr"/>
            <a:r>
              <a:rPr lang="en-US" sz="825" dirty="0">
                <a:latin typeface="Arial" panose="020B0604020202020204" pitchFamily="34" charset="0"/>
                <a:cs typeface="Arial" panose="020B0604020202020204" pitchFamily="34" charset="0"/>
              </a:rPr>
              <a:t>of labor powered by</a:t>
            </a:r>
          </a:p>
          <a:p>
            <a:pPr algn="ctr"/>
            <a:r>
              <a:rPr lang="en-US" sz="825" dirty="0">
                <a:latin typeface="Arial" panose="020B0604020202020204" pitchFamily="34" charset="0"/>
                <a:cs typeface="Arial" panose="020B0604020202020204" pitchFamily="34" charset="0"/>
              </a:rPr>
              <a:t>electrical energy</a:t>
            </a:r>
          </a:p>
        </p:txBody>
      </p:sp>
      <p:cxnSp>
        <p:nvCxnSpPr>
          <p:cNvPr id="2048" name="Connettore 4 2047"/>
          <p:cNvCxnSpPr/>
          <p:nvPr/>
        </p:nvCxnSpPr>
        <p:spPr>
          <a:xfrm rot="5400000">
            <a:off x="4036723" y="4114624"/>
            <a:ext cx="449411" cy="174517"/>
          </a:xfrm>
          <a:prstGeom prst="bentConnector3">
            <a:avLst/>
          </a:prstGeom>
          <a:ln w="57150">
            <a:solidFill>
              <a:schemeClr val="tx2"/>
            </a:solidFill>
            <a:tailEnd type="arrow"/>
          </a:ln>
          <a:scene3d>
            <a:camera prst="perspectiveHeroicExtremeLeftFacing"/>
            <a:lightRig rig="threePt" dir="t"/>
          </a:scene3d>
        </p:spPr>
        <p:style>
          <a:lnRef idx="1">
            <a:schemeClr val="accent1"/>
          </a:lnRef>
          <a:fillRef idx="0">
            <a:schemeClr val="accent1"/>
          </a:fillRef>
          <a:effectRef idx="0">
            <a:schemeClr val="accent1"/>
          </a:effectRef>
          <a:fontRef idx="minor">
            <a:schemeClr val="tx1"/>
          </a:fontRef>
        </p:style>
      </p:cxnSp>
      <p:sp>
        <p:nvSpPr>
          <p:cNvPr id="89" name="Rettangolo 88"/>
          <p:cNvSpPr/>
          <p:nvPr/>
        </p:nvSpPr>
        <p:spPr>
          <a:xfrm>
            <a:off x="4170040" y="5211199"/>
            <a:ext cx="1205880" cy="577081"/>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Start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20th</a:t>
            </a:r>
            <a:endParaRPr lang="en-US" sz="675" dirty="0">
              <a:solidFill>
                <a:schemeClr val="bg1">
                  <a:lumMod val="50000"/>
                </a:schemeClr>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Century</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90" name="Rectangle 96"/>
          <p:cNvSpPr>
            <a:spLocks noChangeArrowheads="1"/>
          </p:cNvSpPr>
          <p:nvPr/>
        </p:nvSpPr>
        <p:spPr bwMode="auto">
          <a:xfrm>
            <a:off x="8531078" y="4149588"/>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2.0</a:t>
            </a:r>
            <a:endParaRPr lang="en-US" sz="1350" dirty="0">
              <a:latin typeface="Arial" panose="020B0604020202020204" pitchFamily="34" charset="0"/>
              <a:cs typeface="Arial" panose="020B0604020202020204" pitchFamily="34" charset="0"/>
            </a:endParaRPr>
          </a:p>
        </p:txBody>
      </p:sp>
      <p:sp>
        <p:nvSpPr>
          <p:cNvPr id="91" name="Rettangolo 90"/>
          <p:cNvSpPr/>
          <p:nvPr/>
        </p:nvSpPr>
        <p:spPr>
          <a:xfrm>
            <a:off x="10026668" y="5248645"/>
            <a:ext cx="261273" cy="276999"/>
          </a:xfrm>
          <a:prstGeom prst="rect">
            <a:avLst/>
          </a:prstGeom>
        </p:spPr>
        <p:txBody>
          <a:bodyPr wrap="square">
            <a:spAutoFit/>
          </a:bodyPr>
          <a:lstStyle/>
          <a:p>
            <a:pPr lvl="0" eaLnBrk="0" fontAlgn="base" hangingPunct="0">
              <a:spcBef>
                <a:spcPct val="0"/>
              </a:spcBef>
              <a:spcAft>
                <a:spcPct val="0"/>
              </a:spcAft>
            </a:pPr>
            <a:r>
              <a:rPr lang="it-IT" sz="1200" b="1" dirty="0">
                <a:solidFill>
                  <a:srgbClr val="000000"/>
                </a:solidFill>
                <a:latin typeface="Arial" panose="020B0604020202020204" pitchFamily="34" charset="0"/>
                <a:cs typeface="Arial" panose="020B0604020202020204" pitchFamily="34" charset="0"/>
              </a:rPr>
              <a:t>t</a:t>
            </a:r>
            <a:endParaRPr lang="en-US" sz="75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05575" y="2766078"/>
            <a:ext cx="1917700" cy="873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ttangolo 18"/>
          <p:cNvSpPr/>
          <p:nvPr/>
        </p:nvSpPr>
        <p:spPr>
          <a:xfrm>
            <a:off x="6277969" y="3116166"/>
            <a:ext cx="1854839" cy="698589"/>
          </a:xfrm>
          <a:prstGeom prst="rect">
            <a:avLst/>
          </a:prstGeom>
        </p:spPr>
        <p:txBody>
          <a:bodyPr wrap="square">
            <a:spAutoFit/>
          </a:bodyPr>
          <a:lstStyle/>
          <a:p>
            <a:r>
              <a:rPr lang="en-US" sz="788" b="1" dirty="0">
                <a:latin typeface="Arial" panose="020B0604020202020204" pitchFamily="34" charset="0"/>
                <a:cs typeface="Arial" panose="020B0604020202020204" pitchFamily="34" charset="0"/>
              </a:rPr>
              <a:t>3. Industrial Revolution</a:t>
            </a:r>
          </a:p>
          <a:p>
            <a:r>
              <a:rPr lang="en-US" sz="788" b="1" dirty="0">
                <a:latin typeface="Arial" panose="020B0604020202020204" pitchFamily="34" charset="0"/>
                <a:cs typeface="Arial" panose="020B0604020202020204" pitchFamily="34" charset="0"/>
              </a:rPr>
              <a:t> </a:t>
            </a:r>
            <a:r>
              <a:rPr lang="en-US" sz="788" dirty="0">
                <a:latin typeface="Arial" panose="020B0604020202020204" pitchFamily="34" charset="0"/>
                <a:cs typeface="Arial" panose="020B0604020202020204" pitchFamily="34" charset="0"/>
              </a:rPr>
              <a:t>electronics and IT and heavy- duty industrial robots for a further </a:t>
            </a:r>
            <a:r>
              <a:rPr lang="en-US" sz="788" dirty="0" err="1">
                <a:latin typeface="Arial" panose="020B0604020202020204" pitchFamily="34" charset="0"/>
                <a:cs typeface="Arial" panose="020B0604020202020204" pitchFamily="34" charset="0"/>
              </a:rPr>
              <a:t>automization</a:t>
            </a:r>
            <a:endParaRPr lang="en-US" sz="788" dirty="0">
              <a:latin typeface="Arial" panose="020B0604020202020204" pitchFamily="34" charset="0"/>
              <a:cs typeface="Arial" panose="020B0604020202020204" pitchFamily="34" charset="0"/>
            </a:endParaRPr>
          </a:p>
          <a:p>
            <a:r>
              <a:rPr lang="en-US" sz="788" dirty="0">
                <a:latin typeface="Arial" panose="020B0604020202020204" pitchFamily="34" charset="0"/>
                <a:cs typeface="Arial" panose="020B0604020202020204" pitchFamily="34" charset="0"/>
              </a:rPr>
              <a:t>of production</a:t>
            </a:r>
          </a:p>
        </p:txBody>
      </p:sp>
      <p:pic>
        <p:nvPicPr>
          <p:cNvPr id="4099"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06645" y="2024845"/>
            <a:ext cx="1755569" cy="75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Rettangolo 92"/>
          <p:cNvSpPr/>
          <p:nvPr/>
        </p:nvSpPr>
        <p:spPr>
          <a:xfrm>
            <a:off x="6303627" y="5211198"/>
            <a:ext cx="1016511" cy="415498"/>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Start of</a:t>
            </a:r>
            <a:endParaRPr lang="en-US" sz="675"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sz="1050" b="1"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rPr>
              <a:t>70s</a:t>
            </a:r>
            <a:endParaRPr lang="en-US" sz="1050" dirty="0">
              <a:solidFill>
                <a:schemeClr val="bg1">
                  <a:lumMod val="50000"/>
                </a:schemeClr>
              </a:solidFill>
              <a:latin typeface="Arial" panose="020B0604020202020204" pitchFamily="34" charset="0"/>
              <a:ea typeface="Times New Roman" panose="02020603050405020304" charset="0"/>
              <a:cs typeface="Arial" panose="020B0604020202020204" pitchFamily="34" charset="0"/>
            </a:endParaRPr>
          </a:p>
        </p:txBody>
      </p:sp>
      <p:sp>
        <p:nvSpPr>
          <p:cNvPr id="94" name="Rectangle 96"/>
          <p:cNvSpPr>
            <a:spLocks noChangeArrowheads="1"/>
          </p:cNvSpPr>
          <p:nvPr/>
        </p:nvSpPr>
        <p:spPr bwMode="auto">
          <a:xfrm>
            <a:off x="8544273" y="3483008"/>
            <a:ext cx="1042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defTabSz="685800" eaLnBrk="0" fontAlgn="base" hangingPunct="0">
              <a:spcBef>
                <a:spcPct val="0"/>
              </a:spcBef>
              <a:spcAft>
                <a:spcPct val="0"/>
              </a:spcAft>
            </a:pPr>
            <a:r>
              <a:rPr lang="en-US" sz="1350" dirty="0">
                <a:solidFill>
                  <a:srgbClr val="3333CC"/>
                </a:solidFill>
                <a:latin typeface="Arial" panose="020B0604020202020204" pitchFamily="34" charset="0"/>
                <a:ea typeface="Times New Roman" panose="02020603050405020304" charset="0"/>
                <a:cs typeface="Arial" panose="020B0604020202020204" pitchFamily="34" charset="0"/>
              </a:rPr>
              <a:t>Industry 3.0</a:t>
            </a:r>
            <a:endParaRPr lang="en-US" sz="1350" dirty="0">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108617" y="1534233"/>
            <a:ext cx="1875817" cy="814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 name="Rettangolo 2048"/>
          <p:cNvSpPr/>
          <p:nvPr/>
        </p:nvSpPr>
        <p:spPr>
          <a:xfrm>
            <a:off x="8028699" y="2451022"/>
            <a:ext cx="1997968" cy="507831"/>
          </a:xfrm>
          <a:prstGeom prst="rect">
            <a:avLst/>
          </a:prstGeom>
        </p:spPr>
        <p:txBody>
          <a:bodyPr wrap="square">
            <a:spAutoFit/>
          </a:bodyPr>
          <a:lstStyle/>
          <a:p>
            <a:r>
              <a:rPr lang="en-US" sz="900" b="1" dirty="0">
                <a:latin typeface="Arial" panose="020B0604020202020204" pitchFamily="34" charset="0"/>
                <a:cs typeface="Arial" panose="020B0604020202020204" pitchFamily="34" charset="0"/>
              </a:rPr>
              <a:t>4. Industrial Revolution </a:t>
            </a:r>
            <a:r>
              <a:rPr lang="en-US" sz="900" dirty="0">
                <a:latin typeface="Arial" panose="020B0604020202020204" pitchFamily="34" charset="0"/>
                <a:cs typeface="Arial" panose="020B0604020202020204" pitchFamily="34" charset="0"/>
              </a:rPr>
              <a:t>based on Cyber-Physical Production Systems</a:t>
            </a:r>
          </a:p>
        </p:txBody>
      </p:sp>
      <p:sp>
        <p:nvSpPr>
          <p:cNvPr id="2051" name="Rettangolo 2050"/>
          <p:cNvSpPr/>
          <p:nvPr/>
        </p:nvSpPr>
        <p:spPr>
          <a:xfrm>
            <a:off x="7286968" y="2783999"/>
            <a:ext cx="569863" cy="369332"/>
          </a:xfrm>
          <a:prstGeom prst="rect">
            <a:avLst/>
          </a:prstGeom>
        </p:spPr>
        <p:txBody>
          <a:bodyPr wrap="square">
            <a:spAutoFit/>
          </a:bodyPr>
          <a:lstStyle/>
          <a:p>
            <a:r>
              <a:rPr lang="en-US" sz="450" b="1" dirty="0">
                <a:solidFill>
                  <a:schemeClr val="accent5">
                    <a:lumMod val="60000"/>
                    <a:lumOff val="40000"/>
                  </a:schemeClr>
                </a:solidFill>
              </a:rPr>
              <a:t>010001101</a:t>
            </a:r>
            <a:endParaRPr lang="en-US" sz="450" dirty="0">
              <a:solidFill>
                <a:schemeClr val="accent5">
                  <a:lumMod val="60000"/>
                  <a:lumOff val="40000"/>
                </a:schemeClr>
              </a:solidFill>
            </a:endParaRPr>
          </a:p>
          <a:p>
            <a:r>
              <a:rPr lang="en-US" sz="450" b="1" dirty="0">
                <a:solidFill>
                  <a:schemeClr val="accent5">
                    <a:lumMod val="60000"/>
                    <a:lumOff val="40000"/>
                  </a:schemeClr>
                </a:solidFill>
              </a:rPr>
              <a:t>001010100</a:t>
            </a:r>
            <a:endParaRPr lang="en-US" sz="450" dirty="0">
              <a:solidFill>
                <a:schemeClr val="accent5">
                  <a:lumMod val="60000"/>
                  <a:lumOff val="40000"/>
                </a:schemeClr>
              </a:solidFill>
            </a:endParaRPr>
          </a:p>
          <a:p>
            <a:r>
              <a:rPr lang="en-US" sz="450" b="1" dirty="0">
                <a:solidFill>
                  <a:schemeClr val="accent5">
                    <a:lumMod val="60000"/>
                    <a:lumOff val="40000"/>
                  </a:schemeClr>
                </a:solidFill>
              </a:rPr>
              <a:t>100101010</a:t>
            </a:r>
            <a:endParaRPr lang="en-US" sz="450" dirty="0">
              <a:solidFill>
                <a:schemeClr val="accent5">
                  <a:lumMod val="60000"/>
                  <a:lumOff val="40000"/>
                </a:schemeClr>
              </a:solidFill>
            </a:endParaRPr>
          </a:p>
          <a:p>
            <a:r>
              <a:rPr lang="en-US" sz="450" b="1" dirty="0">
                <a:solidFill>
                  <a:schemeClr val="accent5">
                    <a:lumMod val="60000"/>
                    <a:lumOff val="40000"/>
                  </a:schemeClr>
                </a:solidFill>
              </a:rPr>
              <a:t>010010101</a:t>
            </a:r>
            <a:endParaRPr lang="en-US" sz="450" dirty="0">
              <a:solidFill>
                <a:schemeClr val="accent5">
                  <a:lumMod val="60000"/>
                  <a:lumOff val="40000"/>
                </a:schemeClr>
              </a:solidFill>
            </a:endParaRPr>
          </a:p>
        </p:txBody>
      </p:sp>
      <p:sp>
        <p:nvSpPr>
          <p:cNvPr id="97" name="Rettangolo 96"/>
          <p:cNvSpPr/>
          <p:nvPr/>
        </p:nvSpPr>
        <p:spPr>
          <a:xfrm>
            <a:off x="7781580" y="5211199"/>
            <a:ext cx="1016511" cy="253916"/>
          </a:xfrm>
          <a:prstGeom prst="rect">
            <a:avLst/>
          </a:prstGeom>
        </p:spPr>
        <p:txBody>
          <a:bodyPr wrap="square">
            <a:spAutoFit/>
          </a:bodyPr>
          <a:lstStyle/>
          <a:p>
            <a:pPr lvl="0" eaLnBrk="0" fontAlgn="base" hangingPunct="0">
              <a:spcBef>
                <a:spcPct val="0"/>
              </a:spcBef>
              <a:spcAft>
                <a:spcPct val="0"/>
              </a:spcAft>
            </a:pPr>
            <a:r>
              <a:rPr lang="en-US" sz="1050" b="1" dirty="0">
                <a:solidFill>
                  <a:srgbClr val="000000"/>
                </a:solidFill>
                <a:latin typeface="Arial" panose="020B0604020202020204" pitchFamily="34" charset="0"/>
                <a:ea typeface="Times New Roman" panose="02020603050405020304" charset="0"/>
                <a:cs typeface="Arial" panose="020B0604020202020204" pitchFamily="34" charset="0"/>
              </a:rPr>
              <a:t>today</a:t>
            </a:r>
            <a:endParaRPr lang="en-US" sz="675" dirty="0">
              <a:latin typeface="Arial" panose="020B0604020202020204" pitchFamily="34" charset="0"/>
              <a:cs typeface="Arial" panose="020B0604020202020204" pitchFamily="34" charset="0"/>
            </a:endParaRPr>
          </a:p>
        </p:txBody>
      </p:sp>
      <p:sp>
        <p:nvSpPr>
          <p:cNvPr id="34" name="Slide Number Placeholder 33">
            <a:extLst>
              <a:ext uri="{FF2B5EF4-FFF2-40B4-BE49-F238E27FC236}">
                <a16:creationId xmlns:a16="http://schemas.microsoft.com/office/drawing/2014/main" id="{F879A128-8D34-EE48-B46E-A12851AE07D8}"/>
              </a:ext>
            </a:extLst>
          </p:cNvPr>
          <p:cNvSpPr>
            <a:spLocks noGrp="1"/>
          </p:cNvSpPr>
          <p:nvPr>
            <p:ph type="sldNum" sz="quarter" idx="12"/>
          </p:nvPr>
        </p:nvSpPr>
        <p:spPr/>
        <p:txBody>
          <a:bodyPr/>
          <a:lstStyle/>
          <a:p>
            <a:fld id="{515FC477-0A05-4F3E-8EE9-E015C9089D56}" type="slidenum">
              <a:rPr lang="en-US" smtClean="0"/>
              <a:t>14</a:t>
            </a:fld>
            <a:endParaRPr lang="en-US"/>
          </a:p>
        </p:txBody>
      </p:sp>
    </p:spTree>
    <p:extLst>
      <p:ext uri="{BB962C8B-B14F-4D97-AF65-F5344CB8AC3E}">
        <p14:creationId xmlns:p14="http://schemas.microsoft.com/office/powerpoint/2010/main" val="3592721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p:cNvSpPr>
          <p:nvPr>
            <p:custDataLst>
              <p:tags r:id="rId2"/>
            </p:custDataLst>
          </p:nvPr>
        </p:nvSpPr>
        <p:spPr>
          <a:xfrm>
            <a:off x="1746316" y="5549059"/>
            <a:ext cx="240311" cy="341941"/>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3F136C"/>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wrap="none" lIns="0" tIns="0" rIns="0" bIns="0" rtlCol="0" anchor="t"/>
          <a:lstStyle/>
          <a:p>
            <a:pPr defTabSz="762244"/>
            <a:r>
              <a:rPr lang="en-US" sz="1000" kern="0">
                <a:solidFill>
                  <a:srgbClr val="999FA6"/>
                </a:solidFill>
                <a:latin typeface="Bosch Office Sans"/>
              </a:rPr>
              <a:t>3</a:t>
            </a:r>
            <a:endParaRPr lang="en-US" sz="1000" kern="0" dirty="0">
              <a:solidFill>
                <a:srgbClr val="999FA6"/>
              </a:solidFill>
              <a:latin typeface="Bosch Office Sans"/>
            </a:endParaRPr>
          </a:p>
        </p:txBody>
      </p:sp>
      <p:sp>
        <p:nvSpPr>
          <p:cNvPr id="4" name="Rectangle 3"/>
          <p:cNvSpPr>
            <a:spLocks/>
          </p:cNvSpPr>
          <p:nvPr>
            <p:custDataLst>
              <p:tags r:id="rId3"/>
            </p:custDataLst>
          </p:nvPr>
        </p:nvSpPr>
        <p:spPr>
          <a:xfrm>
            <a:off x="9212900" y="1073131"/>
            <a:ext cx="1410108" cy="647887"/>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3F136C"/>
                </a:solidFill>
                <a:prstDash val="solid"/>
              </a14:hiddenLine>
            </a:ex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lIns="0" tIns="14821" rIns="0" bIns="0" rtlCol="0" anchor="t">
            <a:normAutofit/>
          </a:bodyPr>
          <a:lstStyle/>
          <a:p>
            <a:pPr defTabSz="762244">
              <a:lnSpc>
                <a:spcPts val="750"/>
              </a:lnSpc>
            </a:pPr>
            <a:endParaRPr lang="en-US" sz="458" kern="0" dirty="0">
              <a:latin typeface="Bosch Office Sans"/>
            </a:endParaRPr>
          </a:p>
        </p:txBody>
      </p:sp>
      <p:sp>
        <p:nvSpPr>
          <p:cNvPr id="3" name="TextBox 2"/>
          <p:cNvSpPr txBox="1"/>
          <p:nvPr>
            <p:custDataLst>
              <p:tags r:id="rId4"/>
            </p:custDataLst>
          </p:nvPr>
        </p:nvSpPr>
        <p:spPr>
          <a:xfrm>
            <a:off x="1739963" y="1936981"/>
            <a:ext cx="1766870" cy="3474455"/>
          </a:xfrm>
          <a:prstGeom prst="rect">
            <a:avLst/>
          </a:prstGeom>
          <a:noFill/>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none" lIns="0" tIns="0" rIns="0" bIns="0" rtlCol="0" anchor="t">
            <a:noAutofit/>
          </a:bodyPr>
          <a:lstStyle/>
          <a:p>
            <a:pPr defTabSz="762244">
              <a:lnSpc>
                <a:spcPts val="1917"/>
              </a:lnSpc>
            </a:pPr>
            <a:endParaRPr lang="en-US" sz="1084" kern="0" dirty="0"/>
          </a:p>
        </p:txBody>
      </p:sp>
      <p:sp>
        <p:nvSpPr>
          <p:cNvPr id="2" name="Title 1"/>
          <p:cNvSpPr>
            <a:spLocks noGrp="1"/>
          </p:cNvSpPr>
          <p:nvPr>
            <p:ph type="title"/>
            <p:custDataLst>
              <p:tags r:id="rId5"/>
            </p:custDataLst>
          </p:nvPr>
        </p:nvSpPr>
        <p:spPr>
          <a:xfrm>
            <a:off x="1739963" y="150471"/>
            <a:ext cx="9117090" cy="894077"/>
          </a:xfrm>
          <a:effectLst/>
          <a:extLst>
            <a:ext uri="{AF507438-7753-43E0-B8FC-AC1667EBCBE1}">
              <a14:hiddenEffects xmlns:a14="http://schemas.microsoft.com/office/drawing/2010/main">
                <a:effectLst>
                  <a:outerShdw blurRad="63500" rotWithShape="0">
                    <a:scrgbClr r="0" g="0" b="0"/>
                  </a:outerShdw>
                </a:effectLst>
              </a14:hiddenEffects>
            </a:ext>
            <a:ext uri="{53640926-AAD7-44D8-BBD7-CCE9431645EC}">
              <a14:shadowObscured xmlns:a14="http://schemas.microsoft.com/office/drawing/2010/main"/>
            </a:ext>
          </a:extLst>
        </p:spPr>
        <p:txBody>
          <a:bodyPr vert="horz" wrap="square" lIns="0" tIns="0" rIns="0" bIns="0" numCol="1" rtlCol="0" anchor="t" anchorCtr="0" compatLnSpc="1">
            <a:prstTxWarp prst="textNoShape">
              <a:avLst/>
            </a:prstTxWarp>
            <a:noAutofit/>
          </a:bodyPr>
          <a:lstStyle/>
          <a:p>
            <a:pPr>
              <a:lnSpc>
                <a:spcPct val="89000"/>
              </a:lnSpc>
              <a:spcBef>
                <a:spcPts val="0"/>
              </a:spcBef>
            </a:pPr>
            <a:br>
              <a:rPr lang="en-US" sz="2334" dirty="0">
                <a:solidFill>
                  <a:srgbClr val="A80163"/>
                </a:solidFill>
              </a:rPr>
            </a:br>
            <a:r>
              <a:rPr lang="en-US" sz="2334" dirty="0">
                <a:solidFill>
                  <a:srgbClr val="A80163"/>
                </a:solidFill>
              </a:rPr>
              <a:t>Industry 4.0 – Where Are We?  </a:t>
            </a:r>
          </a:p>
        </p:txBody>
      </p:sp>
      <p:pic>
        <p:nvPicPr>
          <p:cNvPr id="10" name="Picture 9"/>
          <p:cNvPicPr>
            <a:picLocks/>
          </p:cNvPicPr>
          <p:nvPr>
            <p:custDataLst>
              <p:tags r:id="rId6"/>
            </p:custDataLst>
          </p:nvPr>
        </p:nvPicPr>
        <p:blipFill>
          <a:blip r:embed="rId11" cstate="email">
            <a:extLst>
              <a:ext uri="{28A0092B-C50C-407E-A947-70E740481C1C}">
                <a14:useLocalDpi xmlns:a14="http://schemas.microsoft.com/office/drawing/2010/main"/>
              </a:ext>
            </a:extLst>
          </a:blip>
          <a:stretch>
            <a:fillRect/>
          </a:stretch>
        </p:blipFill>
        <p:spPr>
          <a:xfrm>
            <a:off x="1775823" y="1726312"/>
            <a:ext cx="9117090" cy="4491608"/>
          </a:xfrm>
          <a:prstGeom prst="rect">
            <a:avLst/>
          </a:prstGeom>
        </p:spPr>
      </p:pic>
      <p:sp>
        <p:nvSpPr>
          <p:cNvPr id="22" name="Flowchart: Or 21"/>
          <p:cNvSpPr/>
          <p:nvPr>
            <p:custDataLst>
              <p:tags r:id="rId7"/>
            </p:custDataLst>
          </p:nvPr>
        </p:nvSpPr>
        <p:spPr>
          <a:xfrm>
            <a:off x="8218411" y="4771623"/>
            <a:ext cx="140051" cy="108545"/>
          </a:xfrm>
          <a:prstGeom prst="flowChartOr">
            <a:avLst/>
          </a:prstGeom>
          <a:noFill/>
          <a:ln w="9525" cap="flat" cmpd="sng" algn="ctr">
            <a:solidFill>
              <a:srgbClr val="FFC000"/>
            </a:solidFill>
            <a:prstDash val="solid"/>
          </a:ln>
          <a:effectLst/>
        </p:spPr>
        <p:txBody>
          <a:bodyPr rtlCol="0" anchor="ctr"/>
          <a:lstStyle/>
          <a:p>
            <a:pPr algn="ctr" defTabSz="762244"/>
            <a:endParaRPr lang="en-US" sz="1500" kern="0" dirty="0">
              <a:solidFill>
                <a:srgbClr val="000000"/>
              </a:solidFill>
              <a:latin typeface="Bosch Office Sans"/>
            </a:endParaRPr>
          </a:p>
        </p:txBody>
      </p:sp>
      <p:sp>
        <p:nvSpPr>
          <p:cNvPr id="11" name="Right Arrow 10"/>
          <p:cNvSpPr/>
          <p:nvPr>
            <p:custDataLst>
              <p:tags r:id="rId8"/>
            </p:custDataLst>
          </p:nvPr>
        </p:nvSpPr>
        <p:spPr>
          <a:xfrm rot="20624053">
            <a:off x="7721561" y="4835820"/>
            <a:ext cx="478219" cy="138678"/>
          </a:xfrm>
          <a:prstGeom prst="rightArrow">
            <a:avLst/>
          </a:prstGeom>
          <a:noFill/>
          <a:ln w="9525" cap="flat" cmpd="sng" algn="ctr">
            <a:solidFill>
              <a:srgbClr val="FFC000"/>
            </a:solidFill>
            <a:prstDash val="solid"/>
          </a:ln>
          <a:effectLst/>
        </p:spPr>
        <p:txBody>
          <a:bodyPr rtlCol="0" anchor="ctr"/>
          <a:lstStyle/>
          <a:p>
            <a:pPr algn="ctr" defTabSz="762244"/>
            <a:endParaRPr lang="en-US" sz="1500" kern="0" dirty="0">
              <a:solidFill>
                <a:srgbClr val="000000"/>
              </a:solidFill>
              <a:latin typeface="Bosch Office Sans"/>
            </a:endParaRPr>
          </a:p>
        </p:txBody>
      </p:sp>
      <p:sp>
        <p:nvSpPr>
          <p:cNvPr id="7" name="Slide Number Placeholder 6">
            <a:extLst>
              <a:ext uri="{FF2B5EF4-FFF2-40B4-BE49-F238E27FC236}">
                <a16:creationId xmlns:a16="http://schemas.microsoft.com/office/drawing/2014/main" id="{0BB4FD74-840A-7243-8D9F-7C78788CCE52}"/>
              </a:ext>
            </a:extLst>
          </p:cNvPr>
          <p:cNvSpPr>
            <a:spLocks noGrp="1"/>
          </p:cNvSpPr>
          <p:nvPr>
            <p:ph type="sldNum" sz="quarter" idx="12"/>
          </p:nvPr>
        </p:nvSpPr>
        <p:spPr/>
        <p:txBody>
          <a:bodyPr/>
          <a:lstStyle/>
          <a:p>
            <a:fld id="{515FC477-0A05-4F3E-8EE9-E015C9089D56}" type="slidenum">
              <a:rPr lang="en-US" smtClean="0"/>
              <a:t>15</a:t>
            </a:fld>
            <a:endParaRPr lang="en-US"/>
          </a:p>
        </p:txBody>
      </p:sp>
    </p:spTree>
    <p:custDataLst>
      <p:tags r:id="rId1"/>
    </p:custDataLst>
    <p:extLst>
      <p:ext uri="{BB962C8B-B14F-4D97-AF65-F5344CB8AC3E}">
        <p14:creationId xmlns:p14="http://schemas.microsoft.com/office/powerpoint/2010/main" val="123423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2"/>
                                        </p:tgtEl>
                                        <p:attrNameLst>
                                          <p:attrName>style.visibility</p:attrName>
                                        </p:attrNameLst>
                                      </p:cBhvr>
                                      <p:to>
                                        <p:strVal val="visible"/>
                                      </p:to>
                                    </p:set>
                                  </p:childTnLst>
                                </p:cTn>
                              </p:par>
                              <p:par>
                                <p:cTn id="10" presetID="26" presetClass="emph" presetSubtype="0" repeatCount="indefinite" fill="hold" grpId="1" nodeType="withEffect">
                                  <p:stCondLst>
                                    <p:cond delay="0"/>
                                  </p:stCondLst>
                                  <p:childTnLst>
                                    <p:animEffect transition="out" filter="fade">
                                      <p:cBhvr>
                                        <p:cTn id="11" dur="500" tmFilter="0, 0; .2, .5; .8, .5; 1, 0"/>
                                        <p:tgtEl>
                                          <p:spTgt spid="22"/>
                                        </p:tgtEl>
                                      </p:cBhvr>
                                    </p:animEffect>
                                    <p:animScale>
                                      <p:cBhvr>
                                        <p:cTn id="12"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 descr="Image result for world economic forum industry revolution 4.0">
            <a:extLst>
              <a:ext uri="{FF2B5EF4-FFF2-40B4-BE49-F238E27FC236}">
                <a16:creationId xmlns:a16="http://schemas.microsoft.com/office/drawing/2014/main" id="{212446ED-962D-9747-9D38-F44B7605C2C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91010" y="1391492"/>
            <a:ext cx="7392520" cy="460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8" name="TextBox 2">
            <a:extLst>
              <a:ext uri="{FF2B5EF4-FFF2-40B4-BE49-F238E27FC236}">
                <a16:creationId xmlns:a16="http://schemas.microsoft.com/office/drawing/2014/main" id="{27BFB44F-C169-4740-A8C6-5EB1690A42BB}"/>
              </a:ext>
            </a:extLst>
          </p:cNvPr>
          <p:cNvSpPr txBox="1">
            <a:spLocks noChangeArrowheads="1"/>
          </p:cNvSpPr>
          <p:nvPr/>
        </p:nvSpPr>
        <p:spPr bwMode="auto">
          <a:xfrm>
            <a:off x="1787338" y="5533325"/>
            <a:ext cx="1607182" cy="246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582" tIns="19291" rIns="38582" bIns="19291">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350"/>
              <a:t>Source: PWC, 2017</a:t>
            </a:r>
            <a:endParaRPr lang="en-US" altLang="en-US" sz="1350" dirty="0"/>
          </a:p>
        </p:txBody>
      </p:sp>
      <p:sp>
        <p:nvSpPr>
          <p:cNvPr id="4" name="Titolo 1">
            <a:extLst>
              <a:ext uri="{FF2B5EF4-FFF2-40B4-BE49-F238E27FC236}">
                <a16:creationId xmlns:a16="http://schemas.microsoft.com/office/drawing/2014/main" id="{655C4FB7-A81B-0C48-8B1D-9398877092F7}"/>
              </a:ext>
            </a:extLst>
          </p:cNvPr>
          <p:cNvSpPr txBox="1">
            <a:spLocks noChangeArrowheads="1"/>
          </p:cNvSpPr>
          <p:nvPr/>
        </p:nvSpPr>
        <p:spPr>
          <a:xfrm>
            <a:off x="1590913" y="878391"/>
            <a:ext cx="9214586" cy="9941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100" b="1">
                <a:solidFill>
                  <a:srgbClr val="C00000"/>
                </a:solidFill>
                <a:latin typeface="Century Gothic" panose="020B0502020202020204" pitchFamily="34" charset="0"/>
                <a:cs typeface="Arial"/>
              </a:rPr>
              <a:t>From Industry 1.0 to Industry 4.0: Towards the 4th Industrial Revolution</a:t>
            </a:r>
            <a:endParaRPr lang="en-US" altLang="en-US" sz="2100" b="1" dirty="0">
              <a:solidFill>
                <a:srgbClr val="C00000"/>
              </a:solidFill>
              <a:latin typeface="Century Gothic" panose="020B0502020202020204" pitchFamily="34" charset="0"/>
              <a:cs typeface="Arial"/>
            </a:endParaRPr>
          </a:p>
        </p:txBody>
      </p:sp>
      <p:sp>
        <p:nvSpPr>
          <p:cNvPr id="3" name="Slide Number Placeholder 2">
            <a:extLst>
              <a:ext uri="{FF2B5EF4-FFF2-40B4-BE49-F238E27FC236}">
                <a16:creationId xmlns:a16="http://schemas.microsoft.com/office/drawing/2014/main" id="{8C4BA6EA-D185-1941-B60C-407E9A00B14B}"/>
              </a:ext>
            </a:extLst>
          </p:cNvPr>
          <p:cNvSpPr>
            <a:spLocks noGrp="1"/>
          </p:cNvSpPr>
          <p:nvPr>
            <p:ph type="sldNum" sz="quarter" idx="12"/>
          </p:nvPr>
        </p:nvSpPr>
        <p:spPr/>
        <p:txBody>
          <a:bodyPr/>
          <a:lstStyle/>
          <a:p>
            <a:fld id="{528032F0-4A61-E345-8C16-5B5EC482CA30}" type="slidenum">
              <a:rPr lang="en-US" smtClean="0"/>
              <a:t>16</a:t>
            </a:fld>
            <a:endParaRPr lang="en-US"/>
          </a:p>
        </p:txBody>
      </p:sp>
    </p:spTree>
    <p:extLst>
      <p:ext uri="{BB962C8B-B14F-4D97-AF65-F5344CB8AC3E}">
        <p14:creationId xmlns:p14="http://schemas.microsoft.com/office/powerpoint/2010/main" val="2257417582"/>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a:extLst>
              <a:ext uri="{FF2B5EF4-FFF2-40B4-BE49-F238E27FC236}">
                <a16:creationId xmlns:a16="http://schemas.microsoft.com/office/drawing/2014/main" id="{D7D6BBFF-8787-9443-A2D8-2ECFAAB573C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12011" y="1612108"/>
            <a:ext cx="4237435" cy="125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5">
            <a:extLst>
              <a:ext uri="{FF2B5EF4-FFF2-40B4-BE49-F238E27FC236}">
                <a16:creationId xmlns:a16="http://schemas.microsoft.com/office/drawing/2014/main" id="{473A64FC-A0A8-BA49-BBBA-F25232140DE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87404" y="3009901"/>
            <a:ext cx="4470797" cy="1035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6">
            <a:extLst>
              <a:ext uri="{FF2B5EF4-FFF2-40B4-BE49-F238E27FC236}">
                <a16:creationId xmlns:a16="http://schemas.microsoft.com/office/drawing/2014/main" id="{76722765-B145-7440-A956-59139C198F7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74170" y="4019551"/>
            <a:ext cx="3177779"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7">
            <a:extLst>
              <a:ext uri="{FF2B5EF4-FFF2-40B4-BE49-F238E27FC236}">
                <a16:creationId xmlns:a16="http://schemas.microsoft.com/office/drawing/2014/main" id="{569E44AE-058F-F64F-B776-025516EF508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38950" y="4898234"/>
            <a:ext cx="2686050" cy="21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4F186A6B-0BC4-DA48-B49C-77373FF9C62C}"/>
              </a:ext>
            </a:extLst>
          </p:cNvPr>
          <p:cNvSpPr/>
          <p:nvPr/>
        </p:nvSpPr>
        <p:spPr>
          <a:xfrm>
            <a:off x="3729037" y="1621037"/>
            <a:ext cx="4452938" cy="1302544"/>
          </a:xfrm>
          <a:prstGeom prst="rect">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8" name="Titolo 1">
            <a:extLst>
              <a:ext uri="{FF2B5EF4-FFF2-40B4-BE49-F238E27FC236}">
                <a16:creationId xmlns:a16="http://schemas.microsoft.com/office/drawing/2014/main" id="{C3CC05C0-C7A1-C146-9E31-CC2057375F80}"/>
              </a:ext>
            </a:extLst>
          </p:cNvPr>
          <p:cNvSpPr txBox="1">
            <a:spLocks noChangeArrowheads="1"/>
          </p:cNvSpPr>
          <p:nvPr/>
        </p:nvSpPr>
        <p:spPr>
          <a:xfrm>
            <a:off x="1590913" y="878391"/>
            <a:ext cx="9214586" cy="9941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100" b="1" dirty="0">
                <a:solidFill>
                  <a:srgbClr val="C00000"/>
                </a:solidFill>
                <a:latin typeface="Century Gothic" panose="020B0502020202020204" pitchFamily="34" charset="0"/>
                <a:cs typeface="Arial"/>
              </a:rPr>
              <a:t>From Industry 1.0 to Industry 4.0: Towards the 4th Industrial Revolution</a:t>
            </a:r>
          </a:p>
        </p:txBody>
      </p:sp>
      <p:sp>
        <p:nvSpPr>
          <p:cNvPr id="3" name="Slide Number Placeholder 2">
            <a:extLst>
              <a:ext uri="{FF2B5EF4-FFF2-40B4-BE49-F238E27FC236}">
                <a16:creationId xmlns:a16="http://schemas.microsoft.com/office/drawing/2014/main" id="{991D0C25-5AFA-8446-8E1F-A09648AA3289}"/>
              </a:ext>
            </a:extLst>
          </p:cNvPr>
          <p:cNvSpPr>
            <a:spLocks noGrp="1"/>
          </p:cNvSpPr>
          <p:nvPr>
            <p:ph type="sldNum" sz="quarter" idx="12"/>
          </p:nvPr>
        </p:nvSpPr>
        <p:spPr/>
        <p:txBody>
          <a:bodyPr/>
          <a:lstStyle/>
          <a:p>
            <a:fld id="{528032F0-4A61-E345-8C16-5B5EC482CA30}" type="slidenum">
              <a:rPr lang="en-US" smtClean="0"/>
              <a:t>17</a:t>
            </a:fld>
            <a:endParaRPr lang="en-US"/>
          </a:p>
        </p:txBody>
      </p:sp>
    </p:spTree>
    <p:extLst>
      <p:ext uri="{BB962C8B-B14F-4D97-AF65-F5344CB8AC3E}">
        <p14:creationId xmlns:p14="http://schemas.microsoft.com/office/powerpoint/2010/main" val="18925339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467" y="2681103"/>
            <a:ext cx="3363974" cy="1495794"/>
          </a:xfrm>
          <a:noFill/>
          <a:ln>
            <a:solidFill>
              <a:schemeClr val="bg1"/>
            </a:solidFill>
          </a:ln>
        </p:spPr>
        <p:txBody>
          <a:bodyPr vert="horz" wrap="square" lIns="182880" tIns="182880" rIns="182880" bIns="182880" rtlCol="0" anchor="ctr">
            <a:normAutofit/>
          </a:bodyPr>
          <a:lstStyle/>
          <a:p>
            <a:r>
              <a:rPr lang="en-US" dirty="0">
                <a:solidFill>
                  <a:srgbClr val="FF0000"/>
                </a:solidFill>
              </a:rPr>
              <a:t>The Core Message</a:t>
            </a:r>
          </a:p>
        </p:txBody>
      </p:sp>
      <p:sp>
        <p:nvSpPr>
          <p:cNvPr id="4" name="Date Placeholder 3"/>
          <p:cNvSpPr>
            <a:spLocks noGrp="1"/>
          </p:cNvSpPr>
          <p:nvPr>
            <p:ph type="dt" sz="half" idx="10"/>
          </p:nvPr>
        </p:nvSpPr>
        <p:spPr>
          <a:xfrm>
            <a:off x="643467" y="6238816"/>
            <a:ext cx="2753746" cy="323968"/>
          </a:xfrm>
          <a:noFill/>
        </p:spPr>
        <p:txBody>
          <a:bodyPr vert="horz" lIns="91440" tIns="45720" rIns="91440" bIns="45720" rtlCol="0" anchor="ctr">
            <a:normAutofit/>
          </a:bodyPr>
          <a:lstStyle/>
          <a:p>
            <a:pPr algn="l">
              <a:spcAft>
                <a:spcPts val="600"/>
              </a:spcAft>
            </a:pPr>
            <a:fld id="{EF00AC9D-A3D9-8244-9515-AA287FC7B228}" type="datetime1">
              <a:rPr lang="en-US">
                <a:solidFill>
                  <a:schemeClr val="bg1">
                    <a:alpha val="70000"/>
                  </a:schemeClr>
                </a:solidFill>
              </a:rPr>
              <a:pPr algn="l">
                <a:spcAft>
                  <a:spcPts val="600"/>
                </a:spcAft>
              </a:pPr>
              <a:t>6/18/26</a:t>
            </a:fld>
            <a:endParaRPr lang="en-US">
              <a:solidFill>
                <a:schemeClr val="bg1">
                  <a:alpha val="70000"/>
                </a:schemeClr>
              </a:solidFill>
            </a:endParaRPr>
          </a:p>
        </p:txBody>
      </p:sp>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kern="1200" spc="0" baseline="0" dirty="0">
                <a:solidFill>
                  <a:srgbClr val="FFFFFF"/>
                </a:solidFill>
                <a:latin typeface="+mn-lt"/>
                <a:ea typeface="+mn-ea"/>
                <a:cs typeface="+mn-cs"/>
              </a:rPr>
              <a:pPr>
                <a:lnSpc>
                  <a:spcPct val="90000"/>
                </a:lnSpc>
                <a:spcAft>
                  <a:spcPts val="600"/>
                </a:spcAft>
              </a:pPr>
              <a:t>18</a:t>
            </a:fld>
            <a:endParaRPr lang="en-US" kern="1200" spc="0" baseline="0" dirty="0">
              <a:solidFill>
                <a:srgbClr val="FFFFFF"/>
              </a:solidFill>
              <a:latin typeface="+mn-lt"/>
              <a:ea typeface="+mn-ea"/>
              <a:cs typeface="+mn-cs"/>
            </a:endParaRPr>
          </a:p>
        </p:txBody>
      </p:sp>
      <p:sp>
        <p:nvSpPr>
          <p:cNvPr id="7" name="Right Column"/>
          <p:cNvSpPr txBox="1"/>
          <p:nvPr/>
        </p:nvSpPr>
        <p:spPr>
          <a:xfrm>
            <a:off x="5300960" y="510660"/>
            <a:ext cx="5457962" cy="4323000"/>
          </a:xfrm>
          <a:prstGeom prst="rect">
            <a:avLst/>
          </a:prstGeom>
        </p:spPr>
        <p:txBody>
          <a:bodyPr vert="horz" lIns="91440" tIns="45720" rIns="91440" bIns="45720" rtlCol="0" anchor="t">
            <a:normAutofit lnSpcReduction="10000"/>
          </a:bodyPr>
          <a:lstStyle>
            <a:lvl1pPr indent="0" defTabSz="914400">
              <a:lnSpc>
                <a:spcPct val="140000"/>
              </a:lnSpc>
              <a:spcBef>
                <a:spcPts val="0"/>
              </a:spcBef>
              <a:buClr>
                <a:schemeClr val="accent2"/>
              </a:buClr>
              <a:buFont typeface="Arial" panose="020B0604020202020204" pitchFamily="34" charset="0"/>
              <a:buNone/>
              <a:defRPr sz="1600" b="1">
                <a:solidFill>
                  <a:schemeClr val="tx1">
                    <a:lumMod val="85000"/>
                    <a:lumOff val="15000"/>
                  </a:schemeClr>
                </a:solidFill>
              </a:defRPr>
            </a:lvl1pPr>
            <a:lvl2pPr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2pPr>
            <a:lvl3pPr marL="6858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3pPr>
            <a:lvl4pPr marL="9144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4pPr>
            <a:lvl5pPr marL="11430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5pPr>
            <a:lvl6pPr marL="1312863" indent="-228600" defTabSz="914400">
              <a:lnSpc>
                <a:spcPct val="100000"/>
              </a:lnSpc>
              <a:spcBef>
                <a:spcPts val="1000"/>
              </a:spcBef>
              <a:buClr>
                <a:schemeClr val="accent2"/>
              </a:buClr>
              <a:buFont typeface="Arial" panose="020B0604020202020204" pitchFamily="34" charset="0"/>
              <a:buChar char="•"/>
              <a:defRPr sz="1600"/>
            </a:lvl6pPr>
            <a:lvl7pPr marL="1484313" indent="-228600" defTabSz="914400">
              <a:lnSpc>
                <a:spcPct val="100000"/>
              </a:lnSpc>
              <a:spcBef>
                <a:spcPts val="1000"/>
              </a:spcBef>
              <a:buClr>
                <a:schemeClr val="accent2"/>
              </a:buClr>
              <a:buFont typeface="Arial" panose="020B0604020202020204" pitchFamily="34" charset="0"/>
              <a:buChar char="•"/>
              <a:defRPr sz="1600"/>
            </a:lvl7pPr>
            <a:lvl8pPr marL="1657350" indent="-228600" defTabSz="914400">
              <a:lnSpc>
                <a:spcPct val="100000"/>
              </a:lnSpc>
              <a:spcBef>
                <a:spcPts val="1000"/>
              </a:spcBef>
              <a:buClr>
                <a:schemeClr val="accent2"/>
              </a:buClr>
              <a:buFont typeface="Arial" panose="020B0604020202020204" pitchFamily="34" charset="0"/>
              <a:buChar char="•"/>
              <a:defRPr sz="1600" baseline="0"/>
            </a:lvl8pPr>
            <a:lvl9pPr marL="1882775" indent="-228600" defTabSz="914400">
              <a:lnSpc>
                <a:spcPct val="100000"/>
              </a:lnSpc>
              <a:spcBef>
                <a:spcPts val="1000"/>
              </a:spcBef>
              <a:buClr>
                <a:schemeClr val="accent2"/>
              </a:buClr>
              <a:buFont typeface="Arial" panose="020B0604020202020204" pitchFamily="34" charset="0"/>
              <a:buChar char="•"/>
              <a:defRPr sz="1600" baseline="0"/>
            </a:lvl9pPr>
          </a:lstStyle>
          <a:p>
            <a:pPr>
              <a:spcAft>
                <a:spcPts val="600"/>
              </a:spcAft>
            </a:pPr>
            <a:r>
              <a:rPr lang="en-US" sz="2400" dirty="0"/>
              <a:t>AI Can Generate Answers, But Cannot Replace:</a:t>
            </a:r>
          </a:p>
          <a:p>
            <a:pPr marL="285750" indent="-285750">
              <a:spcAft>
                <a:spcPts val="600"/>
              </a:spcAft>
              <a:buFont typeface="Arial" panose="020B0604020202020204" pitchFamily="34" charset="0"/>
              <a:buChar char="•"/>
            </a:pPr>
            <a:r>
              <a:rPr lang="en-US" sz="2400" b="0" dirty="0"/>
              <a:t>Judgment</a:t>
            </a:r>
          </a:p>
          <a:p>
            <a:pPr marL="285750" indent="-285750">
              <a:spcAft>
                <a:spcPts val="600"/>
              </a:spcAft>
              <a:buFont typeface="Arial" panose="020B0604020202020204" pitchFamily="34" charset="0"/>
              <a:buChar char="•"/>
            </a:pPr>
            <a:r>
              <a:rPr lang="en-US" sz="2400" b="0" dirty="0"/>
              <a:t>Ethical reasoning</a:t>
            </a:r>
          </a:p>
          <a:p>
            <a:pPr marL="285750" indent="-285750">
              <a:spcAft>
                <a:spcPts val="600"/>
              </a:spcAft>
              <a:buFont typeface="Arial" panose="020B0604020202020204" pitchFamily="34" charset="0"/>
              <a:buChar char="•"/>
            </a:pPr>
            <a:r>
              <a:rPr lang="en-US" sz="2400" b="0" dirty="0"/>
              <a:t>Contextual understanding</a:t>
            </a:r>
          </a:p>
          <a:p>
            <a:pPr marL="285750" indent="-285750">
              <a:spcAft>
                <a:spcPts val="600"/>
              </a:spcAft>
              <a:buFont typeface="Arial" panose="020B0604020202020204" pitchFamily="34" charset="0"/>
              <a:buChar char="•"/>
            </a:pPr>
            <a:r>
              <a:rPr lang="en-US" sz="2400" b="0" dirty="0"/>
              <a:t>Empathy and curiosity</a:t>
            </a:r>
          </a:p>
          <a:p>
            <a:pPr marL="285750" indent="-285750">
              <a:spcAft>
                <a:spcPts val="600"/>
              </a:spcAft>
              <a:buFont typeface="Arial" panose="020B0604020202020204" pitchFamily="34" charset="0"/>
              <a:buChar char="•"/>
            </a:pPr>
            <a:r>
              <a:rPr lang="en-US" sz="2400" b="0" dirty="0"/>
              <a:t>Wisdom and leadership</a:t>
            </a:r>
          </a:p>
          <a:p>
            <a:pPr marL="285750" indent="-285750">
              <a:spcAft>
                <a:spcPts val="600"/>
              </a:spcAft>
              <a:buFont typeface="Arial" panose="020B0604020202020204" pitchFamily="34" charset="0"/>
              <a:buChar char="•"/>
            </a:pPr>
            <a:r>
              <a:rPr lang="en-US" sz="2400" b="0" dirty="0"/>
              <a:t>Personal responsibility</a:t>
            </a:r>
          </a:p>
        </p:txBody>
      </p:sp>
      <p:graphicFrame>
        <p:nvGraphicFramePr>
          <p:cNvPr id="9" name="Left Column">
            <a:extLst>
              <a:ext uri="{FF2B5EF4-FFF2-40B4-BE49-F238E27FC236}">
                <a16:creationId xmlns:a16="http://schemas.microsoft.com/office/drawing/2014/main" id="{B96D7F51-9C6D-419D-1560-A8406D0EC781}"/>
              </a:ext>
            </a:extLst>
          </p:cNvPr>
          <p:cNvGraphicFramePr/>
          <p:nvPr>
            <p:extLst>
              <p:ext uri="{D42A27DB-BD31-4B8C-83A1-F6EECF244321}">
                <p14:modId xmlns:p14="http://schemas.microsoft.com/office/powerpoint/2010/main" val="1513262542"/>
              </p:ext>
            </p:extLst>
          </p:nvPr>
        </p:nvGraphicFramePr>
        <p:xfrm>
          <a:off x="5723869" y="35306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1">
            <a:extLst>
              <a:ext uri="{FF2B5EF4-FFF2-40B4-BE49-F238E27FC236}">
                <a16:creationId xmlns:a16="http://schemas.microsoft.com/office/drawing/2014/main" id="{849140EF-E56F-1DD1-FAF0-2D2C04D768DD}"/>
              </a:ext>
            </a:extLst>
          </p:cNvPr>
          <p:cNvSpPr txBox="1">
            <a:spLocks/>
          </p:cNvSpPr>
          <p:nvPr/>
        </p:nvSpPr>
        <p:spPr>
          <a:xfrm>
            <a:off x="10911322" y="6370320"/>
            <a:ext cx="365760" cy="365760"/>
          </a:xfrm>
          <a:prstGeom prst="ellipse">
            <a:avLst/>
          </a:prstGeom>
          <a:solidFill>
            <a:srgbClr val="1D1D1D">
              <a:alpha val="70000"/>
            </a:srgbClr>
          </a:solidFill>
        </p:spPr>
        <p:txBody>
          <a:bodyPr vert="horz" lIns="18288" tIns="45720" rIns="18288" bIns="45720" rtlCol="0" anchor="ctr">
            <a:normAutofit/>
          </a:bodyPr>
          <a:lstStyle>
            <a:defPPr>
              <a:defRPr lang="en-US"/>
            </a:defPPr>
            <a:lvl1pPr marL="0" algn="ctr" defTabSz="457200" rtl="0" eaLnBrk="1" latinLnBrk="0" hangingPunct="1">
              <a:defRPr sz="11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90000"/>
              </a:lnSpc>
              <a:spcAft>
                <a:spcPts val="600"/>
              </a:spcAft>
            </a:pPr>
            <a:fld id="{528032F0-4A61-E345-8C16-5B5EC482CA30}" type="slidenum">
              <a:rPr lang="en-US" smtClean="0"/>
              <a:pPr>
                <a:lnSpc>
                  <a:spcPct val="90000"/>
                </a:lnSpc>
                <a:spcAft>
                  <a:spcPts val="600"/>
                </a:spcAft>
              </a:pPr>
              <a:t>18</a:t>
            </a:fld>
            <a:endParaRPr lang="en-US"/>
          </a:p>
        </p:txBody>
      </p:sp>
    </p:spTree>
    <p:extLst>
      <p:ext uri="{BB962C8B-B14F-4D97-AF65-F5344CB8AC3E}">
        <p14:creationId xmlns:p14="http://schemas.microsoft.com/office/powerpoint/2010/main" val="2809885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372" y="69237"/>
            <a:ext cx="5925310" cy="1174991"/>
          </a:xfrm>
        </p:spPr>
        <p:txBody>
          <a:bodyPr vert="horz" lIns="182880" tIns="182880" rIns="182880" bIns="182880" rtlCol="0" anchor="ctr">
            <a:normAutofit/>
          </a:bodyPr>
          <a:lstStyle/>
          <a:p>
            <a:r>
              <a:rPr lang="en-US" sz="2400"/>
              <a:t>WHY THIS MATTERS NOW</a:t>
            </a:r>
          </a:p>
        </p:txBody>
      </p:sp>
      <p:sp>
        <p:nvSpPr>
          <p:cNvPr id="3" name="Left Column"/>
          <p:cNvSpPr>
            <a:spLocks noGrp="1"/>
          </p:cNvSpPr>
          <p:nvPr>
            <p:ph type="body" sz="quarter" idx="24"/>
          </p:nvPr>
        </p:nvSpPr>
        <p:spPr>
          <a:xfrm>
            <a:off x="752071" y="610888"/>
            <a:ext cx="3651266" cy="3273530"/>
          </a:xfrm>
        </p:spPr>
        <p:txBody>
          <a:bodyPr vert="horz" lIns="91440" tIns="45720" rIns="91440" bIns="45720" rtlCol="0">
            <a:normAutofit/>
          </a:bodyPr>
          <a:lstStyle/>
          <a:p>
            <a:pPr marL="0" indent="0">
              <a:lnSpc>
                <a:spcPct val="100000"/>
              </a:lnSpc>
              <a:spcBef>
                <a:spcPts val="1000"/>
              </a:spcBef>
              <a:buNone/>
            </a:pPr>
            <a:r>
              <a:rPr lang="en-US" sz="2000" b="1" dirty="0"/>
              <a:t>AI is Reshaping Society:</a:t>
            </a:r>
          </a:p>
          <a:p>
            <a:pPr>
              <a:lnSpc>
                <a:spcPct val="100000"/>
              </a:lnSpc>
              <a:spcBef>
                <a:spcPts val="1000"/>
              </a:spcBef>
            </a:pPr>
            <a:r>
              <a:rPr lang="en-US" sz="2000" dirty="0"/>
              <a:t>National strategy</a:t>
            </a:r>
          </a:p>
          <a:p>
            <a:pPr>
              <a:lnSpc>
                <a:spcPct val="100000"/>
              </a:lnSpc>
              <a:spcBef>
                <a:spcPts val="1000"/>
              </a:spcBef>
            </a:pPr>
            <a:r>
              <a:rPr lang="en-US" sz="2000" dirty="0"/>
              <a:t>The economy</a:t>
            </a:r>
          </a:p>
          <a:p>
            <a:pPr>
              <a:lnSpc>
                <a:spcPct val="100000"/>
              </a:lnSpc>
              <a:spcBef>
                <a:spcPts val="1000"/>
              </a:spcBef>
            </a:pPr>
            <a:r>
              <a:rPr lang="en-US" sz="2000" dirty="0"/>
              <a:t>Government systems</a:t>
            </a:r>
          </a:p>
          <a:p>
            <a:pPr>
              <a:lnSpc>
                <a:spcPct val="100000"/>
              </a:lnSpc>
              <a:spcBef>
                <a:spcPts val="1000"/>
              </a:spcBef>
            </a:pPr>
            <a:r>
              <a:rPr lang="en-US" sz="2000" dirty="0"/>
              <a:t>Education systems</a:t>
            </a:r>
          </a:p>
          <a:p>
            <a:pPr>
              <a:lnSpc>
                <a:spcPct val="100000"/>
              </a:lnSpc>
              <a:spcBef>
                <a:spcPts val="1000"/>
              </a:spcBef>
            </a:pPr>
            <a:r>
              <a:rPr lang="en-US" sz="2000" dirty="0"/>
              <a:t>Global power structures</a:t>
            </a:r>
          </a:p>
        </p:txBody>
      </p:sp>
      <p:pic>
        <p:nvPicPr>
          <p:cNvPr id="9" name="Picture 8" descr="Green building in a cornfield">
            <a:extLst>
              <a:ext uri="{FF2B5EF4-FFF2-40B4-BE49-F238E27FC236}">
                <a16:creationId xmlns:a16="http://schemas.microsoft.com/office/drawing/2014/main" id="{0DFD5D35-8C05-47DB-C73B-5DAB36DEEB1B}"/>
              </a:ext>
            </a:extLst>
          </p:cNvPr>
          <p:cNvPicPr>
            <a:picLocks noChangeAspect="1"/>
          </p:cNvPicPr>
          <p:nvPr/>
        </p:nvPicPr>
        <p:blipFill>
          <a:blip r:embed="rId3"/>
          <a:srcRect l="19667" r="35001" b="-1"/>
          <a:stretch>
            <a:fillRect/>
          </a:stretch>
        </p:blipFill>
        <p:spPr>
          <a:xfrm>
            <a:off x="7534654" y="10"/>
            <a:ext cx="4657345" cy="6857990"/>
          </a:xfrm>
          <a:prstGeom prst="rect">
            <a:avLst/>
          </a:prstGeom>
        </p:spPr>
      </p:pic>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19</a:t>
            </a:fld>
            <a:endParaRPr lang="en-US"/>
          </a:p>
        </p:txBody>
      </p:sp>
      <p:sp>
        <p:nvSpPr>
          <p:cNvPr id="7" name="Right Column"/>
          <p:cNvSpPr txBox="1"/>
          <p:nvPr/>
        </p:nvSpPr>
        <p:spPr>
          <a:xfrm>
            <a:off x="3958542" y="2716023"/>
            <a:ext cx="5457962" cy="4141977"/>
          </a:xfrm>
          <a:prstGeom prst="rect">
            <a:avLst/>
          </a:prstGeom>
        </p:spPr>
        <p:txBody>
          <a:bodyPr vert="horz" lIns="91440" tIns="45720" rIns="91440" bIns="45720" rtlCol="0" anchor="t">
            <a:normAutofit fontScale="92500" lnSpcReduction="20000"/>
          </a:bodyPr>
          <a:lstStyle>
            <a:lvl1pPr marL="228600" indent="-228600" defTabSz="914400">
              <a:lnSpc>
                <a:spcPct val="140000"/>
              </a:lnSpc>
              <a:spcBef>
                <a:spcPts val="0"/>
              </a:spcBef>
              <a:buClr>
                <a:schemeClr val="accent2"/>
              </a:buClr>
              <a:buFont typeface="Arial" panose="020B0604020202020204" pitchFamily="34" charset="0"/>
              <a:buChar char="•"/>
              <a:defRPr sz="1600" b="1">
                <a:solidFill>
                  <a:schemeClr val="tx1">
                    <a:lumMod val="85000"/>
                    <a:lumOff val="15000"/>
                  </a:schemeClr>
                </a:solidFill>
              </a:defRPr>
            </a:lvl1pPr>
            <a:lvl2pPr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2pPr>
            <a:lvl3pPr marL="6858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3pPr>
            <a:lvl4pPr marL="9144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4pPr>
            <a:lvl5pPr marL="11430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5pPr>
            <a:lvl6pPr marL="1312863" indent="-228600" defTabSz="914400">
              <a:lnSpc>
                <a:spcPct val="100000"/>
              </a:lnSpc>
              <a:spcBef>
                <a:spcPts val="1000"/>
              </a:spcBef>
              <a:buClr>
                <a:schemeClr val="accent2"/>
              </a:buClr>
              <a:buFont typeface="Arial" panose="020B0604020202020204" pitchFamily="34" charset="0"/>
              <a:buChar char="•"/>
              <a:defRPr sz="1600"/>
            </a:lvl6pPr>
            <a:lvl7pPr marL="1484313" indent="-228600" defTabSz="914400">
              <a:lnSpc>
                <a:spcPct val="100000"/>
              </a:lnSpc>
              <a:spcBef>
                <a:spcPts val="1000"/>
              </a:spcBef>
              <a:buClr>
                <a:schemeClr val="accent2"/>
              </a:buClr>
              <a:buFont typeface="Arial" panose="020B0604020202020204" pitchFamily="34" charset="0"/>
              <a:buChar char="•"/>
              <a:defRPr sz="1600"/>
            </a:lvl7pPr>
            <a:lvl8pPr marL="1657350" indent="-228600" defTabSz="914400">
              <a:lnSpc>
                <a:spcPct val="100000"/>
              </a:lnSpc>
              <a:spcBef>
                <a:spcPts val="1000"/>
              </a:spcBef>
              <a:buClr>
                <a:schemeClr val="accent2"/>
              </a:buClr>
              <a:buFont typeface="Arial" panose="020B0604020202020204" pitchFamily="34" charset="0"/>
              <a:buChar char="•"/>
              <a:defRPr sz="1600" baseline="0"/>
            </a:lvl8pPr>
            <a:lvl9pPr marL="1882775" indent="-228600" defTabSz="914400">
              <a:lnSpc>
                <a:spcPct val="100000"/>
              </a:lnSpc>
              <a:spcBef>
                <a:spcPts val="1000"/>
              </a:spcBef>
              <a:buClr>
                <a:schemeClr val="accent2"/>
              </a:buClr>
              <a:buFont typeface="Arial" panose="020B0604020202020204" pitchFamily="34" charset="0"/>
              <a:buChar char="•"/>
              <a:defRPr sz="1600" baseline="0"/>
            </a:lvl9pPr>
          </a:lstStyle>
          <a:p>
            <a:pPr marL="0" indent="0">
              <a:buNone/>
            </a:pPr>
            <a:r>
              <a:rPr lang="en-ZW" sz="1400" dirty="0"/>
              <a:t>WHY AI MATTERS NOW</a:t>
            </a:r>
            <a:br>
              <a:rPr lang="en-ZW" sz="1400" dirty="0"/>
            </a:br>
            <a:endParaRPr lang="en-ZW" sz="1400" dirty="0"/>
          </a:p>
          <a:p>
            <a:pPr marL="0" indent="0">
              <a:buNone/>
            </a:pPr>
            <a:r>
              <a:rPr lang="en-ZW" sz="1400" dirty="0"/>
              <a:t>AI is transforming:</a:t>
            </a:r>
          </a:p>
          <a:p>
            <a:pPr marL="0" indent="0">
              <a:buNone/>
            </a:pPr>
            <a:endParaRPr lang="en-ZW" sz="1400" dirty="0"/>
          </a:p>
          <a:p>
            <a:r>
              <a:rPr lang="en-ZW" sz="1400" dirty="0">
                <a:solidFill>
                  <a:srgbClr val="C00000"/>
                </a:solidFill>
              </a:rPr>
              <a:t>Government</a:t>
            </a:r>
          </a:p>
          <a:p>
            <a:r>
              <a:rPr lang="en-ZW" sz="1400" dirty="0">
                <a:solidFill>
                  <a:srgbClr val="C00000"/>
                </a:solidFill>
              </a:rPr>
              <a:t>Healthcare</a:t>
            </a:r>
          </a:p>
          <a:p>
            <a:r>
              <a:rPr lang="en-ZW" sz="1400" dirty="0">
                <a:solidFill>
                  <a:srgbClr val="C00000"/>
                </a:solidFill>
              </a:rPr>
              <a:t>Agriculture</a:t>
            </a:r>
          </a:p>
          <a:p>
            <a:r>
              <a:rPr lang="en-ZW" sz="1400" dirty="0">
                <a:solidFill>
                  <a:srgbClr val="C00000"/>
                </a:solidFill>
              </a:rPr>
              <a:t>Mining</a:t>
            </a:r>
          </a:p>
          <a:p>
            <a:r>
              <a:rPr lang="en-ZW" sz="1400" dirty="0">
                <a:solidFill>
                  <a:srgbClr val="C00000"/>
                </a:solidFill>
              </a:rPr>
              <a:t>Education</a:t>
            </a:r>
          </a:p>
          <a:p>
            <a:r>
              <a:rPr lang="en-ZW" sz="1400" dirty="0">
                <a:solidFill>
                  <a:srgbClr val="C00000"/>
                </a:solidFill>
              </a:rPr>
              <a:t>Manufacturing</a:t>
            </a:r>
          </a:p>
          <a:p>
            <a:r>
              <a:rPr lang="en-ZW" sz="1400" dirty="0">
                <a:solidFill>
                  <a:srgbClr val="C00000"/>
                </a:solidFill>
              </a:rPr>
              <a:t>Defence</a:t>
            </a:r>
          </a:p>
          <a:p>
            <a:r>
              <a:rPr lang="en-ZW" sz="1400" dirty="0">
                <a:solidFill>
                  <a:srgbClr val="C00000"/>
                </a:solidFill>
              </a:rPr>
              <a:t>Finance</a:t>
            </a:r>
          </a:p>
          <a:p>
            <a:endParaRPr lang="en-ZW" sz="1400" dirty="0"/>
          </a:p>
          <a:p>
            <a:pPr marL="0" indent="0">
              <a:buNone/>
            </a:pPr>
            <a:r>
              <a:rPr lang="en-ZW" sz="1400" dirty="0"/>
              <a:t>AI is becoming a horizontal technology </a:t>
            </a:r>
          </a:p>
          <a:p>
            <a:pPr marL="0" indent="0">
              <a:buNone/>
            </a:pPr>
            <a:r>
              <a:rPr lang="en-ZW" sz="1400" dirty="0"/>
              <a:t>affecting every sector.</a:t>
            </a:r>
          </a:p>
          <a:p>
            <a:pPr marL="0" indent="0">
              <a:buNone/>
            </a:pPr>
            <a:br>
              <a:rPr lang="en-ZW" sz="1400" dirty="0"/>
            </a:br>
            <a:endParaRPr lang="en-ZW" sz="1400" dirty="0"/>
          </a:p>
          <a:p>
            <a:pPr marL="0" indent="0">
              <a:buNone/>
            </a:pPr>
            <a:endParaRPr lang="en-ZW" sz="1000" dirty="0"/>
          </a:p>
        </p:txBody>
      </p:sp>
      <p:pic>
        <p:nvPicPr>
          <p:cNvPr id="8" name="Image 1" descr="preencoded.png">
            <a:extLst>
              <a:ext uri="{FF2B5EF4-FFF2-40B4-BE49-F238E27FC236}">
                <a16:creationId xmlns:a16="http://schemas.microsoft.com/office/drawing/2014/main" id="{D7E4C45A-8C53-968F-65F3-919411D784EF}"/>
              </a:ext>
            </a:extLst>
          </p:cNvPr>
          <p:cNvPicPr>
            <a:picLocks noChangeAspect="1"/>
          </p:cNvPicPr>
          <p:nvPr/>
        </p:nvPicPr>
        <p:blipFill>
          <a:blip r:embed="rId4"/>
          <a:stretch>
            <a:fillRect/>
          </a:stretch>
        </p:blipFill>
        <p:spPr>
          <a:xfrm>
            <a:off x="752071" y="3993266"/>
            <a:ext cx="3206471" cy="2864734"/>
          </a:xfrm>
          <a:prstGeom prst="rect">
            <a:avLst/>
          </a:prstGeom>
        </p:spPr>
      </p:pic>
    </p:spTree>
    <p:extLst>
      <p:ext uri="{BB962C8B-B14F-4D97-AF65-F5344CB8AC3E}">
        <p14:creationId xmlns:p14="http://schemas.microsoft.com/office/powerpoint/2010/main" val="4289746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7" name="object 3">
            <a:extLst>
              <a:ext uri="{FF2B5EF4-FFF2-40B4-BE49-F238E27FC236}">
                <a16:creationId xmlns:a16="http://schemas.microsoft.com/office/drawing/2014/main" id="{3AC331C4-B1AC-0A0D-11A3-D7CD3C214574}"/>
              </a:ext>
            </a:extLst>
          </p:cNvPr>
          <p:cNvPicPr/>
          <p:nvPr/>
        </p:nvPicPr>
        <p:blipFill>
          <a:blip r:embed="rId3" cstate="print"/>
          <a:srcRect l="36269" r="19826"/>
          <a:stretch>
            <a:fillRect/>
          </a:stretch>
        </p:blipFill>
        <p:spPr>
          <a:xfrm>
            <a:off x="5790369"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pic>
        <p:nvPicPr>
          <p:cNvPr id="30" name="Picture 29">
            <a:extLst>
              <a:ext uri="{FF2B5EF4-FFF2-40B4-BE49-F238E27FC236}">
                <a16:creationId xmlns:a16="http://schemas.microsoft.com/office/drawing/2014/main" id="{531D1B75-7677-7778-3692-7FAC56B99BFA}"/>
              </a:ext>
            </a:extLst>
          </p:cNvPr>
          <p:cNvPicPr>
            <a:picLocks noChangeAspect="1"/>
          </p:cNvPicPr>
          <p:nvPr/>
        </p:nvPicPr>
        <p:blipFill>
          <a:blip r:embed="rId4"/>
          <a:srcRect r="25"/>
          <a:stretch>
            <a:fillRect/>
          </a:stretch>
        </p:blipFill>
        <p:spPr>
          <a:xfrm>
            <a:off x="0" y="-4996"/>
            <a:ext cx="9141744" cy="6857990"/>
          </a:xfrm>
          <a:custGeom>
            <a:avLst/>
            <a:gdLst/>
            <a:ahLst/>
            <a:cxnLst/>
            <a:rect l="l" t="t" r="r" b="b"/>
            <a:pathLst>
              <a:path w="9141744" h="6863485">
                <a:moveTo>
                  <a:pt x="0" y="0"/>
                </a:moveTo>
                <a:lnTo>
                  <a:pt x="5963051" y="0"/>
                </a:lnTo>
                <a:lnTo>
                  <a:pt x="9141744" y="6863485"/>
                </a:lnTo>
                <a:lnTo>
                  <a:pt x="0" y="6863485"/>
                </a:lnTo>
                <a:lnTo>
                  <a:pt x="0" y="0"/>
                </a:lnTo>
                <a:close/>
              </a:path>
            </a:pathLst>
          </a:custGeom>
        </p:spPr>
      </p:pic>
      <p:sp>
        <p:nvSpPr>
          <p:cNvPr id="5" name="Date Placeholder 4">
            <a:extLst>
              <a:ext uri="{FF2B5EF4-FFF2-40B4-BE49-F238E27FC236}">
                <a16:creationId xmlns:a16="http://schemas.microsoft.com/office/drawing/2014/main" id="{335801BE-822F-3122-6848-D6F467F8B295}"/>
              </a:ext>
            </a:extLst>
          </p:cNvPr>
          <p:cNvSpPr>
            <a:spLocks noGrp="1"/>
          </p:cNvSpPr>
          <p:nvPr>
            <p:ph type="dt" sz="half" idx="10"/>
          </p:nvPr>
        </p:nvSpPr>
        <p:spPr>
          <a:xfrm>
            <a:off x="7821429" y="6238816"/>
            <a:ext cx="2753746" cy="323968"/>
          </a:xfrm>
        </p:spPr>
        <p:txBody>
          <a:bodyPr vert="horz" lIns="91440" tIns="45720" rIns="91440" bIns="45720" rtlCol="0" anchor="ctr">
            <a:normAutofit/>
          </a:bodyPr>
          <a:lstStyle/>
          <a:p>
            <a:pPr>
              <a:spcAft>
                <a:spcPts val="600"/>
              </a:spcAft>
            </a:pPr>
            <a:fld id="{C9459C27-CE36-1947-BEEA-6F71CF16A94F}" type="datetime1">
              <a:rPr lang="en-US">
                <a:solidFill>
                  <a:srgbClr val="FFFFFF"/>
                </a:solidFill>
              </a:rPr>
              <a:pPr>
                <a:spcAft>
                  <a:spcPts val="600"/>
                </a:spcAft>
              </a:pPr>
              <a:t>6/18/26</a:t>
            </a:fld>
            <a:endParaRPr lang="en-US" dirty="0">
              <a:solidFill>
                <a:srgbClr val="FFFFFF"/>
              </a:solidFill>
            </a:endParaRPr>
          </a:p>
        </p:txBody>
      </p:sp>
      <p:sp>
        <p:nvSpPr>
          <p:cNvPr id="7" name="Slide Number Placeholder 6">
            <a:extLst>
              <a:ext uri="{FF2B5EF4-FFF2-40B4-BE49-F238E27FC236}">
                <a16:creationId xmlns:a16="http://schemas.microsoft.com/office/drawing/2014/main" id="{9A93FEA7-0859-56C0-3D06-CA2A3F9FB2C4}"/>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2</a:t>
            </a:fld>
            <a:endParaRPr lang="en-US"/>
          </a:p>
        </p:txBody>
      </p:sp>
      <p:sp>
        <p:nvSpPr>
          <p:cNvPr id="28" name="TextBox 27">
            <a:extLst>
              <a:ext uri="{FF2B5EF4-FFF2-40B4-BE49-F238E27FC236}">
                <a16:creationId xmlns:a16="http://schemas.microsoft.com/office/drawing/2014/main" id="{E3F78905-C57C-4CF9-8CE8-ECF496E1B053}"/>
              </a:ext>
            </a:extLst>
          </p:cNvPr>
          <p:cNvSpPr txBox="1"/>
          <p:nvPr/>
        </p:nvSpPr>
        <p:spPr>
          <a:xfrm>
            <a:off x="15303500" y="7493000"/>
            <a:ext cx="184731" cy="369332"/>
          </a:xfrm>
          <a:prstGeom prst="rect">
            <a:avLst/>
          </a:prstGeom>
          <a:noFill/>
        </p:spPr>
        <p:txBody>
          <a:bodyPr wrap="none" rtlCol="0">
            <a:spAutoFit/>
          </a:bodyPr>
          <a:lstStyle/>
          <a:p>
            <a:endParaRPr lang="en-US" dirty="0"/>
          </a:p>
        </p:txBody>
      </p:sp>
      <p:pic>
        <p:nvPicPr>
          <p:cNvPr id="31" name="Picture 30" descr="Flag of the country zimbabwe – Royalty-Free Vector | VectorStock">
            <a:extLst>
              <a:ext uri="{FF2B5EF4-FFF2-40B4-BE49-F238E27FC236}">
                <a16:creationId xmlns:a16="http://schemas.microsoft.com/office/drawing/2014/main" id="{0FAB4E48-7CE8-BD24-61DB-673B308AF156}"/>
              </a:ext>
            </a:extLst>
          </p:cNvPr>
          <p:cNvPicPr>
            <a:picLocks noChangeAspect="1"/>
          </p:cNvPicPr>
          <p:nvPr/>
        </p:nvPicPr>
        <p:blipFill>
          <a:blip r:embed="rId5"/>
          <a:stretch>
            <a:fillRect/>
          </a:stretch>
        </p:blipFill>
        <p:spPr>
          <a:xfrm>
            <a:off x="0" y="1045029"/>
            <a:ext cx="2603500" cy="1524000"/>
          </a:xfrm>
          <a:prstGeom prst="rect">
            <a:avLst/>
          </a:prstGeom>
        </p:spPr>
      </p:pic>
      <p:sp>
        <p:nvSpPr>
          <p:cNvPr id="32" name="Subtitle 2">
            <a:extLst>
              <a:ext uri="{FF2B5EF4-FFF2-40B4-BE49-F238E27FC236}">
                <a16:creationId xmlns:a16="http://schemas.microsoft.com/office/drawing/2014/main" id="{865113C5-8CAF-4A6E-1D92-9D8F868B6580}"/>
              </a:ext>
            </a:extLst>
          </p:cNvPr>
          <p:cNvSpPr txBox="1">
            <a:spLocks/>
          </p:cNvSpPr>
          <p:nvPr/>
        </p:nvSpPr>
        <p:spPr>
          <a:xfrm>
            <a:off x="3676900" y="4796692"/>
            <a:ext cx="4838199" cy="1955800"/>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lnSpc>
                <a:spcPct val="140000"/>
              </a:lnSpc>
              <a:spcBef>
                <a:spcPts val="0"/>
              </a:spcBef>
              <a:buFont typeface="Arial" panose="020B0604020202020204" pitchFamily="34" charset="0"/>
              <a:buNone/>
              <a:defRPr sz="1200" b="0" i="0" kern="1200">
                <a:solidFill>
                  <a:schemeClr val="bg1"/>
                </a:solidFill>
                <a:latin typeface="+mn-lt"/>
                <a:ea typeface="+mn-ea"/>
                <a:cs typeface="+mn-cs"/>
              </a:defRPr>
            </a:lvl1pPr>
            <a:lvl2pPr marL="4572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2pPr>
            <a:lvl3pPr marL="9144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3pPr>
            <a:lvl4pPr marL="13716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4pPr>
            <a:lvl5pPr marL="18288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600" dirty="0"/>
          </a:p>
          <a:p>
            <a:pPr algn="ctr"/>
            <a:r>
              <a:rPr lang="en-US" sz="2900" b="1" dirty="0"/>
              <a:t>Dr Eng. Martin Manuhwa, Pr. Eng (Z), FZwIE</a:t>
            </a:r>
          </a:p>
          <a:p>
            <a:pPr algn="ctr"/>
            <a:r>
              <a:rPr lang="en-US" sz="1600" b="1" dirty="0"/>
              <a:t>Managing Consultant – ZAIDG Consulting Engineers</a:t>
            </a:r>
          </a:p>
          <a:p>
            <a:pPr algn="ctr"/>
            <a:r>
              <a:rPr lang="en-US" sz="1600" b="1" dirty="0"/>
              <a:t>Vice President – World Federation of Engineering </a:t>
            </a:r>
            <a:r>
              <a:rPr lang="en-US" sz="1600" b="1" dirty="0" err="1"/>
              <a:t>Organisations</a:t>
            </a:r>
            <a:endParaRPr lang="en-US" sz="1600" b="1" dirty="0"/>
          </a:p>
          <a:p>
            <a:pPr algn="ctr"/>
            <a:r>
              <a:rPr lang="en-US" sz="1600" b="1" dirty="0"/>
              <a:t>Vice Chairperson – AIIA Board</a:t>
            </a:r>
          </a:p>
          <a:p>
            <a:pPr algn="ctr"/>
            <a:r>
              <a:rPr lang="en-US" sz="1800" b="1" dirty="0"/>
              <a:t>Chair, CUT Council, Zimbabwe</a:t>
            </a:r>
          </a:p>
          <a:p>
            <a:pPr algn="ctr"/>
            <a:r>
              <a:rPr lang="en-US" sz="1600" b="1" dirty="0"/>
              <a:t>WCCE Chair Education, Training &amp; Capacity Building</a:t>
            </a:r>
          </a:p>
          <a:p>
            <a:pPr algn="ctr"/>
            <a:r>
              <a:rPr lang="en-US" sz="1600" b="1" dirty="0"/>
              <a:t>WFEO Chair, Engineering Capacity Building Committee</a:t>
            </a:r>
          </a:p>
          <a:p>
            <a:pPr algn="ctr"/>
            <a:r>
              <a:rPr lang="en-US" dirty="0"/>
              <a:t>Distinguished Fellow (FAEO) | F.ASI (USA) | F.AETDEW | F.AAET (ASEAN) | Aff. MASCE</a:t>
            </a:r>
          </a:p>
          <a:p>
            <a:pPr algn="ctr"/>
            <a:r>
              <a:rPr lang="en-US" sz="1500" dirty="0"/>
              <a:t>Chair, Ziscosteel Board |</a:t>
            </a:r>
          </a:p>
          <a:p>
            <a:pPr algn="ctr"/>
            <a:endParaRPr lang="en-US" sz="1400" dirty="0"/>
          </a:p>
        </p:txBody>
      </p:sp>
    </p:spTree>
    <p:extLst>
      <p:ext uri="{BB962C8B-B14F-4D97-AF65-F5344CB8AC3E}">
        <p14:creationId xmlns:p14="http://schemas.microsoft.com/office/powerpoint/2010/main" val="1910259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t>Benefits of AI Adoption</a:t>
            </a:r>
          </a:p>
        </p:txBody>
      </p:sp>
      <p:graphicFrame>
        <p:nvGraphicFramePr>
          <p:cNvPr id="5" name="Content Placeholder 2">
            <a:extLst>
              <a:ext uri="{FF2B5EF4-FFF2-40B4-BE49-F238E27FC236}">
                <a16:creationId xmlns:a16="http://schemas.microsoft.com/office/drawing/2014/main" id="{DFF9DBF1-C49E-9BFA-9A3B-7D137779285C}"/>
              </a:ext>
            </a:extLst>
          </p:cNvPr>
          <p:cNvGraphicFramePr>
            <a:graphicFrameLocks noGrp="1"/>
          </p:cNvGraphicFramePr>
          <p:nvPr>
            <p:ph idx="1"/>
          </p:nvPr>
        </p:nvGraphicFramePr>
        <p:xfrm>
          <a:off x="965200" y="2614979"/>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1">
            <a:extLst>
              <a:ext uri="{FF2B5EF4-FFF2-40B4-BE49-F238E27FC236}">
                <a16:creationId xmlns:a16="http://schemas.microsoft.com/office/drawing/2014/main" id="{05167512-919D-F5B9-6D4E-573314C590C1}"/>
              </a:ext>
            </a:extLst>
          </p:cNvPr>
          <p:cNvSpPr>
            <a:spLocks noGrp="1"/>
          </p:cNvSpPr>
          <p:nvPr>
            <p:ph type="sldNum" sz="quarter" idx="12"/>
          </p:nvPr>
        </p:nvSpPr>
        <p:spPr>
          <a:xfrm>
            <a:off x="10758922" y="6206197"/>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20</a:t>
            </a:fld>
            <a:endParaRPr lang="en-US"/>
          </a:p>
        </p:txBody>
      </p:sp>
    </p:spTree>
    <p:extLst>
      <p:ext uri="{BB962C8B-B14F-4D97-AF65-F5344CB8AC3E}">
        <p14:creationId xmlns:p14="http://schemas.microsoft.com/office/powerpoint/2010/main" val="1088043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672" y="978776"/>
            <a:ext cx="5925310" cy="1174991"/>
          </a:xfrm>
        </p:spPr>
        <p:txBody>
          <a:bodyPr>
            <a:normAutofit/>
          </a:bodyPr>
          <a:lstStyle/>
          <a:p>
            <a:r>
              <a:rPr lang="en-ZW" sz="2400" dirty="0"/>
              <a:t>AI in Practice</a:t>
            </a:r>
          </a:p>
        </p:txBody>
      </p:sp>
      <p:sp>
        <p:nvSpPr>
          <p:cNvPr id="3" name="Content Placeholder 2"/>
          <p:cNvSpPr>
            <a:spLocks noGrp="1"/>
          </p:cNvSpPr>
          <p:nvPr>
            <p:ph idx="1"/>
          </p:nvPr>
        </p:nvSpPr>
        <p:spPr>
          <a:xfrm>
            <a:off x="804672" y="2640692"/>
            <a:ext cx="5925310" cy="3255252"/>
          </a:xfrm>
        </p:spPr>
        <p:txBody>
          <a:bodyPr>
            <a:normAutofit/>
          </a:bodyPr>
          <a:lstStyle/>
          <a:p>
            <a:r>
              <a:rPr dirty="0"/>
              <a:t>Predictive maintenance</a:t>
            </a:r>
          </a:p>
          <a:p>
            <a:r>
              <a:rPr dirty="0"/>
              <a:t>Smart infrastructure and digital twins</a:t>
            </a:r>
          </a:p>
          <a:p>
            <a:r>
              <a:rPr dirty="0"/>
              <a:t>Project management </a:t>
            </a:r>
            <a:r>
              <a:rPr lang="en-ZW" dirty="0"/>
              <a:t>optimisation</a:t>
            </a:r>
            <a:endParaRPr dirty="0"/>
          </a:p>
          <a:p>
            <a:r>
              <a:rPr dirty="0"/>
              <a:t>Data-driven decisions</a:t>
            </a:r>
          </a:p>
        </p:txBody>
      </p:sp>
      <p:pic>
        <p:nvPicPr>
          <p:cNvPr id="5" name="Picture 4" descr="Aerial view of a city skyline">
            <a:extLst>
              <a:ext uri="{FF2B5EF4-FFF2-40B4-BE49-F238E27FC236}">
                <a16:creationId xmlns:a16="http://schemas.microsoft.com/office/drawing/2014/main" id="{7542EC84-F302-5F9E-E73A-D81F08E8E2F1}"/>
              </a:ext>
            </a:extLst>
          </p:cNvPr>
          <p:cNvPicPr>
            <a:picLocks noChangeAspect="1"/>
          </p:cNvPicPr>
          <p:nvPr/>
        </p:nvPicPr>
        <p:blipFill>
          <a:blip r:embed="rId2"/>
          <a:srcRect l="26727" r="27942" b="-1"/>
          <a:stretch>
            <a:fillRect/>
          </a:stretch>
        </p:blipFill>
        <p:spPr>
          <a:xfrm>
            <a:off x="7534654" y="10"/>
            <a:ext cx="4657345" cy="6857990"/>
          </a:xfrm>
          <a:prstGeom prst="rect">
            <a:avLst/>
          </a:prstGeom>
        </p:spPr>
      </p:pic>
      <p:sp>
        <p:nvSpPr>
          <p:cNvPr id="4" name="Slide Number Placeholder 1">
            <a:extLst>
              <a:ext uri="{FF2B5EF4-FFF2-40B4-BE49-F238E27FC236}">
                <a16:creationId xmlns:a16="http://schemas.microsoft.com/office/drawing/2014/main" id="{C5B0278C-5F1D-DBFC-4740-74E1CAB88764}"/>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21</a:t>
            </a:fld>
            <a:endParaRPr lang="en-US"/>
          </a:p>
        </p:txBody>
      </p:sp>
    </p:spTree>
    <p:extLst>
      <p:ext uri="{BB962C8B-B14F-4D97-AF65-F5344CB8AC3E}">
        <p14:creationId xmlns:p14="http://schemas.microsoft.com/office/powerpoint/2010/main" val="3484588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EB067-F308-0ABD-F866-2B3E223FD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F3A83-582A-BBAD-A0CB-37A04AD9326B}"/>
              </a:ext>
            </a:extLst>
          </p:cNvPr>
          <p:cNvSpPr>
            <a:spLocks noGrp="1"/>
          </p:cNvSpPr>
          <p:nvPr>
            <p:ph type="title"/>
          </p:nvPr>
        </p:nvSpPr>
        <p:spPr>
          <a:xfrm>
            <a:off x="804672" y="978776"/>
            <a:ext cx="5925310" cy="1174991"/>
          </a:xfrm>
        </p:spPr>
        <p:txBody>
          <a:bodyPr>
            <a:normAutofit/>
          </a:bodyPr>
          <a:lstStyle/>
          <a:p>
            <a:r>
              <a:rPr lang="en-ZW" sz="2400" dirty="0"/>
              <a:t>AI in Practice</a:t>
            </a:r>
          </a:p>
        </p:txBody>
      </p:sp>
      <p:sp>
        <p:nvSpPr>
          <p:cNvPr id="3" name="Content Placeholder 2">
            <a:extLst>
              <a:ext uri="{FF2B5EF4-FFF2-40B4-BE49-F238E27FC236}">
                <a16:creationId xmlns:a16="http://schemas.microsoft.com/office/drawing/2014/main" id="{AB51AF6C-FF8A-7629-DCF0-1DAD529C8C80}"/>
              </a:ext>
            </a:extLst>
          </p:cNvPr>
          <p:cNvSpPr>
            <a:spLocks noGrp="1"/>
          </p:cNvSpPr>
          <p:nvPr>
            <p:ph idx="1"/>
          </p:nvPr>
        </p:nvSpPr>
        <p:spPr>
          <a:xfrm>
            <a:off x="804671" y="2303813"/>
            <a:ext cx="6593655" cy="4279867"/>
          </a:xfrm>
        </p:spPr>
        <p:txBody>
          <a:bodyPr>
            <a:normAutofit fontScale="77500" lnSpcReduction="20000"/>
          </a:bodyPr>
          <a:lstStyle/>
          <a:p>
            <a:pPr marL="0" indent="0">
              <a:buNone/>
            </a:pPr>
            <a:r>
              <a:rPr lang="en-ZW" b="1" dirty="0"/>
              <a:t>THE GLOBAL AI LANDSCAPE</a:t>
            </a:r>
            <a:br>
              <a:rPr lang="en-ZW" dirty="0"/>
            </a:br>
            <a:endParaRPr lang="en-ZW" dirty="0"/>
          </a:p>
          <a:p>
            <a:pPr marL="0" indent="0">
              <a:buNone/>
            </a:pPr>
            <a:r>
              <a:rPr lang="en-ZW" b="1" dirty="0"/>
              <a:t>Current Leaders:</a:t>
            </a:r>
            <a:br>
              <a:rPr lang="en-ZW" dirty="0"/>
            </a:br>
            <a:endParaRPr lang="en-ZW" dirty="0"/>
          </a:p>
          <a:p>
            <a:r>
              <a:rPr lang="en-ZW" b="1" dirty="0"/>
              <a:t>USA</a:t>
            </a:r>
            <a:endParaRPr lang="en-ZW" dirty="0"/>
          </a:p>
          <a:p>
            <a:r>
              <a:rPr lang="en-ZW" b="1" dirty="0"/>
              <a:t>China</a:t>
            </a:r>
            <a:endParaRPr lang="en-ZW" dirty="0"/>
          </a:p>
          <a:p>
            <a:r>
              <a:rPr lang="en-ZW" b="1" dirty="0"/>
              <a:t>European Union</a:t>
            </a:r>
            <a:br>
              <a:rPr lang="en-ZW" dirty="0"/>
            </a:br>
            <a:endParaRPr lang="en-ZW" dirty="0"/>
          </a:p>
          <a:p>
            <a:pPr marL="0" indent="0">
              <a:buNone/>
            </a:pPr>
            <a:r>
              <a:rPr lang="en-ZW" b="1" dirty="0"/>
              <a:t>Control:</a:t>
            </a:r>
            <a:endParaRPr lang="en-ZW" dirty="0"/>
          </a:p>
          <a:p>
            <a:r>
              <a:rPr lang="en-ZW" b="1" dirty="0"/>
              <a:t>Compute</a:t>
            </a:r>
            <a:endParaRPr lang="en-ZW" dirty="0"/>
          </a:p>
          <a:p>
            <a:r>
              <a:rPr lang="en-ZW" b="1" dirty="0"/>
              <a:t>Chips</a:t>
            </a:r>
            <a:endParaRPr lang="en-ZW" dirty="0"/>
          </a:p>
          <a:p>
            <a:r>
              <a:rPr lang="en-ZW" b="1" dirty="0"/>
              <a:t>Models</a:t>
            </a:r>
            <a:endParaRPr lang="en-ZW" dirty="0"/>
          </a:p>
          <a:p>
            <a:r>
              <a:rPr lang="en-ZW" b="1" dirty="0"/>
              <a:t>Platforms</a:t>
            </a:r>
            <a:endParaRPr lang="en-ZW" dirty="0"/>
          </a:p>
          <a:p>
            <a:r>
              <a:rPr lang="en-ZW" b="1" dirty="0"/>
              <a:t>Cloud infrastructure</a:t>
            </a:r>
            <a:br>
              <a:rPr lang="en-ZW" dirty="0"/>
            </a:br>
            <a:endParaRPr lang="en-ZW" dirty="0"/>
          </a:p>
          <a:p>
            <a:pPr marL="0" indent="0">
              <a:buNone/>
            </a:pPr>
            <a:r>
              <a:rPr lang="en-ZW" b="1" dirty="0"/>
              <a:t>The AI race is rapidly becoming a sovereignty race.</a:t>
            </a:r>
            <a:endParaRPr lang="en-ZW" dirty="0"/>
          </a:p>
        </p:txBody>
      </p:sp>
      <p:pic>
        <p:nvPicPr>
          <p:cNvPr id="5" name="Picture 4" descr="Aerial view of a city skyline">
            <a:extLst>
              <a:ext uri="{FF2B5EF4-FFF2-40B4-BE49-F238E27FC236}">
                <a16:creationId xmlns:a16="http://schemas.microsoft.com/office/drawing/2014/main" id="{50A269D5-0476-802D-39E9-650BB6570353}"/>
              </a:ext>
            </a:extLst>
          </p:cNvPr>
          <p:cNvPicPr>
            <a:picLocks noChangeAspect="1"/>
          </p:cNvPicPr>
          <p:nvPr/>
        </p:nvPicPr>
        <p:blipFill>
          <a:blip r:embed="rId2"/>
          <a:srcRect l="26727" r="27942" b="-1"/>
          <a:stretch>
            <a:fillRect/>
          </a:stretch>
        </p:blipFill>
        <p:spPr>
          <a:xfrm>
            <a:off x="7534654" y="10"/>
            <a:ext cx="4657345" cy="6857990"/>
          </a:xfrm>
          <a:prstGeom prst="rect">
            <a:avLst/>
          </a:prstGeom>
        </p:spPr>
      </p:pic>
      <p:sp>
        <p:nvSpPr>
          <p:cNvPr id="4" name="Slide Number Placeholder 1">
            <a:extLst>
              <a:ext uri="{FF2B5EF4-FFF2-40B4-BE49-F238E27FC236}">
                <a16:creationId xmlns:a16="http://schemas.microsoft.com/office/drawing/2014/main" id="{887E8955-32CB-FB62-CFD2-E6F54CBCF232}"/>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22</a:t>
            </a:fld>
            <a:endParaRPr lang="en-US"/>
          </a:p>
        </p:txBody>
      </p:sp>
    </p:spTree>
    <p:extLst>
      <p:ext uri="{BB962C8B-B14F-4D97-AF65-F5344CB8AC3E}">
        <p14:creationId xmlns:p14="http://schemas.microsoft.com/office/powerpoint/2010/main" val="1238343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D559BF-3C8C-0CA0-A15E-FF7620770162}"/>
              </a:ext>
            </a:extLst>
          </p:cNvPr>
          <p:cNvSpPr>
            <a:spLocks noGrp="1"/>
          </p:cNvSpPr>
          <p:nvPr>
            <p:ph type="title"/>
          </p:nvPr>
        </p:nvSpPr>
        <p:spPr>
          <a:xfrm>
            <a:off x="2231136" y="467418"/>
            <a:ext cx="7729728" cy="1188720"/>
          </a:xfrm>
          <a:solidFill>
            <a:srgbClr val="FFFFFF"/>
          </a:solidFill>
        </p:spPr>
        <p:txBody>
          <a:bodyPr>
            <a:normAutofit/>
          </a:bodyPr>
          <a:lstStyle/>
          <a:p>
            <a:r>
              <a:rPr lang="en-ZW" b="1" dirty="0"/>
              <a:t>THE EMERGING AI ARMS RACE</a:t>
            </a:r>
            <a:br>
              <a:rPr lang="en-ZW" dirty="0"/>
            </a:br>
            <a:endParaRPr lang="en-US" dirty="0"/>
          </a:p>
        </p:txBody>
      </p:sp>
      <p:sp>
        <p:nvSpPr>
          <p:cNvPr id="3" name="Content Placeholder 2">
            <a:extLst>
              <a:ext uri="{FF2B5EF4-FFF2-40B4-BE49-F238E27FC236}">
                <a16:creationId xmlns:a16="http://schemas.microsoft.com/office/drawing/2014/main" id="{CED89B1A-DB09-C729-2B14-BDD5FA74C911}"/>
              </a:ext>
            </a:extLst>
          </p:cNvPr>
          <p:cNvSpPr>
            <a:spLocks noGrp="1"/>
          </p:cNvSpPr>
          <p:nvPr>
            <p:ph idx="1"/>
          </p:nvPr>
        </p:nvSpPr>
        <p:spPr>
          <a:xfrm>
            <a:off x="1706062" y="2291262"/>
            <a:ext cx="8779512" cy="2879256"/>
          </a:xfrm>
        </p:spPr>
        <p:txBody>
          <a:bodyPr>
            <a:normAutofit/>
          </a:bodyPr>
          <a:lstStyle/>
          <a:p>
            <a:pPr marL="0" indent="0">
              <a:lnSpc>
                <a:spcPct val="90000"/>
              </a:lnSpc>
              <a:buNone/>
            </a:pPr>
            <a:r>
              <a:rPr lang="en-ZW" sz="1500" b="1">
                <a:solidFill>
                  <a:srgbClr val="404040"/>
                </a:solidFill>
              </a:rPr>
              <a:t>Key Concerns:</a:t>
            </a:r>
            <a:br>
              <a:rPr lang="en-ZW" sz="1500">
                <a:solidFill>
                  <a:srgbClr val="404040"/>
                </a:solidFill>
              </a:rPr>
            </a:br>
            <a:endParaRPr lang="en-ZW" sz="1500">
              <a:solidFill>
                <a:srgbClr val="404040"/>
              </a:solidFill>
            </a:endParaRPr>
          </a:p>
          <a:p>
            <a:pPr>
              <a:lnSpc>
                <a:spcPct val="90000"/>
              </a:lnSpc>
            </a:pPr>
            <a:r>
              <a:rPr lang="en-ZW" sz="1500" b="1">
                <a:solidFill>
                  <a:srgbClr val="404040"/>
                </a:solidFill>
              </a:rPr>
              <a:t>Autonomous weapons</a:t>
            </a:r>
            <a:endParaRPr lang="en-ZW" sz="1500">
              <a:solidFill>
                <a:srgbClr val="404040"/>
              </a:solidFill>
            </a:endParaRPr>
          </a:p>
          <a:p>
            <a:pPr>
              <a:lnSpc>
                <a:spcPct val="90000"/>
              </a:lnSpc>
            </a:pPr>
            <a:r>
              <a:rPr lang="en-ZW" sz="1500" b="1">
                <a:solidFill>
                  <a:srgbClr val="404040"/>
                </a:solidFill>
              </a:rPr>
              <a:t>AI warfare</a:t>
            </a:r>
            <a:endParaRPr lang="en-ZW" sz="1500">
              <a:solidFill>
                <a:srgbClr val="404040"/>
              </a:solidFill>
            </a:endParaRPr>
          </a:p>
          <a:p>
            <a:pPr>
              <a:lnSpc>
                <a:spcPct val="90000"/>
              </a:lnSpc>
            </a:pPr>
            <a:r>
              <a:rPr lang="en-ZW" sz="1500" b="1">
                <a:solidFill>
                  <a:srgbClr val="404040"/>
                </a:solidFill>
              </a:rPr>
              <a:t>Cyber conflict</a:t>
            </a:r>
            <a:endParaRPr lang="en-ZW" sz="1500">
              <a:solidFill>
                <a:srgbClr val="404040"/>
              </a:solidFill>
            </a:endParaRPr>
          </a:p>
          <a:p>
            <a:pPr>
              <a:lnSpc>
                <a:spcPct val="90000"/>
              </a:lnSpc>
            </a:pPr>
            <a:r>
              <a:rPr lang="en-ZW" sz="1500" b="1">
                <a:solidFill>
                  <a:srgbClr val="404040"/>
                </a:solidFill>
              </a:rPr>
              <a:t>Disinformation</a:t>
            </a:r>
            <a:endParaRPr lang="en-ZW" sz="1500">
              <a:solidFill>
                <a:srgbClr val="404040"/>
              </a:solidFill>
            </a:endParaRPr>
          </a:p>
          <a:p>
            <a:pPr>
              <a:lnSpc>
                <a:spcPct val="90000"/>
              </a:lnSpc>
            </a:pPr>
            <a:r>
              <a:rPr lang="en-ZW" sz="1500" b="1">
                <a:solidFill>
                  <a:srgbClr val="404040"/>
                </a:solidFill>
              </a:rPr>
              <a:t>Deepfakes</a:t>
            </a:r>
            <a:endParaRPr lang="en-ZW" sz="1500">
              <a:solidFill>
                <a:srgbClr val="404040"/>
              </a:solidFill>
            </a:endParaRPr>
          </a:p>
          <a:p>
            <a:pPr>
              <a:lnSpc>
                <a:spcPct val="90000"/>
              </a:lnSpc>
            </a:pPr>
            <a:endParaRPr lang="en-ZW" sz="1500" b="1">
              <a:solidFill>
                <a:srgbClr val="404040"/>
              </a:solidFill>
            </a:endParaRPr>
          </a:p>
          <a:p>
            <a:pPr marL="0" indent="0">
              <a:lnSpc>
                <a:spcPct val="90000"/>
              </a:lnSpc>
              <a:buNone/>
            </a:pPr>
            <a:r>
              <a:rPr lang="en-ZW" sz="1500" b="1">
                <a:solidFill>
                  <a:srgbClr val="404040"/>
                </a:solidFill>
              </a:rPr>
              <a:t>“The future of AI must remain subordinate to humanity.”</a:t>
            </a:r>
            <a:endParaRPr lang="en-ZW" sz="1500">
              <a:solidFill>
                <a:srgbClr val="404040"/>
              </a:solidFill>
            </a:endParaRPr>
          </a:p>
          <a:p>
            <a:pPr>
              <a:lnSpc>
                <a:spcPct val="90000"/>
              </a:lnSpc>
            </a:pPr>
            <a:endParaRPr lang="en-US" sz="1500">
              <a:solidFill>
                <a:srgbClr val="404040"/>
              </a:solidFill>
            </a:endParaRPr>
          </a:p>
        </p:txBody>
      </p:sp>
      <p:sp>
        <p:nvSpPr>
          <p:cNvPr id="6" name="Slide Number Placeholder 5">
            <a:extLst>
              <a:ext uri="{FF2B5EF4-FFF2-40B4-BE49-F238E27FC236}">
                <a16:creationId xmlns:a16="http://schemas.microsoft.com/office/drawing/2014/main" id="{66A9FC6A-0C31-F6DE-8854-7F87FEAA5BD2}"/>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23</a:t>
            </a:fld>
            <a:endParaRPr lang="en-US"/>
          </a:p>
        </p:txBody>
      </p:sp>
    </p:spTree>
    <p:extLst>
      <p:ext uri="{BB962C8B-B14F-4D97-AF65-F5344CB8AC3E}">
        <p14:creationId xmlns:p14="http://schemas.microsoft.com/office/powerpoint/2010/main" val="3404811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00672" y="978776"/>
            <a:ext cx="4486656" cy="1174991"/>
          </a:xfrm>
        </p:spPr>
        <p:txBody>
          <a:bodyPr>
            <a:normAutofit/>
          </a:bodyPr>
          <a:lstStyle/>
          <a:p>
            <a:r>
              <a:rPr lang="en-ZW" sz="2000"/>
              <a:t>Ethical and Professional Challenges</a:t>
            </a:r>
          </a:p>
        </p:txBody>
      </p:sp>
      <p:pic>
        <p:nvPicPr>
          <p:cNvPr id="6" name="Picture 5" descr="Blue blocks and networks technology background">
            <a:extLst>
              <a:ext uri="{FF2B5EF4-FFF2-40B4-BE49-F238E27FC236}">
                <a16:creationId xmlns:a16="http://schemas.microsoft.com/office/drawing/2014/main" id="{0546FE96-7A06-2A4E-C417-FEABAB1B6F65}"/>
              </a:ext>
            </a:extLst>
          </p:cNvPr>
          <p:cNvPicPr>
            <a:picLocks noChangeAspect="1"/>
          </p:cNvPicPr>
          <p:nvPr/>
        </p:nvPicPr>
        <p:blipFill>
          <a:blip r:embed="rId2"/>
          <a:srcRect l="9583" r="40494" b="-446"/>
          <a:stretch>
            <a:fillRect/>
          </a:stretch>
        </p:blipFill>
        <p:spPr>
          <a:xfrm>
            <a:off x="20" y="10"/>
            <a:ext cx="6086621" cy="6857990"/>
          </a:xfrm>
          <a:prstGeom prst="rect">
            <a:avLst/>
          </a:prstGeom>
        </p:spPr>
      </p:pic>
      <p:sp>
        <p:nvSpPr>
          <p:cNvPr id="3" name="Content Placeholder 2"/>
          <p:cNvSpPr>
            <a:spLocks noGrp="1"/>
          </p:cNvSpPr>
          <p:nvPr>
            <p:ph idx="1"/>
          </p:nvPr>
        </p:nvSpPr>
        <p:spPr>
          <a:xfrm>
            <a:off x="6900672" y="2640692"/>
            <a:ext cx="4486656" cy="3255252"/>
          </a:xfrm>
        </p:spPr>
        <p:txBody>
          <a:bodyPr>
            <a:normAutofit/>
          </a:bodyPr>
          <a:lstStyle/>
          <a:p>
            <a:r>
              <a:t>Bias and transparency in AI systems</a:t>
            </a:r>
          </a:p>
          <a:p>
            <a:r>
              <a:t>Data privacy and cybersecurity</a:t>
            </a:r>
          </a:p>
          <a:p>
            <a:r>
              <a:t>Impact on employment and skills</a:t>
            </a:r>
          </a:p>
          <a:p>
            <a:r>
              <a:t>Responsible engineering leadership</a:t>
            </a:r>
          </a:p>
        </p:txBody>
      </p:sp>
      <p:sp>
        <p:nvSpPr>
          <p:cNvPr id="4" name="Slide Number Placeholder 1">
            <a:extLst>
              <a:ext uri="{FF2B5EF4-FFF2-40B4-BE49-F238E27FC236}">
                <a16:creationId xmlns:a16="http://schemas.microsoft.com/office/drawing/2014/main" id="{5EA56C9C-9C4B-520D-F18F-F81F1538D0EA}"/>
              </a:ext>
            </a:extLst>
          </p:cNvPr>
          <p:cNvSpPr>
            <a:spLocks noGrp="1"/>
          </p:cNvSpPr>
          <p:nvPr>
            <p:ph type="sldNum" sz="quarter" idx="12"/>
          </p:nvPr>
        </p:nvSpPr>
        <p:spPr>
          <a:xfrm>
            <a:off x="10758922" y="6217920"/>
            <a:ext cx="365760" cy="365760"/>
          </a:xfrm>
        </p:spPr>
        <p:txBody>
          <a:bodyPr vert="horz" lIns="18288" tIns="45720" rIns="18288" bIns="45720" rtlCol="0">
            <a:normAutofit/>
          </a:bodyPr>
          <a:lstStyle/>
          <a:p>
            <a:pPr>
              <a:lnSpc>
                <a:spcPct val="90000"/>
              </a:lnSpc>
              <a:spcAft>
                <a:spcPts val="600"/>
              </a:spcAft>
            </a:pPr>
            <a:fld id="{528032F0-4A61-E345-8C16-5B5EC482CA30}" type="slidenum">
              <a:rPr lang="en-US" smtClean="0"/>
              <a:pPr>
                <a:lnSpc>
                  <a:spcPct val="90000"/>
                </a:lnSpc>
                <a:spcAft>
                  <a:spcPts val="600"/>
                </a:spcAft>
              </a:pPr>
              <a:t>24</a:t>
            </a:fld>
            <a:endParaRPr lang="en-US"/>
          </a:p>
        </p:txBody>
      </p:sp>
    </p:spTree>
    <p:extLst>
      <p:ext uri="{BB962C8B-B14F-4D97-AF65-F5344CB8AC3E}">
        <p14:creationId xmlns:p14="http://schemas.microsoft.com/office/powerpoint/2010/main" val="2164712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3">
            <a:extLst>
              <a:ext uri="{FF2B5EF4-FFF2-40B4-BE49-F238E27FC236}">
                <a16:creationId xmlns:a16="http://schemas.microsoft.com/office/drawing/2014/main" id="{F1F8C434-7DE2-D748-546A-42ECE8F8AECC}"/>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68F92"/>
              </a:buClr>
              <a:buSzPct val="80000"/>
              <a:buFont typeface="Wingdings" pitchFamily="2" charset="2"/>
              <a:buChar char="l"/>
              <a:defRPr sz="2769">
                <a:solidFill>
                  <a:schemeClr val="tx1"/>
                </a:solidFill>
                <a:latin typeface="Book Antiqua" panose="02040602050305030304" pitchFamily="18" charset="0"/>
              </a:defRPr>
            </a:lvl1pPr>
            <a:lvl2pPr marL="857216" indent="-329698">
              <a:spcBef>
                <a:spcPct val="20000"/>
              </a:spcBef>
              <a:buClr>
                <a:srgbClr val="168F92"/>
              </a:buClr>
              <a:buSzPct val="80000"/>
              <a:buFont typeface="Wingdings" pitchFamily="2" charset="2"/>
              <a:buChar char="l"/>
              <a:defRPr sz="2538">
                <a:solidFill>
                  <a:schemeClr val="tx1"/>
                </a:solidFill>
                <a:latin typeface="Book Antiqua" panose="02040602050305030304" pitchFamily="18" charset="0"/>
              </a:defRPr>
            </a:lvl2pPr>
            <a:lvl3pPr marL="1318793"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3pPr>
            <a:lvl4pPr marL="1846311"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4pPr>
            <a:lvl5pPr marL="2373828"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5pPr>
            <a:lvl6pPr marL="2901345"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6pPr>
            <a:lvl7pPr marL="3428863"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7pPr>
            <a:lvl8pPr marL="3956380"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8pPr>
            <a:lvl9pPr marL="4483898"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9pPr>
          </a:lstStyle>
          <a:p>
            <a:pPr>
              <a:spcBef>
                <a:spcPct val="0"/>
              </a:spcBef>
              <a:buClrTx/>
              <a:buSzTx/>
              <a:buFontTx/>
              <a:buNone/>
            </a:pPr>
            <a:r>
              <a:rPr lang="en-US" altLang="en-US" sz="1385">
                <a:solidFill>
                  <a:srgbClr val="F5E7AB"/>
                </a:solidFill>
                <a:latin typeface="Arial" panose="020B0604020202020204" pitchFamily="34" charset="0"/>
              </a:rPr>
              <a:t>11-</a:t>
            </a:r>
            <a:fld id="{3CB3AFBF-D0D4-594C-97DE-B3CFBB1F62D2}" type="slidenum">
              <a:rPr lang="en-US" altLang="en-US" sz="1385">
                <a:solidFill>
                  <a:srgbClr val="F5E7AB"/>
                </a:solidFill>
                <a:latin typeface="Arial" panose="020B0604020202020204" pitchFamily="34" charset="0"/>
              </a:rPr>
              <a:pPr>
                <a:spcBef>
                  <a:spcPct val="0"/>
                </a:spcBef>
                <a:buClrTx/>
                <a:buSzTx/>
                <a:buFontTx/>
                <a:buNone/>
              </a:pPr>
              <a:t>25</a:t>
            </a:fld>
            <a:endParaRPr lang="en-US" altLang="en-US" sz="1385">
              <a:solidFill>
                <a:srgbClr val="F5E7AB"/>
              </a:solidFill>
              <a:latin typeface="Arial" panose="020B0604020202020204" pitchFamily="34" charset="0"/>
            </a:endParaRPr>
          </a:p>
        </p:txBody>
      </p:sp>
      <p:sp>
        <p:nvSpPr>
          <p:cNvPr id="22530" name="Rectangle 2">
            <a:extLst>
              <a:ext uri="{FF2B5EF4-FFF2-40B4-BE49-F238E27FC236}">
                <a16:creationId xmlns:a16="http://schemas.microsoft.com/office/drawing/2014/main" id="{7E9E52C9-51E4-DE9C-A546-1C36B4DD620D}"/>
              </a:ext>
            </a:extLst>
          </p:cNvPr>
          <p:cNvSpPr>
            <a:spLocks noGrp="1" noChangeArrowheads="1"/>
          </p:cNvSpPr>
          <p:nvPr>
            <p:ph type="title"/>
          </p:nvPr>
        </p:nvSpPr>
        <p:spPr/>
        <p:txBody>
          <a:bodyPr/>
          <a:lstStyle/>
          <a:p>
            <a:pPr eaLnBrk="1" hangingPunct="1"/>
            <a:r>
              <a:rPr lang="en-US" altLang="en-US" dirty="0"/>
              <a:t>AI, IT/OT Security, Ethics &amp; Society</a:t>
            </a:r>
          </a:p>
        </p:txBody>
      </p:sp>
      <p:pic>
        <p:nvPicPr>
          <p:cNvPr id="22531" name="Picture 5" descr="obr43559_1102">
            <a:extLst>
              <a:ext uri="{FF2B5EF4-FFF2-40B4-BE49-F238E27FC236}">
                <a16:creationId xmlns:a16="http://schemas.microsoft.com/office/drawing/2014/main" id="{21EF7B4D-EDEC-A7BE-5A4A-47B9FF7597E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446585" y="2669904"/>
            <a:ext cx="5561135" cy="4069370"/>
          </a:xfrm>
          <a:noFill/>
        </p:spPr>
      </p:pic>
      <p:sp>
        <p:nvSpPr>
          <p:cNvPr id="4" name="Slide Number Placeholder 1">
            <a:extLst>
              <a:ext uri="{FF2B5EF4-FFF2-40B4-BE49-F238E27FC236}">
                <a16:creationId xmlns:a16="http://schemas.microsoft.com/office/drawing/2014/main" id="{CE4E7703-B9FA-8FFA-6759-01F732A487AD}"/>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25</a:t>
            </a:fld>
            <a:endParaRPr lang="en-US"/>
          </a:p>
        </p:txBody>
      </p:sp>
    </p:spTree>
    <p:extLst>
      <p:ext uri="{BB962C8B-B14F-4D97-AF65-F5344CB8AC3E}">
        <p14:creationId xmlns:p14="http://schemas.microsoft.com/office/powerpoint/2010/main" val="904072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3">
            <a:extLst>
              <a:ext uri="{FF2B5EF4-FFF2-40B4-BE49-F238E27FC236}">
                <a16:creationId xmlns:a16="http://schemas.microsoft.com/office/drawing/2014/main" id="{88264EE6-9294-3161-9752-EF3AC0E6F98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68F92"/>
              </a:buClr>
              <a:buSzPct val="80000"/>
              <a:buFont typeface="Wingdings" pitchFamily="2" charset="2"/>
              <a:buChar char="l"/>
              <a:defRPr sz="2769">
                <a:solidFill>
                  <a:schemeClr val="tx1"/>
                </a:solidFill>
                <a:latin typeface="Book Antiqua" panose="02040602050305030304" pitchFamily="18" charset="0"/>
              </a:defRPr>
            </a:lvl1pPr>
            <a:lvl2pPr marL="857216" indent="-329698">
              <a:spcBef>
                <a:spcPct val="20000"/>
              </a:spcBef>
              <a:buClr>
                <a:srgbClr val="168F92"/>
              </a:buClr>
              <a:buSzPct val="80000"/>
              <a:buFont typeface="Wingdings" pitchFamily="2" charset="2"/>
              <a:buChar char="l"/>
              <a:defRPr sz="2538">
                <a:solidFill>
                  <a:schemeClr val="tx1"/>
                </a:solidFill>
                <a:latin typeface="Book Antiqua" panose="02040602050305030304" pitchFamily="18" charset="0"/>
              </a:defRPr>
            </a:lvl2pPr>
            <a:lvl3pPr marL="1318793"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3pPr>
            <a:lvl4pPr marL="1846311"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4pPr>
            <a:lvl5pPr marL="2373828"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5pPr>
            <a:lvl6pPr marL="2901345"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6pPr>
            <a:lvl7pPr marL="3428863"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7pPr>
            <a:lvl8pPr marL="3956380"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8pPr>
            <a:lvl9pPr marL="4483898"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9pPr>
          </a:lstStyle>
          <a:p>
            <a:pPr>
              <a:spcBef>
                <a:spcPct val="0"/>
              </a:spcBef>
              <a:buClrTx/>
              <a:buSzTx/>
              <a:buFontTx/>
              <a:buNone/>
            </a:pPr>
            <a:fld id="{B770EB0A-9B30-BA4A-A0EE-00E2641CE60D}" type="slidenum">
              <a:rPr lang="en-US" altLang="en-US" sz="1385">
                <a:solidFill>
                  <a:srgbClr val="F5E7AB"/>
                </a:solidFill>
                <a:latin typeface="Arial" panose="020B0604020202020204" pitchFamily="34" charset="0"/>
              </a:rPr>
              <a:pPr>
                <a:spcBef>
                  <a:spcPct val="0"/>
                </a:spcBef>
                <a:buClrTx/>
                <a:buSzTx/>
                <a:buFontTx/>
                <a:buNone/>
              </a:pPr>
              <a:t>26</a:t>
            </a:fld>
            <a:endParaRPr lang="en-US" altLang="en-US" sz="1385">
              <a:solidFill>
                <a:srgbClr val="F5E7AB"/>
              </a:solidFill>
              <a:latin typeface="Arial" panose="020B0604020202020204" pitchFamily="34" charset="0"/>
            </a:endParaRPr>
          </a:p>
        </p:txBody>
      </p:sp>
      <p:sp>
        <p:nvSpPr>
          <p:cNvPr id="26626" name="Rectangle 4">
            <a:extLst>
              <a:ext uri="{FF2B5EF4-FFF2-40B4-BE49-F238E27FC236}">
                <a16:creationId xmlns:a16="http://schemas.microsoft.com/office/drawing/2014/main" id="{FBBB2D13-1A25-D77A-0B69-0B75E8A5CA0D}"/>
              </a:ext>
            </a:extLst>
          </p:cNvPr>
          <p:cNvSpPr>
            <a:spLocks noGrp="1" noChangeArrowheads="1"/>
          </p:cNvSpPr>
          <p:nvPr>
            <p:ph type="title"/>
          </p:nvPr>
        </p:nvSpPr>
        <p:spPr/>
        <p:txBody>
          <a:bodyPr/>
          <a:lstStyle/>
          <a:p>
            <a:pPr eaLnBrk="1" hangingPunct="1"/>
            <a:r>
              <a:rPr lang="en-US" altLang="en-US" dirty="0"/>
              <a:t>PROFESSIONAL Ethics</a:t>
            </a:r>
          </a:p>
        </p:txBody>
      </p:sp>
      <p:sp>
        <p:nvSpPr>
          <p:cNvPr id="26627" name="Rectangle 5">
            <a:extLst>
              <a:ext uri="{FF2B5EF4-FFF2-40B4-BE49-F238E27FC236}">
                <a16:creationId xmlns:a16="http://schemas.microsoft.com/office/drawing/2014/main" id="{01B59EBC-D760-1602-601C-4FD48756FBAF}"/>
              </a:ext>
            </a:extLst>
          </p:cNvPr>
          <p:cNvSpPr>
            <a:spLocks noGrp="1" noChangeArrowheads="1"/>
          </p:cNvSpPr>
          <p:nvPr>
            <p:ph type="body" idx="1"/>
          </p:nvPr>
        </p:nvSpPr>
        <p:spPr/>
        <p:txBody>
          <a:bodyPr>
            <a:normAutofit lnSpcReduction="10000"/>
          </a:bodyPr>
          <a:lstStyle/>
          <a:p>
            <a:pPr marL="0" indent="0" eaLnBrk="1" hangingPunct="1">
              <a:buNone/>
            </a:pPr>
            <a:r>
              <a:rPr lang="en-US" altLang="en-US" dirty="0"/>
              <a:t>There are questions that professionals must confront as part of their daily business decision making including:</a:t>
            </a:r>
          </a:p>
          <a:p>
            <a:pPr lvl="1" eaLnBrk="1" hangingPunct="1"/>
            <a:r>
              <a:rPr lang="en-US" altLang="en-US" dirty="0"/>
              <a:t>Equity</a:t>
            </a:r>
          </a:p>
          <a:p>
            <a:pPr lvl="1" eaLnBrk="1" hangingPunct="1"/>
            <a:r>
              <a:rPr lang="en-US" altLang="en-US" dirty="0"/>
              <a:t>Rights</a:t>
            </a:r>
          </a:p>
          <a:p>
            <a:pPr lvl="1" eaLnBrk="1" hangingPunct="1"/>
            <a:r>
              <a:rPr lang="en-US" altLang="en-US" dirty="0"/>
              <a:t>Honesty</a:t>
            </a:r>
          </a:p>
          <a:p>
            <a:pPr lvl="1" eaLnBrk="1" hangingPunct="1"/>
            <a:r>
              <a:rPr lang="en-US" altLang="en-US" dirty="0"/>
              <a:t>Exercise of Corporate Power</a:t>
            </a:r>
          </a:p>
          <a:p>
            <a:pPr marL="228600" lvl="1" indent="0">
              <a:buNone/>
            </a:pPr>
            <a:endParaRPr lang="en-US" altLang="en-US" dirty="0"/>
          </a:p>
          <a:p>
            <a:pPr marL="228600" lvl="1" indent="0">
              <a:buNone/>
            </a:pPr>
            <a:r>
              <a:rPr lang="en-US" altLang="en-US" dirty="0"/>
              <a:t>Professionals have a responsibility to promote ethical uses of technology especially IT/OT and AI at all times.</a:t>
            </a:r>
          </a:p>
          <a:p>
            <a:pPr lvl="1" eaLnBrk="1" hangingPunct="1"/>
            <a:endParaRPr lang="en-US" altLang="en-US" dirty="0"/>
          </a:p>
        </p:txBody>
      </p:sp>
      <p:sp>
        <p:nvSpPr>
          <p:cNvPr id="2" name="Slide Number Placeholder 1">
            <a:extLst>
              <a:ext uri="{FF2B5EF4-FFF2-40B4-BE49-F238E27FC236}">
                <a16:creationId xmlns:a16="http://schemas.microsoft.com/office/drawing/2014/main" id="{A4BD7397-557D-C448-0DE9-7564F88C88F0}"/>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26</a:t>
            </a:fld>
            <a:endParaRPr lang="en-US"/>
          </a:p>
        </p:txBody>
      </p:sp>
      <p:pic>
        <p:nvPicPr>
          <p:cNvPr id="3" name="Picture 2" descr="Stones balancing on a wood">
            <a:extLst>
              <a:ext uri="{FF2B5EF4-FFF2-40B4-BE49-F238E27FC236}">
                <a16:creationId xmlns:a16="http://schemas.microsoft.com/office/drawing/2014/main" id="{20A54F45-FF0F-D242-4539-3CDF081912BF}"/>
              </a:ext>
            </a:extLst>
          </p:cNvPr>
          <p:cNvPicPr>
            <a:picLocks noChangeAspect="1"/>
          </p:cNvPicPr>
          <p:nvPr/>
        </p:nvPicPr>
        <p:blipFill>
          <a:blip r:embed="rId3"/>
          <a:stretch>
            <a:fillRect/>
          </a:stretch>
        </p:blipFill>
        <p:spPr>
          <a:xfrm>
            <a:off x="9643274" y="2392123"/>
            <a:ext cx="2548726" cy="3004888"/>
          </a:xfrm>
          <a:prstGeom prst="rect">
            <a:avLst/>
          </a:prstGeom>
        </p:spPr>
      </p:pic>
    </p:spTree>
    <p:extLst>
      <p:ext uri="{BB962C8B-B14F-4D97-AF65-F5344CB8AC3E}">
        <p14:creationId xmlns:p14="http://schemas.microsoft.com/office/powerpoint/2010/main" val="238200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Number Placeholder 3">
            <a:extLst>
              <a:ext uri="{FF2B5EF4-FFF2-40B4-BE49-F238E27FC236}">
                <a16:creationId xmlns:a16="http://schemas.microsoft.com/office/drawing/2014/main" id="{173CB67B-8E44-57B5-BF2C-BF563D792D33}"/>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68F92"/>
              </a:buClr>
              <a:buSzPct val="80000"/>
              <a:buFont typeface="Wingdings" pitchFamily="2" charset="2"/>
              <a:buChar char="l"/>
              <a:defRPr sz="2769">
                <a:solidFill>
                  <a:schemeClr val="tx1"/>
                </a:solidFill>
                <a:latin typeface="Book Antiqua" panose="02040602050305030304" pitchFamily="18" charset="0"/>
              </a:defRPr>
            </a:lvl1pPr>
            <a:lvl2pPr marL="857216" indent="-329698">
              <a:spcBef>
                <a:spcPct val="20000"/>
              </a:spcBef>
              <a:buClr>
                <a:srgbClr val="168F92"/>
              </a:buClr>
              <a:buSzPct val="80000"/>
              <a:buFont typeface="Wingdings" pitchFamily="2" charset="2"/>
              <a:buChar char="l"/>
              <a:defRPr sz="2538">
                <a:solidFill>
                  <a:schemeClr val="tx1"/>
                </a:solidFill>
                <a:latin typeface="Book Antiqua" panose="02040602050305030304" pitchFamily="18" charset="0"/>
              </a:defRPr>
            </a:lvl2pPr>
            <a:lvl3pPr marL="1318793"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3pPr>
            <a:lvl4pPr marL="1846311"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4pPr>
            <a:lvl5pPr marL="2373828"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5pPr>
            <a:lvl6pPr marL="2901345"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6pPr>
            <a:lvl7pPr marL="3428863"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7pPr>
            <a:lvl8pPr marL="3956380"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8pPr>
            <a:lvl9pPr marL="4483898"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9pPr>
          </a:lstStyle>
          <a:p>
            <a:pPr>
              <a:spcBef>
                <a:spcPct val="0"/>
              </a:spcBef>
              <a:buClrTx/>
              <a:buSzTx/>
              <a:buFontTx/>
              <a:buNone/>
            </a:pPr>
            <a:r>
              <a:rPr lang="en-US" altLang="en-US" sz="1385">
                <a:solidFill>
                  <a:srgbClr val="F5E7AB"/>
                </a:solidFill>
                <a:latin typeface="Arial" panose="020B0604020202020204" pitchFamily="34" charset="0"/>
              </a:rPr>
              <a:t>11-</a:t>
            </a:r>
            <a:fld id="{F506F6D7-91C2-234F-B39C-F0C707CEE62C}" type="slidenum">
              <a:rPr lang="en-US" altLang="en-US" sz="1385">
                <a:solidFill>
                  <a:srgbClr val="F5E7AB"/>
                </a:solidFill>
                <a:latin typeface="Arial" panose="020B0604020202020204" pitchFamily="34" charset="0"/>
              </a:rPr>
              <a:pPr>
                <a:spcBef>
                  <a:spcPct val="0"/>
                </a:spcBef>
                <a:buClrTx/>
                <a:buSzTx/>
                <a:buFontTx/>
                <a:buNone/>
              </a:pPr>
              <a:t>27</a:t>
            </a:fld>
            <a:endParaRPr lang="en-US" altLang="en-US" sz="1385">
              <a:solidFill>
                <a:srgbClr val="F5E7AB"/>
              </a:solidFill>
              <a:latin typeface="Arial" panose="020B0604020202020204" pitchFamily="34" charset="0"/>
            </a:endParaRPr>
          </a:p>
        </p:txBody>
      </p:sp>
      <p:sp>
        <p:nvSpPr>
          <p:cNvPr id="28674" name="Rectangle 2">
            <a:extLst>
              <a:ext uri="{FF2B5EF4-FFF2-40B4-BE49-F238E27FC236}">
                <a16:creationId xmlns:a16="http://schemas.microsoft.com/office/drawing/2014/main" id="{ECEB9356-6905-4827-1EB2-38B7845F7419}"/>
              </a:ext>
            </a:extLst>
          </p:cNvPr>
          <p:cNvSpPr>
            <a:spLocks noGrp="1" noChangeArrowheads="1"/>
          </p:cNvSpPr>
          <p:nvPr>
            <p:ph type="title"/>
          </p:nvPr>
        </p:nvSpPr>
        <p:spPr/>
        <p:txBody>
          <a:bodyPr/>
          <a:lstStyle/>
          <a:p>
            <a:pPr eaLnBrk="1" hangingPunct="1"/>
            <a:r>
              <a:rPr lang="en-US" altLang="en-US" dirty="0"/>
              <a:t>Ethical Issues &amp; Categories</a:t>
            </a:r>
          </a:p>
        </p:txBody>
      </p:sp>
      <p:pic>
        <p:nvPicPr>
          <p:cNvPr id="28675" name="Picture 6" descr="11">
            <a:extLst>
              <a:ext uri="{FF2B5EF4-FFF2-40B4-BE49-F238E27FC236}">
                <a16:creationId xmlns:a16="http://schemas.microsoft.com/office/drawing/2014/main" id="{0B271D76-993A-4BE7-DD8A-E085DB2FE91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67621" y="2665170"/>
            <a:ext cx="8832606" cy="2956413"/>
          </a:xfrm>
          <a:noFill/>
        </p:spPr>
      </p:pic>
      <p:sp>
        <p:nvSpPr>
          <p:cNvPr id="2" name="Slide Number Placeholder 1">
            <a:extLst>
              <a:ext uri="{FF2B5EF4-FFF2-40B4-BE49-F238E27FC236}">
                <a16:creationId xmlns:a16="http://schemas.microsoft.com/office/drawing/2014/main" id="{F89B95AF-F9CB-876F-DC19-5B8C1104A68B}"/>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27</a:t>
            </a:fld>
            <a:endParaRPr lang="en-US"/>
          </a:p>
        </p:txBody>
      </p:sp>
    </p:spTree>
    <p:extLst>
      <p:ext uri="{BB962C8B-B14F-4D97-AF65-F5344CB8AC3E}">
        <p14:creationId xmlns:p14="http://schemas.microsoft.com/office/powerpoint/2010/main" val="3400265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Number Placeholder 3">
            <a:extLst>
              <a:ext uri="{FF2B5EF4-FFF2-40B4-BE49-F238E27FC236}">
                <a16:creationId xmlns:a16="http://schemas.microsoft.com/office/drawing/2014/main" id="{B6CBE715-3B9E-FA57-10AA-70D2C56CCA45}"/>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68F92"/>
              </a:buClr>
              <a:buSzPct val="80000"/>
              <a:buFont typeface="Wingdings" pitchFamily="2" charset="2"/>
              <a:buChar char="l"/>
              <a:defRPr sz="2769">
                <a:solidFill>
                  <a:schemeClr val="tx1"/>
                </a:solidFill>
                <a:latin typeface="Book Antiqua" panose="02040602050305030304" pitchFamily="18" charset="0"/>
              </a:defRPr>
            </a:lvl1pPr>
            <a:lvl2pPr marL="857216" indent="-329698">
              <a:spcBef>
                <a:spcPct val="20000"/>
              </a:spcBef>
              <a:buClr>
                <a:srgbClr val="168F92"/>
              </a:buClr>
              <a:buSzPct val="80000"/>
              <a:buFont typeface="Wingdings" pitchFamily="2" charset="2"/>
              <a:buChar char="l"/>
              <a:defRPr sz="2538">
                <a:solidFill>
                  <a:schemeClr val="tx1"/>
                </a:solidFill>
                <a:latin typeface="Book Antiqua" panose="02040602050305030304" pitchFamily="18" charset="0"/>
              </a:defRPr>
            </a:lvl2pPr>
            <a:lvl3pPr marL="1318793"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3pPr>
            <a:lvl4pPr marL="1846311"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4pPr>
            <a:lvl5pPr marL="2373828"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5pPr>
            <a:lvl6pPr marL="2901345"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6pPr>
            <a:lvl7pPr marL="3428863"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7pPr>
            <a:lvl8pPr marL="3956380"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8pPr>
            <a:lvl9pPr marL="4483898"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9pPr>
          </a:lstStyle>
          <a:p>
            <a:pPr>
              <a:spcBef>
                <a:spcPct val="0"/>
              </a:spcBef>
              <a:buClrTx/>
              <a:buSzTx/>
              <a:buFontTx/>
              <a:buNone/>
            </a:pPr>
            <a:r>
              <a:rPr lang="en-US" altLang="en-US" sz="1385">
                <a:solidFill>
                  <a:srgbClr val="F5E7AB"/>
                </a:solidFill>
                <a:latin typeface="Arial" panose="020B0604020202020204" pitchFamily="34" charset="0"/>
              </a:rPr>
              <a:t>11-</a:t>
            </a:r>
            <a:fld id="{56B099AD-2313-4847-A68F-73D722181AB4}" type="slidenum">
              <a:rPr lang="en-US" altLang="en-US" sz="1385">
                <a:solidFill>
                  <a:srgbClr val="F5E7AB"/>
                </a:solidFill>
                <a:latin typeface="Arial" panose="020B0604020202020204" pitchFamily="34" charset="0"/>
              </a:rPr>
              <a:pPr>
                <a:spcBef>
                  <a:spcPct val="0"/>
                </a:spcBef>
                <a:buClrTx/>
                <a:buSzTx/>
                <a:buFontTx/>
                <a:buNone/>
              </a:pPr>
              <a:t>28</a:t>
            </a:fld>
            <a:endParaRPr lang="en-US" altLang="en-US" sz="1385">
              <a:solidFill>
                <a:srgbClr val="F5E7AB"/>
              </a:solidFill>
              <a:latin typeface="Arial" panose="020B0604020202020204" pitchFamily="34" charset="0"/>
            </a:endParaRPr>
          </a:p>
        </p:txBody>
      </p:sp>
      <p:sp>
        <p:nvSpPr>
          <p:cNvPr id="34818" name="Rectangle 6">
            <a:extLst>
              <a:ext uri="{FF2B5EF4-FFF2-40B4-BE49-F238E27FC236}">
                <a16:creationId xmlns:a16="http://schemas.microsoft.com/office/drawing/2014/main" id="{E46EC6F3-9BEF-C5CC-288A-1F6C6147E218}"/>
              </a:ext>
            </a:extLst>
          </p:cNvPr>
          <p:cNvSpPr>
            <a:spLocks noGrp="1" noChangeArrowheads="1"/>
          </p:cNvSpPr>
          <p:nvPr>
            <p:ph type="title"/>
          </p:nvPr>
        </p:nvSpPr>
        <p:spPr/>
        <p:txBody>
          <a:bodyPr/>
          <a:lstStyle/>
          <a:p>
            <a:pPr eaLnBrk="1" hangingPunct="1"/>
            <a:r>
              <a:rPr lang="en-US" altLang="en-US"/>
              <a:t>Principles of Technology Ethics</a:t>
            </a:r>
          </a:p>
        </p:txBody>
      </p:sp>
      <p:sp>
        <p:nvSpPr>
          <p:cNvPr id="34819" name="Rectangle 7">
            <a:extLst>
              <a:ext uri="{FF2B5EF4-FFF2-40B4-BE49-F238E27FC236}">
                <a16:creationId xmlns:a16="http://schemas.microsoft.com/office/drawing/2014/main" id="{EC7422D1-9270-5B1A-958B-4A694AD37C2F}"/>
              </a:ext>
            </a:extLst>
          </p:cNvPr>
          <p:cNvSpPr>
            <a:spLocks noGrp="1" noChangeArrowheads="1"/>
          </p:cNvSpPr>
          <p:nvPr>
            <p:ph type="body" idx="1"/>
          </p:nvPr>
        </p:nvSpPr>
        <p:spPr/>
        <p:txBody>
          <a:bodyPr/>
          <a:lstStyle/>
          <a:p>
            <a:pPr eaLnBrk="1" hangingPunct="1"/>
            <a:r>
              <a:rPr lang="en-US" altLang="en-US">
                <a:solidFill>
                  <a:srgbClr val="FF0000"/>
                </a:solidFill>
              </a:rPr>
              <a:t>Proportionality</a:t>
            </a:r>
            <a:r>
              <a:rPr lang="en-US" altLang="en-US"/>
              <a:t> – the good achieved by the technology must outweigh the harm or risk</a:t>
            </a:r>
          </a:p>
          <a:p>
            <a:pPr eaLnBrk="1" hangingPunct="1"/>
            <a:r>
              <a:rPr lang="en-US" altLang="en-US">
                <a:solidFill>
                  <a:srgbClr val="FF0000"/>
                </a:solidFill>
              </a:rPr>
              <a:t>Informed Consent</a:t>
            </a:r>
            <a:r>
              <a:rPr lang="en-US" altLang="en-US"/>
              <a:t> – those affected by the technology should understand and accept the risks</a:t>
            </a:r>
          </a:p>
          <a:p>
            <a:pPr eaLnBrk="1" hangingPunct="1"/>
            <a:r>
              <a:rPr lang="en-US" altLang="en-US">
                <a:solidFill>
                  <a:srgbClr val="FF0000"/>
                </a:solidFill>
              </a:rPr>
              <a:t>Justice</a:t>
            </a:r>
            <a:r>
              <a:rPr lang="en-US" altLang="en-US"/>
              <a:t> – the benefits and burdens of the technology should be distributed fairly</a:t>
            </a:r>
          </a:p>
          <a:p>
            <a:pPr eaLnBrk="1" hangingPunct="1"/>
            <a:r>
              <a:rPr lang="en-US" altLang="en-US">
                <a:solidFill>
                  <a:srgbClr val="FF0000"/>
                </a:solidFill>
              </a:rPr>
              <a:t>Minimized Risk</a:t>
            </a:r>
            <a:r>
              <a:rPr lang="en-US" altLang="en-US"/>
              <a:t> – even if judged acceptable by the other three guidelines, the technology must be implemented so as to avoid all unnecessary risk</a:t>
            </a:r>
          </a:p>
          <a:p>
            <a:pPr eaLnBrk="1" hangingPunct="1"/>
            <a:endParaRPr lang="en-US" altLang="en-US"/>
          </a:p>
          <a:p>
            <a:pPr eaLnBrk="1" hangingPunct="1"/>
            <a:endParaRPr lang="en-US" altLang="en-US"/>
          </a:p>
        </p:txBody>
      </p:sp>
      <p:sp>
        <p:nvSpPr>
          <p:cNvPr id="2" name="Slide Number Placeholder 1">
            <a:extLst>
              <a:ext uri="{FF2B5EF4-FFF2-40B4-BE49-F238E27FC236}">
                <a16:creationId xmlns:a16="http://schemas.microsoft.com/office/drawing/2014/main" id="{DF353B39-F812-F8B0-50B5-9C6AE345A545}"/>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28</a:t>
            </a:fld>
            <a:endParaRPr lang="en-US"/>
          </a:p>
        </p:txBody>
      </p:sp>
    </p:spTree>
    <p:extLst>
      <p:ext uri="{BB962C8B-B14F-4D97-AF65-F5344CB8AC3E}">
        <p14:creationId xmlns:p14="http://schemas.microsoft.com/office/powerpoint/2010/main" val="1145703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a:extLst>
              <a:ext uri="{FF2B5EF4-FFF2-40B4-BE49-F238E27FC236}">
                <a16:creationId xmlns:a16="http://schemas.microsoft.com/office/drawing/2014/main" id="{27B87121-83F7-AC63-C4B5-E7A7A23613D1}"/>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68F92"/>
              </a:buClr>
              <a:buSzPct val="80000"/>
              <a:buFont typeface="Wingdings" pitchFamily="2" charset="2"/>
              <a:buChar char="l"/>
              <a:defRPr sz="2769">
                <a:solidFill>
                  <a:schemeClr val="tx1"/>
                </a:solidFill>
                <a:latin typeface="Book Antiqua" panose="02040602050305030304" pitchFamily="18" charset="0"/>
              </a:defRPr>
            </a:lvl1pPr>
            <a:lvl2pPr marL="857216" indent="-329698">
              <a:spcBef>
                <a:spcPct val="20000"/>
              </a:spcBef>
              <a:buClr>
                <a:srgbClr val="168F92"/>
              </a:buClr>
              <a:buSzPct val="80000"/>
              <a:buFont typeface="Wingdings" pitchFamily="2" charset="2"/>
              <a:buChar char="l"/>
              <a:defRPr sz="2538">
                <a:solidFill>
                  <a:schemeClr val="tx1"/>
                </a:solidFill>
                <a:latin typeface="Book Antiqua" panose="02040602050305030304" pitchFamily="18" charset="0"/>
              </a:defRPr>
            </a:lvl2pPr>
            <a:lvl3pPr marL="1318793"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3pPr>
            <a:lvl4pPr marL="1846311"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4pPr>
            <a:lvl5pPr marL="2373828" indent="-263759">
              <a:spcBef>
                <a:spcPct val="20000"/>
              </a:spcBef>
              <a:buClr>
                <a:srgbClr val="168F92"/>
              </a:buClr>
              <a:buSzPct val="80000"/>
              <a:buFont typeface="Wingdings" pitchFamily="2" charset="2"/>
              <a:buChar char="l"/>
              <a:defRPr sz="2308">
                <a:solidFill>
                  <a:schemeClr val="tx1"/>
                </a:solidFill>
                <a:latin typeface="Book Antiqua" panose="02040602050305030304" pitchFamily="18" charset="0"/>
              </a:defRPr>
            </a:lvl5pPr>
            <a:lvl6pPr marL="2901345"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6pPr>
            <a:lvl7pPr marL="3428863"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7pPr>
            <a:lvl8pPr marL="3956380"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8pPr>
            <a:lvl9pPr marL="4483898" indent="-263759" eaLnBrk="0" fontAlgn="base" hangingPunct="0">
              <a:spcBef>
                <a:spcPct val="20000"/>
              </a:spcBef>
              <a:spcAft>
                <a:spcPct val="0"/>
              </a:spcAft>
              <a:buClr>
                <a:srgbClr val="168F92"/>
              </a:buClr>
              <a:buSzPct val="80000"/>
              <a:buFont typeface="Wingdings" pitchFamily="2" charset="2"/>
              <a:buChar char="l"/>
              <a:defRPr sz="2308">
                <a:solidFill>
                  <a:schemeClr val="tx1"/>
                </a:solidFill>
                <a:latin typeface="Book Antiqua" panose="02040602050305030304" pitchFamily="18" charset="0"/>
              </a:defRPr>
            </a:lvl9pPr>
          </a:lstStyle>
          <a:p>
            <a:pPr>
              <a:spcBef>
                <a:spcPct val="0"/>
              </a:spcBef>
              <a:buClrTx/>
              <a:buSzTx/>
              <a:buFontTx/>
              <a:buNone/>
            </a:pPr>
            <a:r>
              <a:rPr lang="en-US" altLang="en-US" sz="1385">
                <a:solidFill>
                  <a:srgbClr val="F5E7AB"/>
                </a:solidFill>
                <a:latin typeface="Arial" panose="020B0604020202020204" pitchFamily="34" charset="0"/>
              </a:rPr>
              <a:t>11-</a:t>
            </a:r>
            <a:fld id="{E71AF924-55B2-A144-91CA-8C6E6AC621E4}" type="slidenum">
              <a:rPr lang="en-US" altLang="en-US" sz="1385">
                <a:solidFill>
                  <a:srgbClr val="F5E7AB"/>
                </a:solidFill>
                <a:latin typeface="Arial" panose="020B0604020202020204" pitchFamily="34" charset="0"/>
              </a:rPr>
              <a:pPr>
                <a:spcBef>
                  <a:spcPct val="0"/>
                </a:spcBef>
                <a:buClrTx/>
                <a:buSzTx/>
                <a:buFontTx/>
                <a:buNone/>
              </a:pPr>
              <a:t>29</a:t>
            </a:fld>
            <a:endParaRPr lang="en-US" altLang="en-US" sz="1385">
              <a:solidFill>
                <a:srgbClr val="F5E7AB"/>
              </a:solidFill>
              <a:latin typeface="Arial" panose="020B0604020202020204" pitchFamily="34" charset="0"/>
            </a:endParaRPr>
          </a:p>
        </p:txBody>
      </p:sp>
      <p:sp>
        <p:nvSpPr>
          <p:cNvPr id="36866" name="Rectangle 2">
            <a:extLst>
              <a:ext uri="{FF2B5EF4-FFF2-40B4-BE49-F238E27FC236}">
                <a16:creationId xmlns:a16="http://schemas.microsoft.com/office/drawing/2014/main" id="{7582C22D-8C23-624E-0B65-6CF1F764A50C}"/>
              </a:ext>
            </a:extLst>
          </p:cNvPr>
          <p:cNvSpPr>
            <a:spLocks noGrp="1" noChangeArrowheads="1"/>
          </p:cNvSpPr>
          <p:nvPr>
            <p:ph type="title"/>
          </p:nvPr>
        </p:nvSpPr>
        <p:spPr/>
        <p:txBody>
          <a:bodyPr/>
          <a:lstStyle/>
          <a:p>
            <a:pPr eaLnBrk="1" hangingPunct="1"/>
            <a:r>
              <a:rPr lang="en-US" altLang="en-US"/>
              <a:t>AITP Standards of Professional Conduct</a:t>
            </a:r>
          </a:p>
        </p:txBody>
      </p:sp>
      <p:pic>
        <p:nvPicPr>
          <p:cNvPr id="36867" name="Picture 6" descr="11">
            <a:extLst>
              <a:ext uri="{FF2B5EF4-FFF2-40B4-BE49-F238E27FC236}">
                <a16:creationId xmlns:a16="http://schemas.microsoft.com/office/drawing/2014/main" id="{7D1CD805-5F33-580E-E248-0273197D821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694477" y="2153412"/>
            <a:ext cx="6978894" cy="4455473"/>
          </a:xfrm>
          <a:noFill/>
        </p:spPr>
      </p:pic>
      <p:sp>
        <p:nvSpPr>
          <p:cNvPr id="2" name="Slide Number Placeholder 1">
            <a:extLst>
              <a:ext uri="{FF2B5EF4-FFF2-40B4-BE49-F238E27FC236}">
                <a16:creationId xmlns:a16="http://schemas.microsoft.com/office/drawing/2014/main" id="{BD52A31F-469E-8C0C-7DF1-BC40DF5B4A16}"/>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29</a:t>
            </a:fld>
            <a:endParaRPr lang="en-US"/>
          </a:p>
        </p:txBody>
      </p:sp>
    </p:spTree>
    <p:extLst>
      <p:ext uri="{BB962C8B-B14F-4D97-AF65-F5344CB8AC3E}">
        <p14:creationId xmlns:p14="http://schemas.microsoft.com/office/powerpoint/2010/main" val="4130586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F16E280-345D-DA2A-87C8-ED2DC2BA2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C911D-4B2B-1501-C036-E2004563F232}"/>
              </a:ext>
            </a:extLst>
          </p:cNvPr>
          <p:cNvSpPr>
            <a:spLocks noGrp="1"/>
          </p:cNvSpPr>
          <p:nvPr>
            <p:ph type="title"/>
          </p:nvPr>
        </p:nvSpPr>
        <p:spPr>
          <a:xfrm>
            <a:off x="804672" y="140576"/>
            <a:ext cx="7799980" cy="1174991"/>
          </a:xfrm>
        </p:spPr>
        <p:txBody>
          <a:bodyPr vert="horz" lIns="182880" tIns="182880" rIns="182880" bIns="182880" rtlCol="0" anchor="ctr">
            <a:normAutofit fontScale="90000"/>
          </a:bodyPr>
          <a:lstStyle/>
          <a:p>
            <a:pPr>
              <a:spcBef>
                <a:spcPts val="1000"/>
              </a:spcBef>
            </a:pPr>
            <a:r>
              <a:rPr lang="en-US" sz="2400" b="1" dirty="0"/>
              <a:t>Presenter profile </a:t>
            </a:r>
            <a:br>
              <a:rPr lang="en-US" sz="2400" b="1" dirty="0"/>
            </a:br>
            <a:r>
              <a:rPr lang="en-US" sz="2200" dirty="0"/>
              <a:t>Dr Eng. Martin Manuhwa — Professional Engineer, Distinguished Fellow, and Global Engineering Leader</a:t>
            </a:r>
            <a:endParaRPr lang="en-US" sz="2400" dirty="0"/>
          </a:p>
        </p:txBody>
      </p:sp>
      <p:sp>
        <p:nvSpPr>
          <p:cNvPr id="3" name="Subtitle 2">
            <a:extLst>
              <a:ext uri="{FF2B5EF4-FFF2-40B4-BE49-F238E27FC236}">
                <a16:creationId xmlns:a16="http://schemas.microsoft.com/office/drawing/2014/main" id="{92C17848-91CC-2062-B219-8DF3B9982BCB}"/>
              </a:ext>
            </a:extLst>
          </p:cNvPr>
          <p:cNvSpPr>
            <a:spLocks noGrp="1"/>
          </p:cNvSpPr>
          <p:nvPr>
            <p:ph type="body" sz="quarter" idx="25"/>
          </p:nvPr>
        </p:nvSpPr>
        <p:spPr>
          <a:xfrm>
            <a:off x="804671" y="1498600"/>
            <a:ext cx="7799981" cy="5448300"/>
          </a:xfrm>
        </p:spPr>
        <p:txBody>
          <a:bodyPr vert="horz" lIns="91440" tIns="45720" rIns="91440" bIns="45720" rtlCol="0">
            <a:normAutofit/>
          </a:bodyPr>
          <a:lstStyle/>
          <a:p>
            <a:pPr marL="0">
              <a:lnSpc>
                <a:spcPct val="90000"/>
              </a:lnSpc>
              <a:spcBef>
                <a:spcPts val="1000"/>
              </a:spcBef>
            </a:pPr>
            <a:r>
              <a:rPr lang="en-US" sz="1400" dirty="0"/>
              <a:t>Martin holds an Honours Engineering Degree, an MBA, and a PhD in Energy, Engineering and Sustainability. He is the Vice President of the World Federation of Engineering </a:t>
            </a:r>
            <a:r>
              <a:rPr lang="en-US" sz="1400" dirty="0" err="1"/>
              <a:t>Organisations</a:t>
            </a:r>
            <a:r>
              <a:rPr lang="en-US" sz="1400" dirty="0"/>
              <a:t> (WFEO), he leads education and capacity-building efforts globally as Chair of the World Council of Civil Engineers (WCCE) Education and Training Committee and Chair of the  WFEO Capacity Building Committee. In Zimbabwe, he serves as Chair of the Ziscosteel Board and the Chinhoyi University of Technology (CUT) Council. He also represents the Scientific and Technological Community within Africa’s Major Groups and Other Stakeholders, hosted by the United Nations Economic Commission for Africa. </a:t>
            </a:r>
          </a:p>
          <a:p>
            <a:pPr marL="0">
              <a:lnSpc>
                <a:spcPct val="90000"/>
              </a:lnSpc>
              <a:spcBef>
                <a:spcPts val="1000"/>
              </a:spcBef>
            </a:pPr>
            <a:r>
              <a:rPr lang="en-US" sz="1400" dirty="0"/>
              <a:t>Martin previously served as Chair of the Engineering Council of Zimbabwe (ECZ) and led the Zimbabwe Institution of Engineers (ZIE), the Southern African Federation of Engineering </a:t>
            </a:r>
            <a:r>
              <a:rPr lang="en-US" sz="1400" dirty="0" err="1"/>
              <a:t>Organisations</a:t>
            </a:r>
            <a:r>
              <a:rPr lang="en-US" sz="1400" dirty="0"/>
              <a:t> (SAFEO), and the Federation of African Engineering </a:t>
            </a:r>
            <a:r>
              <a:rPr lang="en-US" sz="1400" dirty="0" err="1"/>
              <a:t>Organisations</a:t>
            </a:r>
            <a:r>
              <a:rPr lang="en-US" sz="1400" dirty="0"/>
              <a:t> (FAEO).</a:t>
            </a:r>
          </a:p>
          <a:p>
            <a:pPr marL="0">
              <a:lnSpc>
                <a:spcPct val="90000"/>
              </a:lnSpc>
              <a:spcBef>
                <a:spcPts val="1000"/>
              </a:spcBef>
            </a:pPr>
            <a:r>
              <a:rPr lang="en-US" sz="1400" dirty="0"/>
              <a:t>Martin works in energy, construction, and project management. He is the Director and Managing Consultant of the Zimbabwe Africa Infrastructure Development Group (ZAIDG), a firm that manages engineering, procurement, and construction projects and provides consulting services. ZAIDG partners with Hatch Africa in Zimbabwe to deliver solutions in the power, mining, and public sectors. Together, they served as technical advisors on the Kariba Extension (now complete) and the Hwange Power Station Expansion.</a:t>
            </a:r>
          </a:p>
          <a:p>
            <a:pPr marL="0">
              <a:lnSpc>
                <a:spcPct val="90000"/>
              </a:lnSpc>
              <a:spcBef>
                <a:spcPts val="1000"/>
              </a:spcBef>
            </a:pPr>
            <a:r>
              <a:rPr lang="en-US" sz="1400" dirty="0"/>
              <a:t>Martin is </a:t>
            </a:r>
            <a:r>
              <a:rPr lang="en-US" sz="1400" dirty="0" err="1"/>
              <a:t>recognised</a:t>
            </a:r>
            <a:r>
              <a:rPr lang="en-US" sz="1400" dirty="0"/>
              <a:t> by leading engineering bodies worldwide, including as a Fellow of the African Scientific Institute and of the ASEAN Academy of Engineering and Technology. He was </a:t>
            </a:r>
            <a:r>
              <a:rPr lang="en-US" sz="1400" dirty="0" err="1"/>
              <a:t>honoured</a:t>
            </a:r>
            <a:r>
              <a:rPr lang="en-US" sz="1400" dirty="0"/>
              <a:t> as the founding president of SAFEO and awarded a medal for distinguished service to Southern Africa in 2025. He has earned many </a:t>
            </a:r>
            <a:r>
              <a:rPr lang="en-US" sz="1400" dirty="0" err="1"/>
              <a:t>honours</a:t>
            </a:r>
            <a:r>
              <a:rPr lang="en-US" sz="1400" dirty="0"/>
              <a:t>, including the WCCE Excellence Award, the ZIE Lifetime Achievement Award, and the SKF Award for engineering service. He has presented on infrastructure topics at major events across Africa, China, Australia, Japan, Switzerland, France, and the United Kingdom. In 2021, he received the FAEO Distinguished Fellowship and the FAEO Special Award for contributions to engineering across Africa.</a:t>
            </a:r>
          </a:p>
        </p:txBody>
      </p:sp>
      <p:pic>
        <p:nvPicPr>
          <p:cNvPr id="17" name="object 3">
            <a:extLst>
              <a:ext uri="{FF2B5EF4-FFF2-40B4-BE49-F238E27FC236}">
                <a16:creationId xmlns:a16="http://schemas.microsoft.com/office/drawing/2014/main" id="{3B06C7F6-10B0-C66B-121C-8F98FCECEDEC}"/>
              </a:ext>
            </a:extLst>
          </p:cNvPr>
          <p:cNvPicPr/>
          <p:nvPr/>
        </p:nvPicPr>
        <p:blipFill>
          <a:blip r:embed="rId2" cstate="print"/>
          <a:srcRect l="57748" r="10334" b="1"/>
          <a:stretch>
            <a:fillRect/>
          </a:stretch>
        </p:blipFill>
        <p:spPr>
          <a:xfrm>
            <a:off x="8788400" y="10"/>
            <a:ext cx="3403599" cy="6857990"/>
          </a:xfrm>
          <a:prstGeom prst="rect">
            <a:avLst/>
          </a:prstGeom>
        </p:spPr>
      </p:pic>
      <p:sp>
        <p:nvSpPr>
          <p:cNvPr id="5" name="Date Placeholder 4">
            <a:extLst>
              <a:ext uri="{FF2B5EF4-FFF2-40B4-BE49-F238E27FC236}">
                <a16:creationId xmlns:a16="http://schemas.microsoft.com/office/drawing/2014/main" id="{C128DE10-5DF0-4828-5B25-9B34EDD8C235}"/>
              </a:ext>
            </a:extLst>
          </p:cNvPr>
          <p:cNvSpPr>
            <a:spLocks noGrp="1"/>
          </p:cNvSpPr>
          <p:nvPr>
            <p:ph type="dt" sz="half" idx="10"/>
          </p:nvPr>
        </p:nvSpPr>
        <p:spPr>
          <a:xfrm>
            <a:off x="7821429" y="6238816"/>
            <a:ext cx="2753746" cy="323968"/>
          </a:xfrm>
        </p:spPr>
        <p:txBody>
          <a:bodyPr vert="horz" lIns="91440" tIns="45720" rIns="91440" bIns="45720" rtlCol="0" anchor="ctr">
            <a:normAutofit/>
          </a:bodyPr>
          <a:lstStyle/>
          <a:p>
            <a:pPr>
              <a:spcAft>
                <a:spcPts val="600"/>
              </a:spcAft>
            </a:pPr>
            <a:fld id="{C9459C27-CE36-1947-BEEA-6F71CF16A94F}" type="datetime1">
              <a:rPr lang="en-US">
                <a:solidFill>
                  <a:srgbClr val="FFFFFF"/>
                </a:solidFill>
              </a:rPr>
              <a:pPr>
                <a:spcAft>
                  <a:spcPts val="600"/>
                </a:spcAft>
              </a:pPr>
              <a:t>6/18/26</a:t>
            </a:fld>
            <a:endParaRPr lang="en-US">
              <a:solidFill>
                <a:srgbClr val="FFFFFF"/>
              </a:solidFill>
            </a:endParaRPr>
          </a:p>
        </p:txBody>
      </p:sp>
      <p:sp>
        <p:nvSpPr>
          <p:cNvPr id="7" name="Slide Number Placeholder 6">
            <a:extLst>
              <a:ext uri="{FF2B5EF4-FFF2-40B4-BE49-F238E27FC236}">
                <a16:creationId xmlns:a16="http://schemas.microsoft.com/office/drawing/2014/main" id="{8571FC74-E391-FAA5-6D1D-36F2A202DD64}"/>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a:t>
            </a:fld>
            <a:endParaRPr lang="en-US" dirty="0"/>
          </a:p>
        </p:txBody>
      </p:sp>
    </p:spTree>
    <p:extLst>
      <p:ext uri="{BB962C8B-B14F-4D97-AF65-F5344CB8AC3E}">
        <p14:creationId xmlns:p14="http://schemas.microsoft.com/office/powerpoint/2010/main" val="3576261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258FEB77-F808-FE70-9BCE-64E68343F195}"/>
              </a:ext>
            </a:extLst>
          </p:cNvPr>
          <p:cNvSpPr>
            <a:spLocks noGrp="1" noChangeArrowheads="1"/>
          </p:cNvSpPr>
          <p:nvPr>
            <p:ph type="title"/>
          </p:nvPr>
        </p:nvSpPr>
        <p:spPr>
          <a:xfrm>
            <a:off x="1767621" y="370010"/>
            <a:ext cx="8832606" cy="1307856"/>
          </a:xfrm>
        </p:spPr>
        <p:txBody>
          <a:bodyPr>
            <a:normAutofit fontScale="90000"/>
          </a:bodyPr>
          <a:lstStyle/>
          <a:p>
            <a:pPr eaLnBrk="1" hangingPunct="1"/>
            <a:r>
              <a:rPr lang="en-US" altLang="en-US" sz="3923"/>
              <a:t>Responsible Professional Guidelines</a:t>
            </a:r>
          </a:p>
        </p:txBody>
      </p:sp>
      <p:sp>
        <p:nvSpPr>
          <p:cNvPr id="38915" name="Rectangle 5">
            <a:extLst>
              <a:ext uri="{FF2B5EF4-FFF2-40B4-BE49-F238E27FC236}">
                <a16:creationId xmlns:a16="http://schemas.microsoft.com/office/drawing/2014/main" id="{3A9EACBC-F10F-E57B-A366-4F8BF7096D77}"/>
              </a:ext>
            </a:extLst>
          </p:cNvPr>
          <p:cNvSpPr>
            <a:spLocks noGrp="1" noChangeArrowheads="1"/>
          </p:cNvSpPr>
          <p:nvPr>
            <p:ph type="body" idx="1"/>
          </p:nvPr>
        </p:nvSpPr>
        <p:spPr/>
        <p:txBody>
          <a:bodyPr/>
          <a:lstStyle/>
          <a:p>
            <a:pPr eaLnBrk="1" hangingPunct="1"/>
            <a:r>
              <a:rPr lang="en-US" altLang="en-US"/>
              <a:t>Acting with integrity</a:t>
            </a:r>
          </a:p>
          <a:p>
            <a:pPr eaLnBrk="1" hangingPunct="1"/>
            <a:r>
              <a:rPr lang="en-US" altLang="en-US"/>
              <a:t>Increasing your professional competence</a:t>
            </a:r>
          </a:p>
          <a:p>
            <a:pPr eaLnBrk="1" hangingPunct="1"/>
            <a:r>
              <a:rPr lang="en-US" altLang="en-US"/>
              <a:t>Setting high standards of personal performance</a:t>
            </a:r>
          </a:p>
          <a:p>
            <a:pPr eaLnBrk="1" hangingPunct="1"/>
            <a:r>
              <a:rPr lang="en-US" altLang="en-US"/>
              <a:t>Accepting responsibility for your work</a:t>
            </a:r>
          </a:p>
          <a:p>
            <a:pPr eaLnBrk="1" hangingPunct="1"/>
            <a:r>
              <a:rPr lang="en-US" altLang="en-US"/>
              <a:t>Advancing the health, privacy, and general welfare of the public</a:t>
            </a:r>
          </a:p>
        </p:txBody>
      </p:sp>
      <p:sp>
        <p:nvSpPr>
          <p:cNvPr id="2" name="Slide Number Placeholder 1">
            <a:extLst>
              <a:ext uri="{FF2B5EF4-FFF2-40B4-BE49-F238E27FC236}">
                <a16:creationId xmlns:a16="http://schemas.microsoft.com/office/drawing/2014/main" id="{1D7351D6-4A22-FEFC-20E5-70D972FF968A}"/>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30</a:t>
            </a:fld>
            <a:endParaRPr lang="en-US"/>
          </a:p>
        </p:txBody>
      </p:sp>
    </p:spTree>
    <p:extLst>
      <p:ext uri="{BB962C8B-B14F-4D97-AF65-F5344CB8AC3E}">
        <p14:creationId xmlns:p14="http://schemas.microsoft.com/office/powerpoint/2010/main" val="396239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651" y="3400"/>
            <a:ext cx="5894832" cy="1188720"/>
          </a:xfrm>
        </p:spPr>
        <p:txBody>
          <a:bodyPr vert="horz" lIns="182880" tIns="182880" rIns="182880" bIns="182880" rtlCol="0" anchor="ctr">
            <a:normAutofit/>
          </a:bodyPr>
          <a:lstStyle/>
          <a:p>
            <a:r>
              <a:rPr lang="en-US"/>
              <a:t>Ethics and Responsible AI</a:t>
            </a:r>
          </a:p>
        </p:txBody>
      </p:sp>
      <p:sp>
        <p:nvSpPr>
          <p:cNvPr id="3" name="Body 2"/>
          <p:cNvSpPr>
            <a:spLocks noGrp="1"/>
          </p:cNvSpPr>
          <p:nvPr>
            <p:ph type="body" sz="quarter" idx="24"/>
          </p:nvPr>
        </p:nvSpPr>
        <p:spPr>
          <a:xfrm>
            <a:off x="638651" y="1192120"/>
            <a:ext cx="8833126" cy="5287108"/>
          </a:xfrm>
        </p:spPr>
        <p:txBody>
          <a:bodyPr vert="horz" lIns="91440" tIns="45720" rIns="91440" bIns="45720" rtlCol="0">
            <a:normAutofit/>
          </a:bodyPr>
          <a:lstStyle/>
          <a:p>
            <a:pPr marL="0" indent="0">
              <a:lnSpc>
                <a:spcPct val="90000"/>
              </a:lnSpc>
              <a:spcBef>
                <a:spcPts val="1000"/>
              </a:spcBef>
              <a:buNone/>
            </a:pPr>
            <a:r>
              <a:rPr lang="en-US" sz="1800" b="1" dirty="0"/>
              <a:t>Ethics Must Be at the Centre</a:t>
            </a:r>
          </a:p>
          <a:p>
            <a:pPr>
              <a:lnSpc>
                <a:spcPct val="90000"/>
              </a:lnSpc>
              <a:spcBef>
                <a:spcPts val="1000"/>
              </a:spcBef>
            </a:pPr>
            <a:endParaRPr lang="en-US" sz="1800" b="1" dirty="0"/>
          </a:p>
          <a:p>
            <a:pPr marL="0" indent="0">
              <a:lnSpc>
                <a:spcPct val="90000"/>
              </a:lnSpc>
              <a:spcBef>
                <a:spcPts val="1000"/>
              </a:spcBef>
              <a:buNone/>
            </a:pPr>
            <a:r>
              <a:rPr lang="en-US" sz="1800" b="1" dirty="0"/>
              <a:t>Key concerns:</a:t>
            </a:r>
          </a:p>
          <a:p>
            <a:pPr>
              <a:lnSpc>
                <a:spcPct val="90000"/>
              </a:lnSpc>
              <a:spcBef>
                <a:spcPts val="1000"/>
              </a:spcBef>
            </a:pPr>
            <a:endParaRPr lang="en-US" sz="1800" b="1" dirty="0"/>
          </a:p>
          <a:p>
            <a:pPr>
              <a:lnSpc>
                <a:spcPct val="90000"/>
              </a:lnSpc>
              <a:spcBef>
                <a:spcPts val="1000"/>
              </a:spcBef>
            </a:pPr>
            <a:r>
              <a:rPr lang="en-US" sz="1800" dirty="0"/>
              <a:t>Bias</a:t>
            </a:r>
          </a:p>
          <a:p>
            <a:pPr>
              <a:lnSpc>
                <a:spcPct val="90000"/>
              </a:lnSpc>
              <a:spcBef>
                <a:spcPts val="1000"/>
              </a:spcBef>
            </a:pPr>
            <a:r>
              <a:rPr lang="en-US" sz="1800" dirty="0"/>
              <a:t>Surveillance</a:t>
            </a:r>
          </a:p>
          <a:p>
            <a:pPr>
              <a:lnSpc>
                <a:spcPct val="90000"/>
              </a:lnSpc>
              <a:spcBef>
                <a:spcPts val="1000"/>
              </a:spcBef>
            </a:pPr>
            <a:r>
              <a:rPr lang="en-US" sz="1800" dirty="0"/>
              <a:t>Exclusion</a:t>
            </a:r>
          </a:p>
          <a:p>
            <a:pPr>
              <a:lnSpc>
                <a:spcPct val="90000"/>
              </a:lnSpc>
              <a:spcBef>
                <a:spcPts val="1000"/>
              </a:spcBef>
            </a:pPr>
            <a:r>
              <a:rPr lang="en-US" sz="1800" dirty="0"/>
              <a:t>Unfair data extraction</a:t>
            </a:r>
          </a:p>
          <a:p>
            <a:pPr>
              <a:lnSpc>
                <a:spcPct val="90000"/>
              </a:lnSpc>
              <a:spcBef>
                <a:spcPts val="1000"/>
              </a:spcBef>
            </a:pPr>
            <a:r>
              <a:rPr lang="en-US" sz="1800" dirty="0"/>
              <a:t>Data colonialism</a:t>
            </a:r>
          </a:p>
          <a:p>
            <a:pPr>
              <a:lnSpc>
                <a:spcPct val="90000"/>
              </a:lnSpc>
              <a:spcBef>
                <a:spcPts val="1000"/>
              </a:spcBef>
            </a:pPr>
            <a:r>
              <a:rPr lang="en-US" sz="1800" dirty="0"/>
              <a:t>Cybersecurity</a:t>
            </a:r>
          </a:p>
          <a:p>
            <a:pPr>
              <a:lnSpc>
                <a:spcPct val="90000"/>
              </a:lnSpc>
              <a:spcBef>
                <a:spcPts val="1000"/>
              </a:spcBef>
            </a:pPr>
            <a:r>
              <a:rPr lang="en-US" sz="1800" dirty="0"/>
              <a:t>Accountability</a:t>
            </a:r>
          </a:p>
          <a:p>
            <a:pPr>
              <a:lnSpc>
                <a:spcPct val="90000"/>
              </a:lnSpc>
              <a:spcBef>
                <a:spcPts val="1000"/>
              </a:spcBef>
            </a:pPr>
            <a:r>
              <a:rPr lang="en-US" sz="1800" dirty="0"/>
              <a:t>Misinformation</a:t>
            </a:r>
          </a:p>
          <a:p>
            <a:pPr>
              <a:lnSpc>
                <a:spcPct val="90000"/>
              </a:lnSpc>
              <a:spcBef>
                <a:spcPts val="1000"/>
              </a:spcBef>
            </a:pPr>
            <a:endParaRPr lang="en-US" sz="1800" dirty="0"/>
          </a:p>
          <a:p>
            <a:pPr marL="0" indent="0">
              <a:lnSpc>
                <a:spcPct val="90000"/>
              </a:lnSpc>
              <a:spcBef>
                <a:spcPts val="1000"/>
              </a:spcBef>
              <a:buNone/>
            </a:pPr>
            <a:r>
              <a:rPr lang="en-US" sz="1800" b="1" i="1" dirty="0"/>
              <a:t>Ethical practice must be a core requirement — not an afterthought.</a:t>
            </a:r>
          </a:p>
        </p:txBody>
      </p:sp>
      <p:pic>
        <p:nvPicPr>
          <p:cNvPr id="10" name="Graphic 9" descr="Lock">
            <a:extLst>
              <a:ext uri="{FF2B5EF4-FFF2-40B4-BE49-F238E27FC236}">
                <a16:creationId xmlns:a16="http://schemas.microsoft.com/office/drawing/2014/main" id="{2E12EA82-1FBE-8A89-2E1B-526388E6CC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15890" y="1768763"/>
            <a:ext cx="3328416" cy="3328416"/>
          </a:xfrm>
          <a:prstGeom prst="rect">
            <a:avLst/>
          </a:prstGeom>
        </p:spPr>
      </p:pic>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31</a:t>
            </a:fld>
            <a:endParaRPr lang="en-US"/>
          </a:p>
        </p:txBody>
      </p:sp>
      <p:sp>
        <p:nvSpPr>
          <p:cNvPr id="7" name="TextBox 6">
            <a:extLst>
              <a:ext uri="{FF2B5EF4-FFF2-40B4-BE49-F238E27FC236}">
                <a16:creationId xmlns:a16="http://schemas.microsoft.com/office/drawing/2014/main" id="{49FCF03C-EC5B-5113-22E3-1F0DD6A4A052}"/>
              </a:ext>
            </a:extLst>
          </p:cNvPr>
          <p:cNvSpPr txBox="1"/>
          <p:nvPr/>
        </p:nvSpPr>
        <p:spPr>
          <a:xfrm>
            <a:off x="5457349" y="1282980"/>
            <a:ext cx="6096000" cy="923330"/>
          </a:xfrm>
          <a:prstGeom prst="rect">
            <a:avLst/>
          </a:prstGeom>
          <a:noFill/>
        </p:spPr>
        <p:txBody>
          <a:bodyPr wrap="square">
            <a:spAutoFit/>
          </a:bodyPr>
          <a:lstStyle/>
          <a:p>
            <a:r>
              <a:rPr lang="en-US" dirty="0"/>
              <a:t>'AI in itself is neither good nor bad, amoral, we can say, however the design and use of all technology should be guided by ethics, and that of enabling benevolence in the global society’ ‎</a:t>
            </a:r>
          </a:p>
        </p:txBody>
      </p:sp>
    </p:spTree>
    <p:extLst>
      <p:ext uri="{BB962C8B-B14F-4D97-AF65-F5344CB8AC3E}">
        <p14:creationId xmlns:p14="http://schemas.microsoft.com/office/powerpoint/2010/main" val="4027098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4630F07-DF12-61AD-5374-3C7D78BE0ACD}"/>
            </a:ext>
          </a:extLst>
        </p:cNvPr>
        <p:cNvGrpSpPr/>
        <p:nvPr/>
      </p:nvGrpSpPr>
      <p:grpSpPr>
        <a:xfrm>
          <a:off x="0" y="0"/>
          <a:ext cx="0" cy="0"/>
          <a:chOff x="0" y="0"/>
          <a:chExt cx="0" cy="0"/>
        </a:xfrm>
      </p:grpSpPr>
      <p:pic>
        <p:nvPicPr>
          <p:cNvPr id="8" name="Picture 7" descr="Abstract background of polygonal shape">
            <a:extLst>
              <a:ext uri="{FF2B5EF4-FFF2-40B4-BE49-F238E27FC236}">
                <a16:creationId xmlns:a16="http://schemas.microsoft.com/office/drawing/2014/main" id="{1FE3D97D-D409-0071-6DFF-5A82CAB5FFD9}"/>
              </a:ext>
            </a:extLst>
          </p:cNvPr>
          <p:cNvPicPr>
            <a:picLocks noChangeAspect="1"/>
          </p:cNvPicPr>
          <p:nvPr/>
        </p:nvPicPr>
        <p:blipFill>
          <a:blip r:embed="rId2"/>
          <a:srcRect l="3757" r="23153"/>
          <a:stretch>
            <a:fillRect/>
          </a:stretch>
        </p:blipFill>
        <p:spPr>
          <a:xfrm>
            <a:off x="20" y="10"/>
            <a:ext cx="7537684" cy="6857990"/>
          </a:xfrm>
          <a:prstGeom prst="rect">
            <a:avLst/>
          </a:prstGeom>
        </p:spPr>
      </p:pic>
      <p:sp>
        <p:nvSpPr>
          <p:cNvPr id="2" name="Title 1">
            <a:extLst>
              <a:ext uri="{FF2B5EF4-FFF2-40B4-BE49-F238E27FC236}">
                <a16:creationId xmlns:a16="http://schemas.microsoft.com/office/drawing/2014/main" id="{53E844E3-5C87-594D-1F4C-3A6B6CD626FB}"/>
              </a:ext>
            </a:extLst>
          </p:cNvPr>
          <p:cNvSpPr>
            <a:spLocks noGrp="1"/>
          </p:cNvSpPr>
          <p:nvPr>
            <p:ph type="title"/>
          </p:nvPr>
        </p:nvSpPr>
        <p:spPr>
          <a:xfrm>
            <a:off x="804672" y="2844368"/>
            <a:ext cx="5928360" cy="1188720"/>
          </a:xfrm>
          <a:solidFill>
            <a:schemeClr val="bg1">
              <a:alpha val="80000"/>
            </a:schemeClr>
          </a:solidFill>
          <a:ln>
            <a:solidFill>
              <a:schemeClr val="tx1">
                <a:lumMod val="75000"/>
                <a:lumOff val="25000"/>
              </a:schemeClr>
            </a:solidFill>
          </a:ln>
        </p:spPr>
        <p:txBody>
          <a:bodyPr>
            <a:normAutofit/>
          </a:bodyPr>
          <a:lstStyle/>
          <a:p>
            <a:br>
              <a:rPr lang="en-ZW" sz="1100" b="1">
                <a:solidFill>
                  <a:schemeClr val="tx1">
                    <a:lumMod val="85000"/>
                    <a:lumOff val="15000"/>
                  </a:schemeClr>
                </a:solidFill>
              </a:rPr>
            </a:br>
            <a:br>
              <a:rPr lang="en-ZW" sz="1100" b="1">
                <a:solidFill>
                  <a:schemeClr val="tx1">
                    <a:lumMod val="85000"/>
                    <a:lumOff val="15000"/>
                  </a:schemeClr>
                </a:solidFill>
              </a:rPr>
            </a:br>
            <a:r>
              <a:rPr lang="en-ZW" sz="1100" b="1">
                <a:solidFill>
                  <a:schemeClr val="tx1">
                    <a:lumMod val="85000"/>
                    <a:lumOff val="15000"/>
                  </a:schemeClr>
                </a:solidFill>
              </a:rPr>
              <a:t>THE AI RISK PYRAMID</a:t>
            </a:r>
            <a:br>
              <a:rPr lang="en-ZW" sz="1100">
                <a:solidFill>
                  <a:schemeClr val="tx1">
                    <a:lumMod val="85000"/>
                    <a:lumOff val="15000"/>
                  </a:schemeClr>
                </a:solidFill>
              </a:rPr>
            </a:br>
            <a:br>
              <a:rPr lang="en-ZW" sz="1100">
                <a:solidFill>
                  <a:schemeClr val="tx1">
                    <a:lumMod val="85000"/>
                    <a:lumOff val="15000"/>
                  </a:schemeClr>
                </a:solidFill>
              </a:rPr>
            </a:br>
            <a:endParaRPr lang="en-US" sz="1100">
              <a:solidFill>
                <a:schemeClr val="tx1">
                  <a:lumMod val="85000"/>
                  <a:lumOff val="15000"/>
                </a:schemeClr>
              </a:solidFill>
            </a:endParaRPr>
          </a:p>
        </p:txBody>
      </p:sp>
      <p:sp>
        <p:nvSpPr>
          <p:cNvPr id="12" name="Rectangle 11">
            <a:extLst>
              <a:ext uri="{FF2B5EF4-FFF2-40B4-BE49-F238E27FC236}">
                <a16:creationId xmlns:a16="http://schemas.microsoft.com/office/drawing/2014/main" id="{68D8C857-9447-4941-8520-9A44A926F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E74965C-B899-6A02-2D00-69651D5D5539}"/>
              </a:ext>
            </a:extLst>
          </p:cNvPr>
          <p:cNvSpPr>
            <a:spLocks noGrp="1"/>
          </p:cNvSpPr>
          <p:nvPr>
            <p:ph idx="1"/>
          </p:nvPr>
        </p:nvSpPr>
        <p:spPr>
          <a:xfrm>
            <a:off x="8242273" y="973600"/>
            <a:ext cx="3374136" cy="4924280"/>
          </a:xfrm>
        </p:spPr>
        <p:txBody>
          <a:bodyPr anchor="ctr">
            <a:normAutofit/>
          </a:bodyPr>
          <a:lstStyle/>
          <a:p>
            <a:pPr marL="0" indent="0">
              <a:lnSpc>
                <a:spcPct val="90000"/>
              </a:lnSpc>
              <a:buNone/>
            </a:pPr>
            <a:r>
              <a:rPr lang="en-ZW" sz="1400" b="1">
                <a:solidFill>
                  <a:srgbClr val="FFFFFF"/>
                </a:solidFill>
              </a:rPr>
              <a:t>Tier 1</a:t>
            </a:r>
            <a:endParaRPr lang="en-ZW" sz="1400">
              <a:solidFill>
                <a:srgbClr val="FFFFFF"/>
              </a:solidFill>
            </a:endParaRPr>
          </a:p>
          <a:p>
            <a:pPr marL="0" indent="0">
              <a:lnSpc>
                <a:spcPct val="90000"/>
              </a:lnSpc>
              <a:buNone/>
            </a:pPr>
            <a:r>
              <a:rPr lang="en-ZW" sz="1400" b="1">
                <a:solidFill>
                  <a:srgbClr val="FFFFFF"/>
                </a:solidFill>
              </a:rPr>
              <a:t>Operational Risks</a:t>
            </a:r>
            <a:endParaRPr lang="en-ZW" sz="1400">
              <a:solidFill>
                <a:srgbClr val="FFFFFF"/>
              </a:solidFill>
            </a:endParaRPr>
          </a:p>
          <a:p>
            <a:pPr marL="0" indent="0">
              <a:lnSpc>
                <a:spcPct val="90000"/>
              </a:lnSpc>
              <a:buNone/>
            </a:pPr>
            <a:r>
              <a:rPr lang="en-ZW" sz="1400" b="1">
                <a:solidFill>
                  <a:srgbClr val="FFFFFF"/>
                </a:solidFill>
              </a:rPr>
              <a:t>Tier 2</a:t>
            </a:r>
            <a:endParaRPr lang="en-ZW" sz="1400">
              <a:solidFill>
                <a:srgbClr val="FFFFFF"/>
              </a:solidFill>
            </a:endParaRPr>
          </a:p>
          <a:p>
            <a:pPr marL="0" indent="0">
              <a:lnSpc>
                <a:spcPct val="90000"/>
              </a:lnSpc>
              <a:buNone/>
            </a:pPr>
            <a:r>
              <a:rPr lang="en-ZW" sz="1400" b="1">
                <a:solidFill>
                  <a:srgbClr val="FFFFFF"/>
                </a:solidFill>
              </a:rPr>
              <a:t>Organisational Risks</a:t>
            </a:r>
            <a:br>
              <a:rPr lang="en-ZW" sz="1400">
                <a:solidFill>
                  <a:srgbClr val="FFFFFF"/>
                </a:solidFill>
              </a:rPr>
            </a:br>
            <a:endParaRPr lang="en-ZW" sz="1400">
              <a:solidFill>
                <a:srgbClr val="FFFFFF"/>
              </a:solidFill>
            </a:endParaRPr>
          </a:p>
          <a:p>
            <a:pPr marL="0" indent="0">
              <a:lnSpc>
                <a:spcPct val="90000"/>
              </a:lnSpc>
              <a:buNone/>
            </a:pPr>
            <a:r>
              <a:rPr lang="en-ZW" sz="1400" b="1">
                <a:solidFill>
                  <a:srgbClr val="FFFFFF"/>
                </a:solidFill>
              </a:rPr>
              <a:t>Tier 3</a:t>
            </a:r>
            <a:endParaRPr lang="en-ZW" sz="1400">
              <a:solidFill>
                <a:srgbClr val="FFFFFF"/>
              </a:solidFill>
            </a:endParaRPr>
          </a:p>
          <a:p>
            <a:pPr marL="0" indent="0">
              <a:lnSpc>
                <a:spcPct val="90000"/>
              </a:lnSpc>
              <a:buNone/>
            </a:pPr>
            <a:r>
              <a:rPr lang="en-ZW" sz="1400" b="1">
                <a:solidFill>
                  <a:srgbClr val="FFFFFF"/>
                </a:solidFill>
              </a:rPr>
              <a:t>National Risks</a:t>
            </a:r>
            <a:endParaRPr lang="en-ZW" sz="1400">
              <a:solidFill>
                <a:srgbClr val="FFFFFF"/>
              </a:solidFill>
            </a:endParaRPr>
          </a:p>
          <a:p>
            <a:pPr marL="0" indent="0">
              <a:lnSpc>
                <a:spcPct val="90000"/>
              </a:lnSpc>
              <a:buNone/>
            </a:pPr>
            <a:r>
              <a:rPr lang="en-ZW" sz="1400" b="1">
                <a:solidFill>
                  <a:srgbClr val="FFFFFF"/>
                </a:solidFill>
              </a:rPr>
              <a:t>Tier 4</a:t>
            </a:r>
            <a:endParaRPr lang="en-ZW" sz="1400">
              <a:solidFill>
                <a:srgbClr val="FFFFFF"/>
              </a:solidFill>
            </a:endParaRPr>
          </a:p>
          <a:p>
            <a:pPr marL="0" indent="0">
              <a:lnSpc>
                <a:spcPct val="90000"/>
              </a:lnSpc>
              <a:buNone/>
            </a:pPr>
            <a:r>
              <a:rPr lang="en-ZW" sz="1400" b="1">
                <a:solidFill>
                  <a:srgbClr val="FFFFFF"/>
                </a:solidFill>
              </a:rPr>
              <a:t>Strategic Risks</a:t>
            </a:r>
            <a:endParaRPr lang="en-ZW" sz="1400">
              <a:solidFill>
                <a:srgbClr val="FFFFFF"/>
              </a:solidFill>
            </a:endParaRPr>
          </a:p>
          <a:p>
            <a:pPr marL="0" indent="0">
              <a:lnSpc>
                <a:spcPct val="90000"/>
              </a:lnSpc>
              <a:buNone/>
            </a:pPr>
            <a:r>
              <a:rPr lang="en-ZW" sz="1400" b="1">
                <a:solidFill>
                  <a:srgbClr val="FFFFFF"/>
                </a:solidFill>
              </a:rPr>
              <a:t>AI risks include:</a:t>
            </a:r>
            <a:endParaRPr lang="en-ZW" sz="1400">
              <a:solidFill>
                <a:srgbClr val="FFFFFF"/>
              </a:solidFill>
            </a:endParaRPr>
          </a:p>
          <a:p>
            <a:pPr marL="0" indent="0">
              <a:lnSpc>
                <a:spcPct val="90000"/>
              </a:lnSpc>
              <a:buNone/>
            </a:pPr>
            <a:r>
              <a:rPr lang="en-ZW" sz="1400" b="1">
                <a:solidFill>
                  <a:srgbClr val="FFFFFF"/>
                </a:solidFill>
              </a:rPr>
              <a:t>• Infrastructure attacks</a:t>
            </a:r>
            <a:endParaRPr lang="en-ZW" sz="1400">
              <a:solidFill>
                <a:srgbClr val="FFFFFF"/>
              </a:solidFill>
            </a:endParaRPr>
          </a:p>
          <a:p>
            <a:pPr marL="0" indent="0">
              <a:lnSpc>
                <a:spcPct val="90000"/>
              </a:lnSpc>
              <a:buNone/>
            </a:pPr>
            <a:r>
              <a:rPr lang="en-ZW" sz="1400" b="1">
                <a:solidFill>
                  <a:srgbClr val="FFFFFF"/>
                </a:solidFill>
              </a:rPr>
              <a:t>• Election interference</a:t>
            </a:r>
            <a:endParaRPr lang="en-ZW" sz="1400">
              <a:solidFill>
                <a:srgbClr val="FFFFFF"/>
              </a:solidFill>
            </a:endParaRPr>
          </a:p>
          <a:p>
            <a:pPr marL="0" indent="0">
              <a:lnSpc>
                <a:spcPct val="90000"/>
              </a:lnSpc>
              <a:buNone/>
            </a:pPr>
            <a:r>
              <a:rPr lang="en-ZW" sz="1400" b="1">
                <a:solidFill>
                  <a:srgbClr val="FFFFFF"/>
                </a:solidFill>
              </a:rPr>
              <a:t>• Deepfakes</a:t>
            </a:r>
            <a:endParaRPr lang="en-ZW" sz="1400">
              <a:solidFill>
                <a:srgbClr val="FFFFFF"/>
              </a:solidFill>
            </a:endParaRPr>
          </a:p>
          <a:p>
            <a:pPr marL="0" indent="0">
              <a:lnSpc>
                <a:spcPct val="90000"/>
              </a:lnSpc>
              <a:buNone/>
            </a:pPr>
            <a:r>
              <a:rPr lang="en-ZW" sz="1400" b="1">
                <a:solidFill>
                  <a:srgbClr val="FFFFFF"/>
                </a:solidFill>
              </a:rPr>
              <a:t>• Economic coercion</a:t>
            </a:r>
            <a:endParaRPr lang="en-ZW" sz="1400">
              <a:solidFill>
                <a:srgbClr val="FFFFFF"/>
              </a:solidFill>
            </a:endParaRPr>
          </a:p>
          <a:p>
            <a:pPr marL="0" indent="0">
              <a:lnSpc>
                <a:spcPct val="90000"/>
              </a:lnSpc>
              <a:buNone/>
            </a:pPr>
            <a:br>
              <a:rPr lang="en-ZW" sz="1400">
                <a:solidFill>
                  <a:srgbClr val="FFFFFF"/>
                </a:solidFill>
              </a:rPr>
            </a:br>
            <a:endParaRPr lang="en-ZW" sz="1400">
              <a:solidFill>
                <a:srgbClr val="FFFFFF"/>
              </a:solidFill>
            </a:endParaRPr>
          </a:p>
          <a:p>
            <a:pPr marL="0" indent="0">
              <a:lnSpc>
                <a:spcPct val="90000"/>
              </a:lnSpc>
              <a:buNone/>
            </a:pPr>
            <a:endParaRPr lang="en-ZW" sz="1400">
              <a:solidFill>
                <a:srgbClr val="FFFFFF"/>
              </a:solidFill>
            </a:endParaRPr>
          </a:p>
          <a:p>
            <a:pPr marL="0" indent="0">
              <a:lnSpc>
                <a:spcPct val="90000"/>
              </a:lnSpc>
              <a:buNone/>
            </a:pPr>
            <a:endParaRPr lang="en-US" sz="1400">
              <a:solidFill>
                <a:srgbClr val="FFFFFF"/>
              </a:solidFill>
            </a:endParaRPr>
          </a:p>
        </p:txBody>
      </p:sp>
      <p:sp>
        <p:nvSpPr>
          <p:cNvPr id="6" name="Slide Number Placeholder 5">
            <a:extLst>
              <a:ext uri="{FF2B5EF4-FFF2-40B4-BE49-F238E27FC236}">
                <a16:creationId xmlns:a16="http://schemas.microsoft.com/office/drawing/2014/main" id="{C57E000E-7DB5-66F6-8462-26CB0450796A}"/>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32</a:t>
            </a:fld>
            <a:endParaRPr lang="en-US"/>
          </a:p>
        </p:txBody>
      </p:sp>
    </p:spTree>
    <p:extLst>
      <p:ext uri="{BB962C8B-B14F-4D97-AF65-F5344CB8AC3E}">
        <p14:creationId xmlns:p14="http://schemas.microsoft.com/office/powerpoint/2010/main" val="3044486582"/>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mart Cities Webinar - World Engineering Day for Sustainable">
            <a:extLst>
              <a:ext uri="{FF2B5EF4-FFF2-40B4-BE49-F238E27FC236}">
                <a16:creationId xmlns:a16="http://schemas.microsoft.com/office/drawing/2014/main" id="{BB01C993-7568-E566-597F-ACD44A2E66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 y="0"/>
            <a:ext cx="1218179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25611" y="346268"/>
            <a:ext cx="10099071" cy="1188720"/>
          </a:xfrm>
        </p:spPr>
        <p:txBody>
          <a:bodyPr>
            <a:normAutofit/>
          </a:bodyPr>
          <a:lstStyle/>
          <a:p>
            <a:r>
              <a:rPr lang="en-ZW"/>
              <a:t>Challenges &amp; Risks OF TECHNOLOGY </a:t>
            </a:r>
          </a:p>
        </p:txBody>
      </p:sp>
      <p:pic>
        <p:nvPicPr>
          <p:cNvPr id="7" name="Graphic 6" descr="Warning">
            <a:extLst>
              <a:ext uri="{FF2B5EF4-FFF2-40B4-BE49-F238E27FC236}">
                <a16:creationId xmlns:a16="http://schemas.microsoft.com/office/drawing/2014/main" id="{A396D725-315F-0D06-058E-D68F64F53B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10938" y="3658804"/>
            <a:ext cx="3328416" cy="3328416"/>
          </a:xfrm>
          <a:prstGeom prst="rect">
            <a:avLst/>
          </a:prstGeom>
        </p:spPr>
      </p:pic>
      <p:sp>
        <p:nvSpPr>
          <p:cNvPr id="3" name="Content Placeholder 2"/>
          <p:cNvSpPr>
            <a:spLocks noGrp="1"/>
          </p:cNvSpPr>
          <p:nvPr>
            <p:ph idx="1"/>
          </p:nvPr>
        </p:nvSpPr>
        <p:spPr>
          <a:xfrm>
            <a:off x="2002421" y="1797397"/>
            <a:ext cx="9502814" cy="3263206"/>
          </a:xfrm>
        </p:spPr>
        <p:txBody>
          <a:bodyPr>
            <a:normAutofit/>
          </a:bodyPr>
          <a:lstStyle/>
          <a:p>
            <a:r>
              <a:rPr lang="en-ZW" sz="3200" dirty="0">
                <a:solidFill>
                  <a:schemeClr val="bg1"/>
                </a:solidFill>
              </a:rPr>
              <a:t>Cybersecurity and data privacy</a:t>
            </a:r>
          </a:p>
          <a:p>
            <a:r>
              <a:rPr lang="en-ZW" sz="3600" dirty="0">
                <a:solidFill>
                  <a:schemeClr val="bg1"/>
                </a:solidFill>
              </a:rPr>
              <a:t>Digital divide and access inequality</a:t>
            </a:r>
          </a:p>
          <a:p>
            <a:r>
              <a:rPr lang="en-ZW" sz="3600" dirty="0">
                <a:solidFill>
                  <a:schemeClr val="bg1"/>
                </a:solidFill>
              </a:rPr>
              <a:t>High implementation costs and legacy systems</a:t>
            </a:r>
          </a:p>
        </p:txBody>
      </p:sp>
      <p:sp>
        <p:nvSpPr>
          <p:cNvPr id="4" name="Slide Number Placeholder 1">
            <a:extLst>
              <a:ext uri="{FF2B5EF4-FFF2-40B4-BE49-F238E27FC236}">
                <a16:creationId xmlns:a16="http://schemas.microsoft.com/office/drawing/2014/main" id="{B8CBAEE3-40D9-579E-7306-1ACE90C3ADF9}"/>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33</a:t>
            </a:fld>
            <a:endParaRPr lang="en-US"/>
          </a:p>
        </p:txBody>
      </p:sp>
    </p:spTree>
    <p:extLst>
      <p:ext uri="{BB962C8B-B14F-4D97-AF65-F5344CB8AC3E}">
        <p14:creationId xmlns:p14="http://schemas.microsoft.com/office/powerpoint/2010/main" val="4187460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8" name="Picture 7" descr="hand holding ball">
            <a:extLst>
              <a:ext uri="{FF2B5EF4-FFF2-40B4-BE49-F238E27FC236}">
                <a16:creationId xmlns:a16="http://schemas.microsoft.com/office/drawing/2014/main" id="{E9857357-6F39-E73F-F7BE-D67ED97299DB}"/>
              </a:ext>
            </a:extLst>
          </p:cNvPr>
          <p:cNvPicPr>
            <a:picLocks noChangeAspect="1"/>
          </p:cNvPicPr>
          <p:nvPr/>
        </p:nvPicPr>
        <p:blipFill>
          <a:blip r:embed="rId2"/>
          <a:srcRect l="16589" r="10321"/>
          <a:stretch>
            <a:fillRect/>
          </a:stretch>
        </p:blipFill>
        <p:spPr>
          <a:xfrm>
            <a:off x="20" y="10"/>
            <a:ext cx="7537684" cy="6857990"/>
          </a:xfrm>
          <a:prstGeom prst="rect">
            <a:avLst/>
          </a:prstGeom>
        </p:spPr>
      </p:pic>
      <p:sp>
        <p:nvSpPr>
          <p:cNvPr id="2" name="Title 1"/>
          <p:cNvSpPr>
            <a:spLocks noGrp="1"/>
          </p:cNvSpPr>
          <p:nvPr>
            <p:ph type="title"/>
          </p:nvPr>
        </p:nvSpPr>
        <p:spPr>
          <a:xfrm>
            <a:off x="804672" y="2844368"/>
            <a:ext cx="5928360" cy="1188720"/>
          </a:xfrm>
          <a:solidFill>
            <a:schemeClr val="bg1">
              <a:alpha val="80000"/>
            </a:schemeClr>
          </a:solidFill>
          <a:ln>
            <a:solidFill>
              <a:schemeClr val="tx1">
                <a:lumMod val="75000"/>
                <a:lumOff val="25000"/>
              </a:schemeClr>
            </a:solidFill>
          </a:ln>
        </p:spPr>
        <p:txBody>
          <a:bodyPr vert="horz" lIns="182880" tIns="182880" rIns="182880" bIns="182880" rtlCol="0" anchor="ctr">
            <a:normAutofit/>
          </a:bodyPr>
          <a:lstStyle/>
          <a:p>
            <a:r>
              <a:rPr lang="en-US">
                <a:solidFill>
                  <a:schemeClr val="tx1">
                    <a:lumMod val="85000"/>
                    <a:lumOff val="15000"/>
                  </a:schemeClr>
                </a:solidFill>
              </a:rPr>
              <a:t>AFRICA’S AI FUTURE</a:t>
            </a:r>
          </a:p>
        </p:txBody>
      </p:sp>
      <p:sp>
        <p:nvSpPr>
          <p:cNvPr id="13" name="Rectangle 12">
            <a:extLst>
              <a:ext uri="{FF2B5EF4-FFF2-40B4-BE49-F238E27FC236}">
                <a16:creationId xmlns:a16="http://schemas.microsoft.com/office/drawing/2014/main" id="{9291BAA3-FE23-4A48-BA9E-EF0D56A833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Body 2"/>
          <p:cNvSpPr>
            <a:spLocks noGrp="1"/>
          </p:cNvSpPr>
          <p:nvPr>
            <p:ph type="body" sz="quarter" idx="24"/>
          </p:nvPr>
        </p:nvSpPr>
        <p:spPr>
          <a:xfrm>
            <a:off x="8242273" y="973600"/>
            <a:ext cx="3374136" cy="4924280"/>
          </a:xfrm>
        </p:spPr>
        <p:txBody>
          <a:bodyPr vert="horz" lIns="91440" tIns="45720" rIns="91440" bIns="45720" rtlCol="0" anchor="ctr">
            <a:normAutofit/>
          </a:bodyPr>
          <a:lstStyle/>
          <a:p>
            <a:pPr marL="0">
              <a:lnSpc>
                <a:spcPct val="100000"/>
              </a:lnSpc>
              <a:spcBef>
                <a:spcPts val="1000"/>
              </a:spcBef>
            </a:pPr>
            <a:r>
              <a:rPr lang="en-US" b="1">
                <a:solidFill>
                  <a:srgbClr val="FFFFFF"/>
                </a:solidFill>
              </a:rPr>
              <a:t>“We face neither East nor West; we face forward.”</a:t>
            </a:r>
          </a:p>
          <a:p>
            <a:pPr>
              <a:lnSpc>
                <a:spcPct val="100000"/>
              </a:lnSpc>
              <a:spcBef>
                <a:spcPts val="1000"/>
              </a:spcBef>
            </a:pPr>
            <a:r>
              <a:rPr lang="en-US">
                <a:solidFill>
                  <a:srgbClr val="FFFFFF"/>
                </a:solidFill>
              </a:rPr>
              <a:t>— Kwame Nkrumah</a:t>
            </a:r>
          </a:p>
          <a:p>
            <a:pPr>
              <a:lnSpc>
                <a:spcPct val="100000"/>
              </a:lnSpc>
              <a:spcBef>
                <a:spcPts val="1000"/>
              </a:spcBef>
            </a:pPr>
            <a:endParaRPr lang="en-US">
              <a:solidFill>
                <a:srgbClr val="FFFFFF"/>
              </a:solidFill>
            </a:endParaRPr>
          </a:p>
          <a:p>
            <a:pPr marL="0">
              <a:lnSpc>
                <a:spcPct val="100000"/>
              </a:lnSpc>
              <a:spcBef>
                <a:spcPts val="1000"/>
              </a:spcBef>
            </a:pPr>
            <a:r>
              <a:rPr lang="en-US" b="1">
                <a:solidFill>
                  <a:srgbClr val="FFFFFF"/>
                </a:solidFill>
              </a:rPr>
              <a:t>Africa’s AI Future Must Be Led Primarily by Africans (with support from the International Communities)</a:t>
            </a:r>
          </a:p>
          <a:p>
            <a:pPr>
              <a:lnSpc>
                <a:spcPct val="100000"/>
              </a:lnSpc>
              <a:spcBef>
                <a:spcPts val="1000"/>
              </a:spcBef>
            </a:pPr>
            <a:endParaRPr lang="en-US" b="1">
              <a:solidFill>
                <a:srgbClr val="FFFFFF"/>
              </a:solidFill>
            </a:endParaRPr>
          </a:p>
          <a:p>
            <a:pPr>
              <a:lnSpc>
                <a:spcPct val="100000"/>
              </a:lnSpc>
              <a:spcBef>
                <a:spcPts val="1000"/>
              </a:spcBef>
            </a:pPr>
            <a:r>
              <a:rPr lang="en-US">
                <a:solidFill>
                  <a:srgbClr val="FFFFFF"/>
                </a:solidFill>
              </a:rPr>
              <a:t>Africa cannot remain merely consumers of AI, users of imported systems, providers of raw data, or passive participants in the shift to digital.</a:t>
            </a:r>
          </a:p>
          <a:p>
            <a:pPr>
              <a:lnSpc>
                <a:spcPct val="100000"/>
              </a:lnSpc>
              <a:spcBef>
                <a:spcPts val="1000"/>
              </a:spcBef>
            </a:pPr>
            <a:endParaRPr lang="en-US">
              <a:solidFill>
                <a:srgbClr val="FFFFFF"/>
              </a:solidFill>
            </a:endParaRPr>
          </a:p>
          <a:p>
            <a:pPr marL="0">
              <a:lnSpc>
                <a:spcPct val="100000"/>
              </a:lnSpc>
              <a:spcBef>
                <a:spcPts val="1000"/>
              </a:spcBef>
            </a:pPr>
            <a:r>
              <a:rPr lang="en-US" b="1">
                <a:solidFill>
                  <a:srgbClr val="FFFFFF"/>
                </a:solidFill>
              </a:rPr>
              <a:t>Africa must become creators, innovators, builders, regulators, and owners of AI ecosystems, too.</a:t>
            </a:r>
          </a:p>
        </p:txBody>
      </p:sp>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34</a:t>
            </a:fld>
            <a:endParaRPr lang="en-US"/>
          </a:p>
        </p:txBody>
      </p:sp>
    </p:spTree>
    <p:extLst>
      <p:ext uri="{BB962C8B-B14F-4D97-AF65-F5344CB8AC3E}">
        <p14:creationId xmlns:p14="http://schemas.microsoft.com/office/powerpoint/2010/main" val="274602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192EB76-2326-898D-5D75-7EEA76CF2FD6}"/>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330D4-30E0-981A-0514-BBBC387B8BB1}"/>
              </a:ext>
            </a:extLst>
          </p:cNvPr>
          <p:cNvSpPr>
            <a:spLocks noGrp="1"/>
          </p:cNvSpPr>
          <p:nvPr>
            <p:ph type="title"/>
          </p:nvPr>
        </p:nvSpPr>
        <p:spPr>
          <a:xfrm>
            <a:off x="643467" y="643467"/>
            <a:ext cx="3363974" cy="1728044"/>
          </a:xfrm>
          <a:noFill/>
          <a:ln>
            <a:solidFill>
              <a:schemeClr val="bg1"/>
            </a:solidFill>
          </a:ln>
        </p:spPr>
        <p:txBody>
          <a:bodyPr vert="horz" wrap="square" lIns="182880" tIns="182880" rIns="182880" bIns="182880" rtlCol="0" anchor="ctr">
            <a:normAutofit/>
          </a:bodyPr>
          <a:lstStyle/>
          <a:p>
            <a:r>
              <a:rPr lang="en-US" b="1">
                <a:solidFill>
                  <a:schemeClr val="bg1"/>
                </a:solidFill>
              </a:rPr>
              <a:t>AFRICA’S AI PARADOX</a:t>
            </a:r>
            <a:endParaRPr lang="en-US">
              <a:solidFill>
                <a:schemeClr val="bg1"/>
              </a:solidFill>
            </a:endParaRPr>
          </a:p>
        </p:txBody>
      </p:sp>
      <p:sp>
        <p:nvSpPr>
          <p:cNvPr id="3" name="Body 2">
            <a:extLst>
              <a:ext uri="{FF2B5EF4-FFF2-40B4-BE49-F238E27FC236}">
                <a16:creationId xmlns:a16="http://schemas.microsoft.com/office/drawing/2014/main" id="{BADB6D69-44E2-8CB0-9D85-005790F2AD2F}"/>
              </a:ext>
            </a:extLst>
          </p:cNvPr>
          <p:cNvSpPr>
            <a:spLocks noGrp="1"/>
          </p:cNvSpPr>
          <p:nvPr>
            <p:ph type="body" sz="quarter" idx="24"/>
          </p:nvPr>
        </p:nvSpPr>
        <p:spPr>
          <a:xfrm>
            <a:off x="643468" y="2638044"/>
            <a:ext cx="3363974" cy="3415622"/>
          </a:xfrm>
        </p:spPr>
        <p:txBody>
          <a:bodyPr vert="horz" lIns="91440" tIns="45720" rIns="91440" bIns="45720" rtlCol="0">
            <a:normAutofit/>
          </a:bodyPr>
          <a:lstStyle/>
          <a:p>
            <a:pPr marL="0" indent="0">
              <a:lnSpc>
                <a:spcPct val="100000"/>
              </a:lnSpc>
              <a:spcBef>
                <a:spcPts val="1000"/>
              </a:spcBef>
              <a:buNone/>
            </a:pPr>
            <a:r>
              <a:rPr lang="en-US" b="1" dirty="0">
                <a:solidFill>
                  <a:schemeClr val="bg1"/>
                </a:solidFill>
              </a:rPr>
              <a:t>Africa has:</a:t>
            </a:r>
            <a:endParaRPr lang="en-US" dirty="0">
              <a:solidFill>
                <a:schemeClr val="bg1"/>
              </a:solidFill>
            </a:endParaRPr>
          </a:p>
          <a:p>
            <a:pPr marL="0">
              <a:lnSpc>
                <a:spcPct val="100000"/>
              </a:lnSpc>
              <a:spcBef>
                <a:spcPts val="1000"/>
              </a:spcBef>
            </a:pPr>
            <a:endParaRPr lang="en-US" dirty="0">
              <a:solidFill>
                <a:schemeClr val="bg1"/>
              </a:solidFill>
            </a:endParaRPr>
          </a:p>
          <a:p>
            <a:pPr>
              <a:lnSpc>
                <a:spcPct val="100000"/>
              </a:lnSpc>
              <a:spcBef>
                <a:spcPts val="1000"/>
              </a:spcBef>
            </a:pPr>
            <a:r>
              <a:rPr lang="en-US" b="1" dirty="0">
                <a:solidFill>
                  <a:schemeClr val="bg1"/>
                </a:solidFill>
              </a:rPr>
              <a:t>Youngest population</a:t>
            </a:r>
            <a:endParaRPr lang="en-US" dirty="0">
              <a:solidFill>
                <a:schemeClr val="bg1"/>
              </a:solidFill>
            </a:endParaRPr>
          </a:p>
          <a:p>
            <a:pPr>
              <a:lnSpc>
                <a:spcPct val="100000"/>
              </a:lnSpc>
              <a:spcBef>
                <a:spcPts val="1000"/>
              </a:spcBef>
            </a:pPr>
            <a:r>
              <a:rPr lang="en-US" b="1" dirty="0">
                <a:solidFill>
                  <a:schemeClr val="bg1"/>
                </a:solidFill>
              </a:rPr>
              <a:t>Largest future workforce</a:t>
            </a:r>
            <a:endParaRPr lang="en-US" dirty="0">
              <a:solidFill>
                <a:schemeClr val="bg1"/>
              </a:solidFill>
            </a:endParaRPr>
          </a:p>
          <a:p>
            <a:pPr>
              <a:lnSpc>
                <a:spcPct val="100000"/>
              </a:lnSpc>
              <a:spcBef>
                <a:spcPts val="1000"/>
              </a:spcBef>
            </a:pPr>
            <a:r>
              <a:rPr lang="en-US" b="1" dirty="0">
                <a:solidFill>
                  <a:schemeClr val="bg1"/>
                </a:solidFill>
              </a:rPr>
              <a:t>Fastest digital growth</a:t>
            </a:r>
            <a:endParaRPr lang="en-US" dirty="0">
              <a:solidFill>
                <a:schemeClr val="bg1"/>
              </a:solidFill>
            </a:endParaRPr>
          </a:p>
          <a:p>
            <a:pPr marL="0" indent="0">
              <a:lnSpc>
                <a:spcPct val="100000"/>
              </a:lnSpc>
              <a:spcBef>
                <a:spcPts val="1000"/>
              </a:spcBef>
              <a:buNone/>
            </a:pPr>
            <a:br>
              <a:rPr lang="en-US" dirty="0">
                <a:solidFill>
                  <a:schemeClr val="bg1"/>
                </a:solidFill>
              </a:rPr>
            </a:br>
            <a:r>
              <a:rPr lang="en-US" b="1" dirty="0">
                <a:solidFill>
                  <a:schemeClr val="bg1"/>
                </a:solidFill>
              </a:rPr>
              <a:t>Yet:</a:t>
            </a:r>
            <a:br>
              <a:rPr lang="en-US" dirty="0">
                <a:solidFill>
                  <a:schemeClr val="bg1"/>
                </a:solidFill>
              </a:rPr>
            </a:br>
            <a:endParaRPr lang="en-US" dirty="0">
              <a:solidFill>
                <a:schemeClr val="bg1"/>
              </a:solidFill>
            </a:endParaRPr>
          </a:p>
          <a:p>
            <a:pPr>
              <a:lnSpc>
                <a:spcPct val="100000"/>
              </a:lnSpc>
              <a:spcBef>
                <a:spcPts val="1000"/>
              </a:spcBef>
            </a:pPr>
            <a:r>
              <a:rPr lang="en-US" b="1" dirty="0">
                <a:solidFill>
                  <a:schemeClr val="bg1"/>
                </a:solidFill>
              </a:rPr>
              <a:t>Less than 1% of global AI compute</a:t>
            </a:r>
            <a:endParaRPr lang="en-US" dirty="0">
              <a:solidFill>
                <a:schemeClr val="bg1"/>
              </a:solidFill>
            </a:endParaRPr>
          </a:p>
          <a:p>
            <a:pPr>
              <a:lnSpc>
                <a:spcPct val="100000"/>
              </a:lnSpc>
              <a:spcBef>
                <a:spcPts val="1000"/>
              </a:spcBef>
            </a:pPr>
            <a:r>
              <a:rPr lang="en-US" b="1" dirty="0">
                <a:solidFill>
                  <a:schemeClr val="bg1"/>
                </a:solidFill>
              </a:rPr>
              <a:t>Minimal foundation models</a:t>
            </a:r>
            <a:endParaRPr lang="en-US" dirty="0">
              <a:solidFill>
                <a:schemeClr val="bg1"/>
              </a:solidFill>
            </a:endParaRPr>
          </a:p>
          <a:p>
            <a:pPr>
              <a:lnSpc>
                <a:spcPct val="100000"/>
              </a:lnSpc>
              <a:spcBef>
                <a:spcPts val="1000"/>
              </a:spcBef>
            </a:pPr>
            <a:r>
              <a:rPr lang="en-US" b="1" dirty="0">
                <a:solidFill>
                  <a:schemeClr val="bg1"/>
                </a:solidFill>
              </a:rPr>
              <a:t>Limited sovereign infrastructure</a:t>
            </a:r>
            <a:endParaRPr lang="en-US" dirty="0">
              <a:solidFill>
                <a:schemeClr val="bg1"/>
              </a:solidFill>
            </a:endParaRPr>
          </a:p>
        </p:txBody>
      </p:sp>
      <p:pic>
        <p:nvPicPr>
          <p:cNvPr id="8" name="Picture 7" descr="hand holding ball">
            <a:extLst>
              <a:ext uri="{FF2B5EF4-FFF2-40B4-BE49-F238E27FC236}">
                <a16:creationId xmlns:a16="http://schemas.microsoft.com/office/drawing/2014/main" id="{9ACC2225-DEA7-8D2F-33B8-981F725637AB}"/>
              </a:ext>
            </a:extLst>
          </p:cNvPr>
          <p:cNvPicPr>
            <a:picLocks noChangeAspect="1"/>
          </p:cNvPicPr>
          <p:nvPr/>
        </p:nvPicPr>
        <p:blipFill>
          <a:blip r:embed="rId2"/>
          <a:srcRect l="29296" r="25543"/>
          <a:stretch>
            <a:fillRect/>
          </a:stretch>
        </p:blipFill>
        <p:spPr>
          <a:xfrm>
            <a:off x="6586080" y="643467"/>
            <a:ext cx="3674135" cy="5410199"/>
          </a:xfrm>
          <a:prstGeom prst="rect">
            <a:avLst/>
          </a:prstGeom>
        </p:spPr>
      </p:pic>
      <p:sp>
        <p:nvSpPr>
          <p:cNvPr id="4" name="Date Placeholder 3">
            <a:extLst>
              <a:ext uri="{FF2B5EF4-FFF2-40B4-BE49-F238E27FC236}">
                <a16:creationId xmlns:a16="http://schemas.microsoft.com/office/drawing/2014/main" id="{1B88F6C7-54E4-FF0E-503D-9D3A26E0282B}"/>
              </a:ext>
            </a:extLst>
          </p:cNvPr>
          <p:cNvSpPr>
            <a:spLocks noGrp="1"/>
          </p:cNvSpPr>
          <p:nvPr>
            <p:ph type="dt" sz="half" idx="10"/>
          </p:nvPr>
        </p:nvSpPr>
        <p:spPr>
          <a:xfrm>
            <a:off x="643467" y="6238816"/>
            <a:ext cx="2753746" cy="323968"/>
          </a:xfrm>
          <a:noFill/>
        </p:spPr>
        <p:txBody>
          <a:bodyPr vert="horz" lIns="91440" tIns="45720" rIns="91440" bIns="45720" rtlCol="0" anchor="ctr">
            <a:normAutofit/>
          </a:bodyPr>
          <a:lstStyle/>
          <a:p>
            <a:pPr algn="l">
              <a:spcAft>
                <a:spcPts val="600"/>
              </a:spcAft>
            </a:pPr>
            <a:fld id="{EF00AC9D-A3D9-8244-9515-AA287FC7B228}" type="datetime1">
              <a:rPr lang="en-US">
                <a:solidFill>
                  <a:schemeClr val="bg1">
                    <a:alpha val="70000"/>
                  </a:schemeClr>
                </a:solidFill>
              </a:rPr>
              <a:pPr algn="l">
                <a:spcAft>
                  <a:spcPts val="600"/>
                </a:spcAft>
              </a:pPr>
              <a:t>6/18/26</a:t>
            </a:fld>
            <a:endParaRPr lang="en-US">
              <a:solidFill>
                <a:schemeClr val="bg1">
                  <a:alpha val="70000"/>
                </a:schemeClr>
              </a:solidFill>
            </a:endParaRPr>
          </a:p>
        </p:txBody>
      </p:sp>
      <p:sp>
        <p:nvSpPr>
          <p:cNvPr id="6" name="Slide Number Placeholder 5">
            <a:extLst>
              <a:ext uri="{FF2B5EF4-FFF2-40B4-BE49-F238E27FC236}">
                <a16:creationId xmlns:a16="http://schemas.microsoft.com/office/drawing/2014/main" id="{1195AAE4-F3F3-9EBA-C790-357148089152}"/>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35</a:t>
            </a:fld>
            <a:endParaRPr lang="en-US"/>
          </a:p>
        </p:txBody>
      </p:sp>
    </p:spTree>
    <p:extLst>
      <p:ext uri="{BB962C8B-B14F-4D97-AF65-F5344CB8AC3E}">
        <p14:creationId xmlns:p14="http://schemas.microsoft.com/office/powerpoint/2010/main" val="26651536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44653"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6" y="643467"/>
            <a:ext cx="6242719" cy="1728044"/>
          </a:xfrm>
          <a:noFill/>
          <a:ln>
            <a:solidFill>
              <a:schemeClr val="bg1"/>
            </a:solidFill>
          </a:ln>
        </p:spPr>
        <p:txBody>
          <a:bodyPr vert="horz" wrap="square" lIns="182880" tIns="182880" rIns="182880" bIns="182880" rtlCol="0" anchor="ctr">
            <a:normAutofit/>
          </a:bodyPr>
          <a:lstStyle/>
          <a:p>
            <a:r>
              <a:rPr lang="en-US">
                <a:solidFill>
                  <a:schemeClr val="bg1"/>
                </a:solidFill>
              </a:rPr>
              <a:t>Africa’s AI Readiness Gap</a:t>
            </a:r>
          </a:p>
        </p:txBody>
      </p:sp>
      <p:sp>
        <p:nvSpPr>
          <p:cNvPr id="3" name="Body 2"/>
          <p:cNvSpPr>
            <a:spLocks noGrp="1"/>
          </p:cNvSpPr>
          <p:nvPr>
            <p:ph type="body" sz="quarter" idx="24"/>
          </p:nvPr>
        </p:nvSpPr>
        <p:spPr>
          <a:xfrm>
            <a:off x="643467" y="2638044"/>
            <a:ext cx="6242715" cy="3415622"/>
          </a:xfrm>
        </p:spPr>
        <p:txBody>
          <a:bodyPr vert="horz" lIns="91440" tIns="45720" rIns="91440" bIns="45720" rtlCol="0">
            <a:normAutofit lnSpcReduction="10000"/>
          </a:bodyPr>
          <a:lstStyle/>
          <a:p>
            <a:pPr>
              <a:lnSpc>
                <a:spcPct val="90000"/>
              </a:lnSpc>
              <a:spcBef>
                <a:spcPts val="1000"/>
              </a:spcBef>
            </a:pPr>
            <a:endParaRPr lang="en-US" dirty="0">
              <a:solidFill>
                <a:schemeClr val="bg1"/>
              </a:solidFill>
            </a:endParaRPr>
          </a:p>
          <a:p>
            <a:pPr marL="0" indent="0">
              <a:lnSpc>
                <a:spcPct val="90000"/>
              </a:lnSpc>
              <a:spcBef>
                <a:spcPts val="1000"/>
              </a:spcBef>
              <a:buNone/>
            </a:pPr>
            <a:r>
              <a:rPr lang="en-US" sz="1800" b="1" dirty="0">
                <a:solidFill>
                  <a:schemeClr val="bg1"/>
                </a:solidFill>
              </a:rPr>
              <a:t>Unequal Access in the Global AI Landscape</a:t>
            </a:r>
          </a:p>
          <a:p>
            <a:pPr>
              <a:lnSpc>
                <a:spcPct val="90000"/>
              </a:lnSpc>
              <a:spcBef>
                <a:spcPts val="1000"/>
              </a:spcBef>
            </a:pPr>
            <a:endParaRPr lang="en-US" b="1" dirty="0">
              <a:solidFill>
                <a:schemeClr val="bg1"/>
              </a:solidFill>
            </a:endParaRPr>
          </a:p>
          <a:p>
            <a:pPr>
              <a:lnSpc>
                <a:spcPct val="90000"/>
              </a:lnSpc>
              <a:spcBef>
                <a:spcPts val="1000"/>
              </a:spcBef>
            </a:pPr>
            <a:r>
              <a:rPr lang="en-US" b="1" dirty="0">
                <a:solidFill>
                  <a:schemeClr val="bg1"/>
                </a:solidFill>
              </a:rPr>
              <a:t>Less than 1% of the world’s AI computing power is based in Africa</a:t>
            </a:r>
          </a:p>
          <a:p>
            <a:pPr>
              <a:lnSpc>
                <a:spcPct val="90000"/>
              </a:lnSpc>
              <a:spcBef>
                <a:spcPts val="1000"/>
              </a:spcBef>
            </a:pPr>
            <a:endParaRPr lang="en-US" dirty="0">
              <a:solidFill>
                <a:schemeClr val="bg1"/>
              </a:solidFill>
            </a:endParaRPr>
          </a:p>
          <a:p>
            <a:pPr>
              <a:lnSpc>
                <a:spcPct val="90000"/>
              </a:lnSpc>
              <a:spcBef>
                <a:spcPts val="1000"/>
              </a:spcBef>
            </a:pPr>
            <a:r>
              <a:rPr lang="en-US" b="1" dirty="0">
                <a:solidFill>
                  <a:schemeClr val="bg1"/>
                </a:solidFill>
              </a:rPr>
              <a:t>Less than 0.02% of AI training data reflects African languages and experiences</a:t>
            </a:r>
          </a:p>
          <a:p>
            <a:pPr>
              <a:lnSpc>
                <a:spcPct val="90000"/>
              </a:lnSpc>
              <a:spcBef>
                <a:spcPts val="1000"/>
              </a:spcBef>
            </a:pPr>
            <a:endParaRPr lang="en-US" dirty="0">
              <a:solidFill>
                <a:schemeClr val="bg1"/>
              </a:solidFill>
            </a:endParaRPr>
          </a:p>
          <a:p>
            <a:pPr>
              <a:lnSpc>
                <a:spcPct val="90000"/>
              </a:lnSpc>
              <a:spcBef>
                <a:spcPts val="1000"/>
              </a:spcBef>
            </a:pPr>
            <a:r>
              <a:rPr lang="en-US" b="1" dirty="0">
                <a:solidFill>
                  <a:schemeClr val="bg1"/>
                </a:solidFill>
              </a:rPr>
              <a:t>Fewer than 3% of leading AI researchers work in Africa</a:t>
            </a:r>
          </a:p>
          <a:p>
            <a:pPr>
              <a:lnSpc>
                <a:spcPct val="90000"/>
              </a:lnSpc>
              <a:spcBef>
                <a:spcPts val="1000"/>
              </a:spcBef>
            </a:pPr>
            <a:endParaRPr lang="en-US" dirty="0">
              <a:solidFill>
                <a:schemeClr val="bg1"/>
              </a:solidFill>
            </a:endParaRPr>
          </a:p>
          <a:p>
            <a:pPr marL="0" indent="0">
              <a:lnSpc>
                <a:spcPct val="90000"/>
              </a:lnSpc>
              <a:spcBef>
                <a:spcPts val="1000"/>
              </a:spcBef>
              <a:buNone/>
            </a:pPr>
            <a:r>
              <a:rPr lang="en-US" sz="2000" b="1" dirty="0">
                <a:solidFill>
                  <a:schemeClr val="bg1"/>
                </a:solidFill>
              </a:rPr>
              <a:t>Implication:</a:t>
            </a:r>
          </a:p>
          <a:p>
            <a:pPr>
              <a:lnSpc>
                <a:spcPct val="90000"/>
              </a:lnSpc>
              <a:spcBef>
                <a:spcPts val="1000"/>
              </a:spcBef>
            </a:pPr>
            <a:r>
              <a:rPr lang="en-US" b="1" i="1" dirty="0">
                <a:solidFill>
                  <a:schemeClr val="bg1"/>
                </a:solidFill>
              </a:rPr>
              <a:t>AI systems are increasingly shaping Africa — without fully reflecting its people and needs.</a:t>
            </a:r>
          </a:p>
        </p:txBody>
      </p:sp>
      <p:pic>
        <p:nvPicPr>
          <p:cNvPr id="10" name="Graphic 9" descr="Robot Outline">
            <a:extLst>
              <a:ext uri="{FF2B5EF4-FFF2-40B4-BE49-F238E27FC236}">
                <a16:creationId xmlns:a16="http://schemas.microsoft.com/office/drawing/2014/main" id="{9203065C-27B0-B2B8-C36E-90B3638216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19870" y="1614253"/>
            <a:ext cx="3428662" cy="3428662"/>
          </a:xfrm>
          <a:prstGeom prst="rect">
            <a:avLst/>
          </a:prstGeom>
        </p:spPr>
      </p:pic>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36</a:t>
            </a:fld>
            <a:endParaRPr lang="en-US"/>
          </a:p>
        </p:txBody>
      </p:sp>
    </p:spTree>
    <p:extLst>
      <p:ext uri="{BB962C8B-B14F-4D97-AF65-F5344CB8AC3E}">
        <p14:creationId xmlns:p14="http://schemas.microsoft.com/office/powerpoint/2010/main" val="1500416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44653"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6" y="643467"/>
            <a:ext cx="6242719" cy="1728044"/>
          </a:xfrm>
          <a:noFill/>
          <a:ln>
            <a:solidFill>
              <a:schemeClr val="bg1"/>
            </a:solidFill>
          </a:ln>
        </p:spPr>
        <p:txBody>
          <a:bodyPr vert="horz" wrap="square" lIns="182880" tIns="182880" rIns="182880" bIns="182880" rtlCol="0" anchor="ctr">
            <a:normAutofit/>
          </a:bodyPr>
          <a:lstStyle/>
          <a:p>
            <a:r>
              <a:rPr lang="en-US">
                <a:solidFill>
                  <a:schemeClr val="bg1"/>
                </a:solidFill>
              </a:rPr>
              <a:t>Four Key AI Gaps in Africa</a:t>
            </a:r>
          </a:p>
        </p:txBody>
      </p:sp>
      <p:sp>
        <p:nvSpPr>
          <p:cNvPr id="3" name="Body 2"/>
          <p:cNvSpPr>
            <a:spLocks noGrp="1"/>
          </p:cNvSpPr>
          <p:nvPr>
            <p:ph type="body" sz="quarter" idx="24"/>
          </p:nvPr>
        </p:nvSpPr>
        <p:spPr>
          <a:xfrm>
            <a:off x="643467" y="2638044"/>
            <a:ext cx="6242715" cy="3415622"/>
          </a:xfrm>
        </p:spPr>
        <p:txBody>
          <a:bodyPr vert="horz" lIns="91440" tIns="45720" rIns="91440" bIns="45720" rtlCol="0">
            <a:normAutofit fontScale="92500" lnSpcReduction="10000"/>
          </a:bodyPr>
          <a:lstStyle/>
          <a:p>
            <a:pPr>
              <a:lnSpc>
                <a:spcPct val="90000"/>
              </a:lnSpc>
              <a:spcBef>
                <a:spcPts val="1000"/>
              </a:spcBef>
            </a:pPr>
            <a:endParaRPr lang="en-US" sz="1100" dirty="0">
              <a:solidFill>
                <a:schemeClr val="bg1"/>
              </a:solidFill>
            </a:endParaRPr>
          </a:p>
          <a:p>
            <a:pPr marL="0" indent="0">
              <a:lnSpc>
                <a:spcPct val="90000"/>
              </a:lnSpc>
              <a:spcBef>
                <a:spcPts val="1000"/>
              </a:spcBef>
              <a:buNone/>
            </a:pPr>
            <a:r>
              <a:rPr lang="en-US" sz="1800" b="1" dirty="0">
                <a:solidFill>
                  <a:schemeClr val="bg1"/>
                </a:solidFill>
              </a:rPr>
              <a:t>1. Computing Power Gap</a:t>
            </a:r>
          </a:p>
          <a:p>
            <a:pPr marL="0" indent="0">
              <a:lnSpc>
                <a:spcPct val="90000"/>
              </a:lnSpc>
              <a:spcBef>
                <a:spcPts val="1000"/>
              </a:spcBef>
              <a:buNone/>
            </a:pPr>
            <a:r>
              <a:rPr lang="en-US" sz="1100" dirty="0">
                <a:solidFill>
                  <a:schemeClr val="bg1"/>
                </a:solidFill>
              </a:rPr>
              <a:t>Few local data </a:t>
            </a:r>
            <a:r>
              <a:rPr lang="en-US" sz="1100" dirty="0" err="1">
                <a:solidFill>
                  <a:schemeClr val="bg1"/>
                </a:solidFill>
              </a:rPr>
              <a:t>centres</a:t>
            </a:r>
            <a:r>
              <a:rPr lang="en-US" sz="1100" dirty="0">
                <a:solidFill>
                  <a:schemeClr val="bg1"/>
                </a:solidFill>
              </a:rPr>
              <a:t>, reliance on foreign cloud services, which brings high costs and reduced access</a:t>
            </a:r>
          </a:p>
          <a:p>
            <a:pPr marL="0" indent="0">
              <a:lnSpc>
                <a:spcPct val="90000"/>
              </a:lnSpc>
              <a:spcBef>
                <a:spcPts val="1000"/>
              </a:spcBef>
              <a:buNone/>
            </a:pPr>
            <a:endParaRPr lang="en-US" sz="1100" dirty="0">
              <a:solidFill>
                <a:schemeClr val="bg1"/>
              </a:solidFill>
            </a:endParaRPr>
          </a:p>
          <a:p>
            <a:pPr marL="0" indent="0">
              <a:lnSpc>
                <a:spcPct val="90000"/>
              </a:lnSpc>
              <a:spcBef>
                <a:spcPts val="1000"/>
              </a:spcBef>
              <a:buNone/>
            </a:pPr>
            <a:r>
              <a:rPr lang="en-US" sz="1800" b="1" dirty="0">
                <a:solidFill>
                  <a:schemeClr val="bg1"/>
                </a:solidFill>
              </a:rPr>
              <a:t>2. Data and Language Gap</a:t>
            </a:r>
          </a:p>
          <a:p>
            <a:pPr marL="0" indent="0">
              <a:lnSpc>
                <a:spcPct val="90000"/>
              </a:lnSpc>
              <a:spcBef>
                <a:spcPts val="1000"/>
              </a:spcBef>
              <a:buNone/>
            </a:pPr>
            <a:r>
              <a:rPr lang="en-US" sz="1100" dirty="0">
                <a:solidFill>
                  <a:schemeClr val="bg1"/>
                </a:solidFill>
              </a:rPr>
              <a:t>African languages are underrepresented, local data is limited, and algorithms often leave Africa out</a:t>
            </a:r>
          </a:p>
          <a:p>
            <a:pPr marL="0" indent="0">
              <a:lnSpc>
                <a:spcPct val="90000"/>
              </a:lnSpc>
              <a:spcBef>
                <a:spcPts val="1000"/>
              </a:spcBef>
              <a:buNone/>
            </a:pPr>
            <a:endParaRPr lang="en-US" sz="1100" dirty="0">
              <a:solidFill>
                <a:schemeClr val="bg1"/>
              </a:solidFill>
            </a:endParaRPr>
          </a:p>
          <a:p>
            <a:pPr marL="0" indent="0">
              <a:lnSpc>
                <a:spcPct val="90000"/>
              </a:lnSpc>
              <a:spcBef>
                <a:spcPts val="1000"/>
              </a:spcBef>
              <a:buNone/>
            </a:pPr>
            <a:r>
              <a:rPr lang="en-US" sz="1800" b="1" dirty="0">
                <a:solidFill>
                  <a:schemeClr val="bg1"/>
                </a:solidFill>
              </a:rPr>
              <a:t>3. Skills and Talent Gap</a:t>
            </a:r>
          </a:p>
          <a:p>
            <a:pPr marL="0" indent="0">
              <a:lnSpc>
                <a:spcPct val="90000"/>
              </a:lnSpc>
              <a:spcBef>
                <a:spcPts val="1000"/>
              </a:spcBef>
              <a:buNone/>
            </a:pPr>
            <a:r>
              <a:rPr lang="en-US" sz="1100" dirty="0">
                <a:solidFill>
                  <a:schemeClr val="bg1"/>
                </a:solidFill>
              </a:rPr>
              <a:t>Few AI specialists, talent leaving the continent, and limited training options</a:t>
            </a:r>
          </a:p>
          <a:p>
            <a:pPr marL="0" indent="0">
              <a:lnSpc>
                <a:spcPct val="90000"/>
              </a:lnSpc>
              <a:spcBef>
                <a:spcPts val="1000"/>
              </a:spcBef>
              <a:buNone/>
            </a:pPr>
            <a:endParaRPr lang="en-US" sz="1100" dirty="0">
              <a:solidFill>
                <a:schemeClr val="bg1"/>
              </a:solidFill>
            </a:endParaRPr>
          </a:p>
          <a:p>
            <a:pPr marL="0" indent="0">
              <a:lnSpc>
                <a:spcPct val="100000"/>
              </a:lnSpc>
              <a:spcBef>
                <a:spcPts val="1000"/>
              </a:spcBef>
              <a:buNone/>
            </a:pPr>
            <a:r>
              <a:rPr lang="en-US" sz="1800" b="1" dirty="0">
                <a:solidFill>
                  <a:schemeClr val="bg1"/>
                </a:solidFill>
              </a:rPr>
              <a:t>4. Policy and Regulation Gap</a:t>
            </a:r>
          </a:p>
          <a:p>
            <a:pPr marL="0" indent="0">
              <a:lnSpc>
                <a:spcPct val="90000"/>
              </a:lnSpc>
              <a:spcBef>
                <a:spcPts val="1000"/>
              </a:spcBef>
              <a:buNone/>
            </a:pPr>
            <a:r>
              <a:rPr lang="en-US" sz="1100" dirty="0">
                <a:solidFill>
                  <a:schemeClr val="bg1"/>
                </a:solidFill>
              </a:rPr>
              <a:t>Inconsistent policies, weak oversight, and limited coordination between institutions</a:t>
            </a:r>
          </a:p>
        </p:txBody>
      </p:sp>
      <p:pic>
        <p:nvPicPr>
          <p:cNvPr id="10" name="Graphic 9" descr="Laptop Secure">
            <a:extLst>
              <a:ext uri="{FF2B5EF4-FFF2-40B4-BE49-F238E27FC236}">
                <a16:creationId xmlns:a16="http://schemas.microsoft.com/office/drawing/2014/main" id="{6B46251F-B688-4920-C093-A76D9EE1C3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19870" y="1614253"/>
            <a:ext cx="3428662" cy="3428662"/>
          </a:xfrm>
          <a:prstGeom prst="rect">
            <a:avLst/>
          </a:prstGeom>
        </p:spPr>
      </p:pic>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37</a:t>
            </a:fld>
            <a:endParaRPr lang="en-US"/>
          </a:p>
        </p:txBody>
      </p:sp>
    </p:spTree>
    <p:extLst>
      <p:ext uri="{BB962C8B-B14F-4D97-AF65-F5344CB8AC3E}">
        <p14:creationId xmlns:p14="http://schemas.microsoft.com/office/powerpoint/2010/main" val="1456685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B60A5-7BE8-08D7-3C38-10486967E734}"/>
              </a:ext>
            </a:extLst>
          </p:cNvPr>
          <p:cNvSpPr>
            <a:spLocks noGrp="1"/>
          </p:cNvSpPr>
          <p:nvPr>
            <p:ph type="title"/>
          </p:nvPr>
        </p:nvSpPr>
        <p:spPr>
          <a:xfrm>
            <a:off x="2231136" y="467418"/>
            <a:ext cx="7729728" cy="1188720"/>
          </a:xfrm>
          <a:solidFill>
            <a:srgbClr val="FFFFFF"/>
          </a:solidFill>
        </p:spPr>
        <p:txBody>
          <a:bodyPr vert="horz" lIns="182880" tIns="182880" rIns="182880" bIns="182880" rtlCol="0" anchor="ctr">
            <a:normAutofit/>
          </a:bodyPr>
          <a:lstStyle/>
          <a:p>
            <a:r>
              <a:rPr lang="en-US" kern="1200" cap="all" spc="200" baseline="0" dirty="0">
                <a:solidFill>
                  <a:srgbClr val="262626"/>
                </a:solidFill>
                <a:latin typeface="+mj-lt"/>
                <a:ea typeface="+mj-ea"/>
                <a:cs typeface="+mj-cs"/>
              </a:rPr>
              <a:t>AI READINESS</a:t>
            </a:r>
          </a:p>
        </p:txBody>
      </p:sp>
      <p:sp>
        <p:nvSpPr>
          <p:cNvPr id="6" name="Text Placeholder 5">
            <a:extLst>
              <a:ext uri="{FF2B5EF4-FFF2-40B4-BE49-F238E27FC236}">
                <a16:creationId xmlns:a16="http://schemas.microsoft.com/office/drawing/2014/main" id="{4AC6C50A-6B39-451F-9C6B-271D77174F48}"/>
              </a:ext>
            </a:extLst>
          </p:cNvPr>
          <p:cNvSpPr>
            <a:spLocks noGrp="1"/>
          </p:cNvSpPr>
          <p:nvPr>
            <p:ph type="body" sz="quarter" idx="24"/>
          </p:nvPr>
        </p:nvSpPr>
        <p:spPr>
          <a:xfrm>
            <a:off x="1706062" y="2291262"/>
            <a:ext cx="8779512" cy="2879256"/>
          </a:xfrm>
        </p:spPr>
        <p:txBody>
          <a:bodyPr vert="horz" lIns="91440" tIns="45720" rIns="91440" bIns="45720" rtlCol="0">
            <a:normAutofit fontScale="92500" lnSpcReduction="10000"/>
          </a:bodyPr>
          <a:lstStyle/>
          <a:p>
            <a:pPr marL="0" indent="0">
              <a:buNone/>
            </a:pPr>
            <a:r>
              <a:rPr lang="en-ZW" sz="1600" b="1" dirty="0"/>
              <a:t>AI READINESS IS NOT A TECHNOLOGY ISSUE</a:t>
            </a:r>
            <a:endParaRPr lang="en-ZW" sz="1600" dirty="0"/>
          </a:p>
          <a:p>
            <a:pPr marL="0" indent="0">
              <a:buNone/>
            </a:pPr>
            <a:endParaRPr lang="en-ZW" sz="1600" b="1" dirty="0"/>
          </a:p>
          <a:p>
            <a:pPr marL="0" indent="0">
              <a:buNone/>
            </a:pPr>
            <a:r>
              <a:rPr lang="en-ZW" sz="1600" b="1" dirty="0"/>
              <a:t>It is:</a:t>
            </a:r>
            <a:br>
              <a:rPr lang="en-ZW" sz="1600" dirty="0"/>
            </a:br>
            <a:endParaRPr lang="en-ZW" sz="1600" dirty="0"/>
          </a:p>
          <a:p>
            <a:r>
              <a:rPr lang="en-ZW" sz="1600" b="1" dirty="0"/>
              <a:t>A sovereignty issue</a:t>
            </a:r>
            <a:endParaRPr lang="en-ZW" sz="1600" dirty="0"/>
          </a:p>
          <a:p>
            <a:r>
              <a:rPr lang="en-ZW" sz="1600" b="1" dirty="0"/>
              <a:t>A governance issue</a:t>
            </a:r>
            <a:endParaRPr lang="en-ZW" sz="1600" dirty="0"/>
          </a:p>
          <a:p>
            <a:r>
              <a:rPr lang="en-ZW" sz="1600" b="1" dirty="0"/>
              <a:t>A capacity issue</a:t>
            </a:r>
            <a:endParaRPr lang="en-ZW" sz="1600" dirty="0"/>
          </a:p>
          <a:p>
            <a:r>
              <a:rPr lang="en-ZW" sz="1600" b="1" dirty="0"/>
              <a:t>An infrastructure issue</a:t>
            </a:r>
            <a:endParaRPr lang="en-ZW" sz="1600" dirty="0"/>
          </a:p>
          <a:p>
            <a:r>
              <a:rPr lang="en-ZW" sz="1600" b="1" dirty="0"/>
              <a:t>A leadership issue</a:t>
            </a:r>
            <a:endParaRPr lang="en-ZW" sz="1600" dirty="0"/>
          </a:p>
          <a:p>
            <a:pPr>
              <a:lnSpc>
                <a:spcPct val="100000"/>
              </a:lnSpc>
              <a:spcBef>
                <a:spcPts val="1000"/>
              </a:spcBef>
            </a:pPr>
            <a:endParaRPr lang="en-US" sz="1600" dirty="0">
              <a:solidFill>
                <a:srgbClr val="404040"/>
              </a:solidFill>
            </a:endParaRPr>
          </a:p>
        </p:txBody>
      </p:sp>
      <p:sp>
        <p:nvSpPr>
          <p:cNvPr id="4" name="Footer Placeholder 3">
            <a:extLst>
              <a:ext uri="{FF2B5EF4-FFF2-40B4-BE49-F238E27FC236}">
                <a16:creationId xmlns:a16="http://schemas.microsoft.com/office/drawing/2014/main" id="{13C6E6CD-1801-EB47-A37E-BFC1BB8B4F08}"/>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pPr>
              <a:spcAft>
                <a:spcPts val="600"/>
              </a:spcAft>
            </a:pPr>
            <a:r>
              <a:rPr lang="en-US">
                <a:solidFill>
                  <a:srgbClr val="FFFFFF"/>
                </a:solidFill>
              </a:rPr>
              <a:t>PRESENTATION FOOTER TITLE</a:t>
            </a:r>
          </a:p>
        </p:txBody>
      </p:sp>
      <p:sp>
        <p:nvSpPr>
          <p:cNvPr id="5" name="Slide Number Placeholder 4">
            <a:extLst>
              <a:ext uri="{FF2B5EF4-FFF2-40B4-BE49-F238E27FC236}">
                <a16:creationId xmlns:a16="http://schemas.microsoft.com/office/drawing/2014/main" id="{777CDD0E-DE94-0F88-6955-2843836AE35E}"/>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kern="1200" spc="0" baseline="0" dirty="0">
                <a:solidFill>
                  <a:srgbClr val="FFFFFF"/>
                </a:solidFill>
                <a:latin typeface="+mn-lt"/>
                <a:ea typeface="+mn-ea"/>
                <a:cs typeface="+mn-cs"/>
              </a:rPr>
              <a:pPr>
                <a:lnSpc>
                  <a:spcPct val="90000"/>
                </a:lnSpc>
                <a:spcAft>
                  <a:spcPts val="600"/>
                </a:spcAft>
              </a:pPr>
              <a:t>38</a:t>
            </a:fld>
            <a:endParaRPr lang="en-US"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10745067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and holding ball">
            <a:extLst>
              <a:ext uri="{FF2B5EF4-FFF2-40B4-BE49-F238E27FC236}">
                <a16:creationId xmlns:a16="http://schemas.microsoft.com/office/drawing/2014/main" id="{D9B861C8-918E-D152-0159-8F63EABA8ACE}"/>
              </a:ext>
            </a:extLst>
          </p:cNvPr>
          <p:cNvPicPr>
            <a:picLocks noChangeAspect="1"/>
          </p:cNvPicPr>
          <p:nvPr/>
        </p:nvPicPr>
        <p:blipFill>
          <a:blip r:embed="rId2"/>
          <a:srcRect l="15331" r="11578"/>
          <a:stretch>
            <a:fillRect/>
          </a:stretch>
        </p:blipFill>
        <p:spPr>
          <a:xfrm>
            <a:off x="0" y="0"/>
            <a:ext cx="7537684" cy="6857990"/>
          </a:xfrm>
          <a:prstGeom prst="rect">
            <a:avLst/>
          </a:prstGeom>
        </p:spPr>
      </p:pic>
      <p:sp>
        <p:nvSpPr>
          <p:cNvPr id="2" name="Title 1"/>
          <p:cNvSpPr>
            <a:spLocks noGrp="1"/>
          </p:cNvSpPr>
          <p:nvPr>
            <p:ph type="title"/>
          </p:nvPr>
        </p:nvSpPr>
        <p:spPr>
          <a:xfrm>
            <a:off x="804672" y="2844368"/>
            <a:ext cx="5928360" cy="1188720"/>
          </a:xfrm>
          <a:solidFill>
            <a:schemeClr val="bg1">
              <a:alpha val="80000"/>
            </a:schemeClr>
          </a:solidFill>
          <a:ln>
            <a:solidFill>
              <a:schemeClr val="tx1">
                <a:lumMod val="75000"/>
                <a:lumOff val="25000"/>
              </a:schemeClr>
            </a:solidFill>
          </a:ln>
        </p:spPr>
        <p:txBody>
          <a:bodyPr vert="horz" lIns="182880" tIns="182880" rIns="182880" bIns="182880" rtlCol="0" anchor="ctr">
            <a:normAutofit/>
          </a:bodyPr>
          <a:lstStyle/>
          <a:p>
            <a:r>
              <a:rPr lang="en-US">
                <a:solidFill>
                  <a:schemeClr val="tx1">
                    <a:lumMod val="85000"/>
                    <a:lumOff val="15000"/>
                  </a:schemeClr>
                </a:solidFill>
              </a:rPr>
              <a:t>Africa and the New Industrial Era</a:t>
            </a:r>
          </a:p>
        </p:txBody>
      </p:sp>
      <p:sp>
        <p:nvSpPr>
          <p:cNvPr id="3" name="Body 2"/>
          <p:cNvSpPr>
            <a:spLocks noGrp="1"/>
          </p:cNvSpPr>
          <p:nvPr>
            <p:ph type="body" sz="quarter" idx="24"/>
          </p:nvPr>
        </p:nvSpPr>
        <p:spPr>
          <a:xfrm>
            <a:off x="7658100" y="-101600"/>
            <a:ext cx="4533880" cy="6340416"/>
          </a:xfrm>
        </p:spPr>
        <p:txBody>
          <a:bodyPr vert="horz" lIns="91440" tIns="45720" rIns="91440" bIns="45720" rtlCol="0" anchor="ctr">
            <a:normAutofit fontScale="70000" lnSpcReduction="20000"/>
          </a:bodyPr>
          <a:lstStyle/>
          <a:p>
            <a:pPr>
              <a:lnSpc>
                <a:spcPct val="100000"/>
              </a:lnSpc>
              <a:spcBef>
                <a:spcPts val="1000"/>
              </a:spcBef>
            </a:pPr>
            <a:endParaRPr lang="en-US" sz="2400" dirty="0">
              <a:solidFill>
                <a:srgbClr val="FF0000"/>
              </a:solidFill>
            </a:endParaRPr>
          </a:p>
          <a:p>
            <a:pPr marL="0">
              <a:lnSpc>
                <a:spcPct val="100000"/>
              </a:lnSpc>
              <a:spcBef>
                <a:spcPts val="1000"/>
              </a:spcBef>
            </a:pPr>
            <a:r>
              <a:rPr lang="en-US" sz="3400" b="1" dirty="0">
                <a:solidFill>
                  <a:srgbClr val="FF0000"/>
                </a:solidFill>
              </a:rPr>
              <a:t>Africa’s Unique Opportunity</a:t>
            </a:r>
          </a:p>
          <a:p>
            <a:pPr>
              <a:lnSpc>
                <a:spcPct val="100000"/>
              </a:lnSpc>
              <a:spcBef>
                <a:spcPts val="1000"/>
              </a:spcBef>
            </a:pPr>
            <a:endParaRPr lang="en-US" sz="2400" b="1" dirty="0">
              <a:solidFill>
                <a:srgbClr val="FF0000"/>
              </a:solidFill>
            </a:endParaRPr>
          </a:p>
          <a:p>
            <a:pPr>
              <a:lnSpc>
                <a:spcPct val="100000"/>
              </a:lnSpc>
              <a:spcBef>
                <a:spcPts val="1000"/>
              </a:spcBef>
            </a:pPr>
            <a:r>
              <a:rPr lang="en-US" sz="2400" dirty="0">
                <a:solidFill>
                  <a:srgbClr val="FF0000"/>
                </a:solidFill>
              </a:rPr>
              <a:t>Africa has a unique advantage: We have the youngest and fastest-growing population on the globe. We are building systems for the future — not maintaining legacy systems of the past.</a:t>
            </a:r>
          </a:p>
          <a:p>
            <a:pPr>
              <a:lnSpc>
                <a:spcPct val="100000"/>
              </a:lnSpc>
              <a:spcBef>
                <a:spcPts val="1000"/>
              </a:spcBef>
            </a:pPr>
            <a:endParaRPr lang="en-US" sz="2400" dirty="0">
              <a:solidFill>
                <a:srgbClr val="FF0000"/>
              </a:solidFill>
            </a:endParaRPr>
          </a:p>
          <a:p>
            <a:pPr marL="0">
              <a:lnSpc>
                <a:spcPct val="100000"/>
              </a:lnSpc>
              <a:spcBef>
                <a:spcPts val="1000"/>
              </a:spcBef>
            </a:pPr>
            <a:r>
              <a:rPr lang="en-US" sz="2400" b="1" dirty="0">
                <a:solidFill>
                  <a:srgbClr val="FF0000"/>
                </a:solidFill>
              </a:rPr>
              <a:t>This creates opportunities to:</a:t>
            </a:r>
          </a:p>
          <a:p>
            <a:pPr>
              <a:lnSpc>
                <a:spcPct val="100000"/>
              </a:lnSpc>
              <a:spcBef>
                <a:spcPts val="1000"/>
              </a:spcBef>
            </a:pPr>
            <a:endParaRPr lang="en-US" sz="2400" b="1" dirty="0">
              <a:solidFill>
                <a:srgbClr val="FF0000"/>
              </a:solidFill>
            </a:endParaRPr>
          </a:p>
          <a:p>
            <a:pPr>
              <a:buFont typeface="Courier New" panose="02070309020205020404" pitchFamily="49" charset="0"/>
              <a:buChar char="o"/>
            </a:pPr>
            <a:r>
              <a:rPr lang="en-US" sz="2400" dirty="0">
                <a:solidFill>
                  <a:srgbClr val="FF0000"/>
                </a:solidFill>
              </a:rPr>
              <a:t>Skip ahead (leapfrog) in development</a:t>
            </a:r>
          </a:p>
          <a:p>
            <a:pPr>
              <a:buFont typeface="Courier New" panose="02070309020205020404" pitchFamily="49" charset="0"/>
              <a:buChar char="o"/>
            </a:pPr>
            <a:r>
              <a:rPr lang="en-US" sz="2400" dirty="0">
                <a:solidFill>
                  <a:srgbClr val="FF0000"/>
                </a:solidFill>
              </a:rPr>
              <a:t>Build economies around digital technology</a:t>
            </a:r>
          </a:p>
          <a:p>
            <a:pPr>
              <a:buFont typeface="Courier New" panose="02070309020205020404" pitchFamily="49" charset="0"/>
              <a:buChar char="o"/>
            </a:pPr>
            <a:r>
              <a:rPr lang="en-US" sz="2400" dirty="0">
                <a:solidFill>
                  <a:srgbClr val="FF0000"/>
                </a:solidFill>
              </a:rPr>
              <a:t>Create smart infrastructure</a:t>
            </a:r>
          </a:p>
          <a:p>
            <a:pPr>
              <a:buFont typeface="Courier New" panose="02070309020205020404" pitchFamily="49" charset="0"/>
              <a:buChar char="o"/>
            </a:pPr>
            <a:r>
              <a:rPr lang="en-US" sz="2400" dirty="0" err="1">
                <a:solidFill>
                  <a:srgbClr val="FF0000"/>
                </a:solidFill>
              </a:rPr>
              <a:t>Modernise</a:t>
            </a:r>
            <a:r>
              <a:rPr lang="en-US" sz="2400" dirty="0">
                <a:solidFill>
                  <a:srgbClr val="FF0000"/>
                </a:solidFill>
              </a:rPr>
              <a:t> agriculture</a:t>
            </a:r>
          </a:p>
          <a:p>
            <a:pPr>
              <a:buFont typeface="Courier New" panose="02070309020205020404" pitchFamily="49" charset="0"/>
              <a:buChar char="o"/>
            </a:pPr>
            <a:r>
              <a:rPr lang="en-US" sz="2400" dirty="0">
                <a:solidFill>
                  <a:srgbClr val="FF0000"/>
                </a:solidFill>
              </a:rPr>
              <a:t>Bring more people into the financial system</a:t>
            </a:r>
          </a:p>
          <a:p>
            <a:pPr>
              <a:buFont typeface="Courier New" panose="02070309020205020404" pitchFamily="49" charset="0"/>
              <a:buChar char="o"/>
            </a:pPr>
            <a:r>
              <a:rPr lang="en-US" sz="2400" dirty="0">
                <a:solidFill>
                  <a:srgbClr val="FF0000"/>
                </a:solidFill>
              </a:rPr>
              <a:t>Make education accessible to all</a:t>
            </a:r>
          </a:p>
        </p:txBody>
      </p:sp>
      <p:sp>
        <p:nvSpPr>
          <p:cNvPr id="5" name="Footer Placeholder 4"/>
          <p:cNvSpPr>
            <a:spLocks noGrp="1"/>
          </p:cNvSpPr>
          <p:nvPr>
            <p:ph type="ftr" sz="quarter" idx="11"/>
          </p:nvPr>
        </p:nvSpPr>
        <p:spPr>
          <a:xfrm>
            <a:off x="890595" y="6224660"/>
            <a:ext cx="4671182" cy="313300"/>
          </a:xfrm>
        </p:spPr>
        <p:txBody>
          <a:bodyPr vert="horz" lIns="91440" tIns="45720" rIns="91440" bIns="45720" rtlCol="0" anchor="ctr">
            <a:normAutofit/>
          </a:bodyPr>
          <a:lstStyle/>
          <a:p>
            <a:pPr>
              <a:spcAft>
                <a:spcPts val="600"/>
              </a:spcAft>
            </a:pPr>
            <a:r>
              <a:rPr lang="en-US">
                <a:solidFill>
                  <a:srgbClr val="FFFFFF"/>
                </a:solidFill>
              </a:rPr>
              <a:t>ENG. DR. MARTIN MANUHWA</a:t>
            </a:r>
          </a:p>
        </p:txBody>
      </p:sp>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39</a:t>
            </a:fld>
            <a:endParaRPr lang="en-US"/>
          </a:p>
        </p:txBody>
      </p:sp>
    </p:spTree>
    <p:extLst>
      <p:ext uri="{BB962C8B-B14F-4D97-AF65-F5344CB8AC3E}">
        <p14:creationId xmlns:p14="http://schemas.microsoft.com/office/powerpoint/2010/main" val="3516038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9.png">
            <a:extLst>
              <a:ext uri="{FF2B5EF4-FFF2-40B4-BE49-F238E27FC236}">
                <a16:creationId xmlns:a16="http://schemas.microsoft.com/office/drawing/2014/main" id="{71893A69-615B-F4EE-34B2-7F7850417A64}"/>
              </a:ext>
            </a:extLst>
          </p:cNvPr>
          <p:cNvPicPr>
            <a:picLocks noChangeAspect="1"/>
          </p:cNvPicPr>
          <p:nvPr/>
        </p:nvPicPr>
        <p:blipFill>
          <a:blip r:embed="rId2"/>
          <a:srcRect t="6356" r="3" b="22722"/>
          <a:stretch>
            <a:fillRect/>
          </a:stretch>
        </p:blipFill>
        <p:spPr>
          <a:xfrm>
            <a:off x="0" y="0"/>
            <a:ext cx="12192000" cy="6858000"/>
          </a:xfrm>
          <a:prstGeom prst="rect">
            <a:avLst/>
          </a:prstGeom>
        </p:spPr>
      </p:pic>
      <p:pic>
        <p:nvPicPr>
          <p:cNvPr id="4" name="Content Placeholder 3">
            <a:extLst>
              <a:ext uri="{FF2B5EF4-FFF2-40B4-BE49-F238E27FC236}">
                <a16:creationId xmlns:a16="http://schemas.microsoft.com/office/drawing/2014/main" id="{443CCCE3-11D5-274C-B44E-5FB4E6488F3C}"/>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152650" y="2034848"/>
            <a:ext cx="2416874" cy="3263504"/>
          </a:xfrm>
          <a:prstGeom prst="rect">
            <a:avLst/>
          </a:prstGeom>
        </p:spPr>
      </p:pic>
      <p:sp>
        <p:nvSpPr>
          <p:cNvPr id="7" name="Slide Number Placeholder 6">
            <a:extLst>
              <a:ext uri="{FF2B5EF4-FFF2-40B4-BE49-F238E27FC236}">
                <a16:creationId xmlns:a16="http://schemas.microsoft.com/office/drawing/2014/main" id="{B065E94A-0CD6-A04F-BCCC-8A9D8CAF234E}"/>
              </a:ext>
            </a:extLst>
          </p:cNvPr>
          <p:cNvSpPr>
            <a:spLocks noGrp="1"/>
          </p:cNvSpPr>
          <p:nvPr>
            <p:ph type="sldNum" sz="quarter" idx="12"/>
          </p:nvPr>
        </p:nvSpPr>
        <p:spPr/>
        <p:txBody>
          <a:bodyPr/>
          <a:lstStyle/>
          <a:p>
            <a:fld id="{528032F0-4A61-E345-8C16-5B5EC482CA30}" type="slidenum">
              <a:rPr lang="en-US" smtClean="0"/>
              <a:t>4</a:t>
            </a:fld>
            <a:endParaRPr lang="en-US"/>
          </a:p>
        </p:txBody>
      </p:sp>
      <p:sp>
        <p:nvSpPr>
          <p:cNvPr id="6" name="Rectangle 5">
            <a:extLst>
              <a:ext uri="{FF2B5EF4-FFF2-40B4-BE49-F238E27FC236}">
                <a16:creationId xmlns:a16="http://schemas.microsoft.com/office/drawing/2014/main" id="{D8213474-441E-2245-85D5-6CFB3749B6D8}"/>
              </a:ext>
            </a:extLst>
          </p:cNvPr>
          <p:cNvSpPr/>
          <p:nvPr/>
        </p:nvSpPr>
        <p:spPr>
          <a:xfrm>
            <a:off x="5191092" y="2034848"/>
            <a:ext cx="5464667" cy="3416320"/>
          </a:xfrm>
          <a:prstGeom prst="rect">
            <a:avLst/>
          </a:prstGeom>
          <a:solidFill>
            <a:schemeClr val="accent1"/>
          </a:solidFill>
        </p:spPr>
        <p:txBody>
          <a:bodyPr wrap="square">
            <a:spAutoFit/>
          </a:bodyPr>
          <a:lstStyle/>
          <a:p>
            <a:pPr algn="just"/>
            <a:r>
              <a:rPr lang="en-US" b="1" dirty="0">
                <a:solidFill>
                  <a:schemeClr val="bg1"/>
                </a:solidFill>
              </a:rPr>
              <a:t>We shall accumulate machinery and establish steel works, iron foundries and factories; we shall link the various states of our Continent with communications; we shall astound the world with our hydroelectric power; we shall drain marshes and swamps, clear infested areas, feed the undernourished, and rid our people of parasites and disease. It is within the possibility of science and technology “ENGINEERING” to make even the Sahara bloom into a vast field with verdant vegetation for agricultural and industrial developments”.</a:t>
            </a:r>
          </a:p>
        </p:txBody>
      </p:sp>
      <p:sp>
        <p:nvSpPr>
          <p:cNvPr id="3" name="TextBox 2">
            <a:extLst>
              <a:ext uri="{FF2B5EF4-FFF2-40B4-BE49-F238E27FC236}">
                <a16:creationId xmlns:a16="http://schemas.microsoft.com/office/drawing/2014/main" id="{7131F250-D566-2240-BAD9-F290ACCA1912}"/>
              </a:ext>
            </a:extLst>
          </p:cNvPr>
          <p:cNvSpPr txBox="1"/>
          <p:nvPr/>
        </p:nvSpPr>
        <p:spPr>
          <a:xfrm>
            <a:off x="2152651" y="1284068"/>
            <a:ext cx="1862433" cy="507831"/>
          </a:xfrm>
          <a:prstGeom prst="rect">
            <a:avLst/>
          </a:prstGeom>
          <a:noFill/>
        </p:spPr>
        <p:txBody>
          <a:bodyPr wrap="none" rtlCol="0">
            <a:spAutoFit/>
          </a:bodyPr>
          <a:lstStyle/>
          <a:p>
            <a:r>
              <a:rPr lang="en-US" sz="2700" b="1" dirty="0">
                <a:solidFill>
                  <a:schemeClr val="bg1"/>
                </a:solidFill>
              </a:rPr>
              <a:t>The Vision</a:t>
            </a:r>
          </a:p>
        </p:txBody>
      </p:sp>
      <p:sp>
        <p:nvSpPr>
          <p:cNvPr id="11" name="TextBox 10">
            <a:extLst>
              <a:ext uri="{FF2B5EF4-FFF2-40B4-BE49-F238E27FC236}">
                <a16:creationId xmlns:a16="http://schemas.microsoft.com/office/drawing/2014/main" id="{EC936B24-CA32-84C8-F5AA-32C8B4CF38AD}"/>
              </a:ext>
            </a:extLst>
          </p:cNvPr>
          <p:cNvSpPr txBox="1"/>
          <p:nvPr/>
        </p:nvSpPr>
        <p:spPr>
          <a:xfrm>
            <a:off x="2152650" y="5573932"/>
            <a:ext cx="9129282" cy="707886"/>
          </a:xfrm>
          <a:prstGeom prst="rect">
            <a:avLst/>
          </a:prstGeom>
          <a:noFill/>
        </p:spPr>
        <p:txBody>
          <a:bodyPr wrap="square">
            <a:spAutoFit/>
          </a:bodyPr>
          <a:lstStyle/>
          <a:p>
            <a:r>
              <a:rPr lang="en-US" sz="2000" b="1" dirty="0">
                <a:solidFill>
                  <a:schemeClr val="bg1"/>
                </a:solidFill>
              </a:rPr>
              <a:t>President Kwame Nkrumah's first speech at the foundation summit of the </a:t>
            </a:r>
            <a:r>
              <a:rPr lang="en-US" sz="2000" b="1" dirty="0" err="1">
                <a:solidFill>
                  <a:schemeClr val="bg1"/>
                </a:solidFill>
              </a:rPr>
              <a:t>Organisation</a:t>
            </a:r>
            <a:r>
              <a:rPr lang="en-US" sz="2000" b="1" dirty="0">
                <a:solidFill>
                  <a:schemeClr val="bg1"/>
                </a:solidFill>
              </a:rPr>
              <a:t> of African Unity (OAU), Addis Ababa, 24 May 1963</a:t>
            </a:r>
          </a:p>
        </p:txBody>
      </p:sp>
    </p:spTree>
    <p:extLst>
      <p:ext uri="{BB962C8B-B14F-4D97-AF65-F5344CB8AC3E}">
        <p14:creationId xmlns:p14="http://schemas.microsoft.com/office/powerpoint/2010/main" val="27918546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27BC9-0389-3EFB-90E7-1ADEEA6FF710}"/>
              </a:ext>
            </a:extLst>
          </p:cNvPr>
          <p:cNvSpPr>
            <a:spLocks noGrp="1"/>
          </p:cNvSpPr>
          <p:nvPr>
            <p:ph type="title"/>
          </p:nvPr>
        </p:nvSpPr>
        <p:spPr>
          <a:xfrm>
            <a:off x="804672" y="964692"/>
            <a:ext cx="3849624" cy="1188720"/>
          </a:xfrm>
        </p:spPr>
        <p:txBody>
          <a:bodyPr vert="horz" lIns="182880" tIns="182880" rIns="182880" bIns="182880" rtlCol="0" anchor="ctr">
            <a:normAutofit/>
          </a:bodyPr>
          <a:lstStyle/>
          <a:p>
            <a:r>
              <a:rPr lang="en-US" b="1"/>
              <a:t>THE FUTURE WE MUST BUILD</a:t>
            </a:r>
            <a:endParaRPr lang="en-US"/>
          </a:p>
        </p:txBody>
      </p:sp>
      <p:sp>
        <p:nvSpPr>
          <p:cNvPr id="8" name="Body 2">
            <a:extLst>
              <a:ext uri="{FF2B5EF4-FFF2-40B4-BE49-F238E27FC236}">
                <a16:creationId xmlns:a16="http://schemas.microsoft.com/office/drawing/2014/main" id="{4614781C-C48F-520E-5CCB-79C3C6AE8A3E}"/>
              </a:ext>
            </a:extLst>
          </p:cNvPr>
          <p:cNvSpPr txBox="1">
            <a:spLocks/>
          </p:cNvSpPr>
          <p:nvPr/>
        </p:nvSpPr>
        <p:spPr>
          <a:xfrm>
            <a:off x="804672" y="2638044"/>
            <a:ext cx="3849624" cy="3101983"/>
          </a:xfrm>
          <a:prstGeom prst="rect">
            <a:avLst/>
          </a:prstGeom>
        </p:spPr>
        <p:txBody>
          <a:bodyPr vert="horz" lIns="91440" tIns="45720" rIns="91440" bIns="45720" rtlCol="0">
            <a:normAutofit/>
          </a:bodyPr>
          <a:lstStyle>
            <a:lvl1pPr marL="228600" indent="-228600" algn="l" defTabSz="914400" rtl="0" eaLnBrk="1" latinLnBrk="0" hangingPunct="1">
              <a:lnSpc>
                <a:spcPct val="140000"/>
              </a:lnSpc>
              <a:spcBef>
                <a:spcPts val="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nSpc>
                <a:spcPct val="100000"/>
              </a:lnSpc>
              <a:spcBef>
                <a:spcPts val="1000"/>
              </a:spcBef>
            </a:pPr>
            <a:r>
              <a:rPr lang="en-US" b="1"/>
              <a:t>Trusted AI</a:t>
            </a:r>
            <a:endParaRPr lang="en-US"/>
          </a:p>
          <a:p>
            <a:pPr marL="0">
              <a:lnSpc>
                <a:spcPct val="100000"/>
              </a:lnSpc>
              <a:spcBef>
                <a:spcPts val="1000"/>
              </a:spcBef>
            </a:pPr>
            <a:endParaRPr lang="en-US"/>
          </a:p>
          <a:p>
            <a:pPr>
              <a:lnSpc>
                <a:spcPct val="100000"/>
              </a:lnSpc>
              <a:spcBef>
                <a:spcPts val="1000"/>
              </a:spcBef>
            </a:pPr>
            <a:r>
              <a:rPr lang="en-US" b="1"/>
              <a:t>Sovereign AI</a:t>
            </a:r>
            <a:br>
              <a:rPr lang="en-US"/>
            </a:br>
            <a:endParaRPr lang="en-US"/>
          </a:p>
          <a:p>
            <a:pPr>
              <a:lnSpc>
                <a:spcPct val="100000"/>
              </a:lnSpc>
              <a:spcBef>
                <a:spcPts val="1000"/>
              </a:spcBef>
            </a:pPr>
            <a:r>
              <a:rPr lang="en-US" b="1"/>
              <a:t>Inclusive AI</a:t>
            </a:r>
            <a:br>
              <a:rPr lang="en-US"/>
            </a:br>
            <a:endParaRPr lang="en-US"/>
          </a:p>
          <a:p>
            <a:pPr>
              <a:lnSpc>
                <a:spcPct val="100000"/>
              </a:lnSpc>
              <a:spcBef>
                <a:spcPts val="1000"/>
              </a:spcBef>
            </a:pPr>
            <a:r>
              <a:rPr lang="en-US" b="1"/>
              <a:t>African AI</a:t>
            </a:r>
            <a:br>
              <a:rPr lang="en-US"/>
            </a:br>
            <a:endParaRPr lang="en-US"/>
          </a:p>
          <a:p>
            <a:pPr>
              <a:lnSpc>
                <a:spcPct val="100000"/>
              </a:lnSpc>
              <a:spcBef>
                <a:spcPts val="1000"/>
              </a:spcBef>
            </a:pPr>
            <a:r>
              <a:rPr lang="en-US" b="1"/>
              <a:t>Human-Centred AI</a:t>
            </a:r>
            <a:endParaRPr lang="en-US"/>
          </a:p>
        </p:txBody>
      </p:sp>
      <p:pic>
        <p:nvPicPr>
          <p:cNvPr id="9" name="Picture Placeholder 8" descr="A close-up of black paper with folds">
            <a:extLst>
              <a:ext uri="{FF2B5EF4-FFF2-40B4-BE49-F238E27FC236}">
                <a16:creationId xmlns:a16="http://schemas.microsoft.com/office/drawing/2014/main" id="{A39776F2-2452-781D-0339-D0E215A662FB}"/>
              </a:ext>
            </a:extLst>
          </p:cNvPr>
          <p:cNvPicPr>
            <a:picLocks noGrp="1" noChangeAspect="1"/>
          </p:cNvPicPr>
          <p:nvPr>
            <p:ph type="pic" sz="quarter" idx="13"/>
          </p:nvPr>
        </p:nvPicPr>
        <p:blipFill rotWithShape="1">
          <a:blip r:embed="rId2"/>
          <a:srcRect t="12263" r="2" b="11916"/>
          <a:stretch>
            <a:fillRect/>
          </a:stretch>
        </p:blipFill>
        <p:spPr>
          <a:xfrm>
            <a:off x="3078113" y="2489454"/>
            <a:ext cx="6739097" cy="3410712"/>
          </a:xfrm>
          <a:prstGeom prst="rect">
            <a:avLst/>
          </a:prstGeom>
        </p:spPr>
      </p:pic>
      <p:sp>
        <p:nvSpPr>
          <p:cNvPr id="5" name="Footer Placeholder 4">
            <a:extLst>
              <a:ext uri="{FF2B5EF4-FFF2-40B4-BE49-F238E27FC236}">
                <a16:creationId xmlns:a16="http://schemas.microsoft.com/office/drawing/2014/main" id="{86F5DAFF-AD50-8C73-50BC-F92EF819EE54}"/>
              </a:ext>
            </a:extLst>
          </p:cNvPr>
          <p:cNvSpPr>
            <a:spLocks noGrp="1"/>
          </p:cNvSpPr>
          <p:nvPr>
            <p:ph type="ftr" sz="quarter" idx="11"/>
          </p:nvPr>
        </p:nvSpPr>
        <p:spPr>
          <a:xfrm>
            <a:off x="804672" y="6236208"/>
            <a:ext cx="4360111" cy="320040"/>
          </a:xfrm>
        </p:spPr>
        <p:txBody>
          <a:bodyPr vert="horz" lIns="91440" tIns="45720" rIns="91440" bIns="45720" rtlCol="0" anchor="ctr">
            <a:normAutofit/>
          </a:bodyPr>
          <a:lstStyle/>
          <a:p>
            <a:pPr>
              <a:spcAft>
                <a:spcPts val="600"/>
              </a:spcAft>
            </a:pPr>
            <a:r>
              <a:rPr lang="en-US" kern="1200" dirty="0">
                <a:solidFill>
                  <a:schemeClr val="tx1">
                    <a:alpha val="70000"/>
                  </a:schemeClr>
                </a:solidFill>
                <a:latin typeface="+mn-lt"/>
                <a:ea typeface="+mn-ea"/>
                <a:cs typeface="+mn-cs"/>
              </a:rPr>
              <a:t>MARTIN MANUHWA</a:t>
            </a:r>
          </a:p>
        </p:txBody>
      </p:sp>
      <p:sp>
        <p:nvSpPr>
          <p:cNvPr id="6" name="Slide Number Placeholder 5">
            <a:extLst>
              <a:ext uri="{FF2B5EF4-FFF2-40B4-BE49-F238E27FC236}">
                <a16:creationId xmlns:a16="http://schemas.microsoft.com/office/drawing/2014/main" id="{AB047655-9C1D-3D8C-9BB6-D4EC6EBF3D6E}"/>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kern="1200" spc="0" baseline="0" dirty="0">
                <a:solidFill>
                  <a:srgbClr val="FFFFFF"/>
                </a:solidFill>
                <a:latin typeface="+mn-lt"/>
                <a:ea typeface="+mn-ea"/>
                <a:cs typeface="+mn-cs"/>
              </a:rPr>
              <a:pPr>
                <a:lnSpc>
                  <a:spcPct val="90000"/>
                </a:lnSpc>
                <a:spcAft>
                  <a:spcPts val="600"/>
                </a:spcAft>
              </a:pPr>
              <a:t>40</a:t>
            </a:fld>
            <a:endParaRPr lang="en-US" kern="1200" spc="0" baseline="0" dirty="0">
              <a:solidFill>
                <a:srgbClr val="FFFFFF"/>
              </a:solidFill>
              <a:latin typeface="+mn-lt"/>
              <a:ea typeface="+mn-ea"/>
              <a:cs typeface="+mn-cs"/>
            </a:endParaRPr>
          </a:p>
        </p:txBody>
      </p:sp>
      <p:sp>
        <p:nvSpPr>
          <p:cNvPr id="10" name="TextBox 9">
            <a:extLst>
              <a:ext uri="{FF2B5EF4-FFF2-40B4-BE49-F238E27FC236}">
                <a16:creationId xmlns:a16="http://schemas.microsoft.com/office/drawing/2014/main" id="{E99A53D3-8E67-1C35-A545-A631534A0561}"/>
              </a:ext>
            </a:extLst>
          </p:cNvPr>
          <p:cNvSpPr txBox="1"/>
          <p:nvPr/>
        </p:nvSpPr>
        <p:spPr>
          <a:xfrm>
            <a:off x="3397387" y="2680775"/>
            <a:ext cx="6100548" cy="3139321"/>
          </a:xfrm>
          <a:prstGeom prst="rect">
            <a:avLst/>
          </a:prstGeom>
          <a:noFill/>
        </p:spPr>
        <p:txBody>
          <a:bodyPr wrap="square">
            <a:spAutoFit/>
          </a:bodyPr>
          <a:lstStyle/>
          <a:p>
            <a:pPr>
              <a:buNone/>
            </a:pPr>
            <a:r>
              <a:rPr lang="en-ZW" b="1" dirty="0">
                <a:solidFill>
                  <a:schemeClr val="bg1"/>
                </a:solidFill>
                <a:effectLst/>
                <a:latin typeface="Helvetica Neue" panose="02000503000000020004" pitchFamily="2" charset="0"/>
              </a:rPr>
              <a:t>HUMAN-CENTRED AI</a:t>
            </a:r>
            <a:endParaRPr lang="en-ZW" dirty="0">
              <a:solidFill>
                <a:schemeClr val="bg1"/>
              </a:solidFill>
              <a:effectLst/>
              <a:latin typeface="Helvetica Neue" panose="02000503000000020004" pitchFamily="2" charset="0"/>
            </a:endParaRPr>
          </a:p>
          <a:p>
            <a:pPr>
              <a:buNone/>
            </a:pPr>
            <a:br>
              <a:rPr lang="en-ZW" dirty="0">
                <a:solidFill>
                  <a:schemeClr val="bg1"/>
                </a:solidFill>
                <a:effectLst/>
                <a:latin typeface="Helvetica Neue" panose="02000503000000020004" pitchFamily="2" charset="0"/>
              </a:rPr>
            </a:br>
            <a:endParaRPr lang="en-ZW" dirty="0">
              <a:solidFill>
                <a:schemeClr val="bg1"/>
              </a:solidFill>
              <a:effectLst/>
              <a:latin typeface="Helvetica Neue" panose="02000503000000020004" pitchFamily="2" charset="0"/>
            </a:endParaRPr>
          </a:p>
          <a:p>
            <a:pPr>
              <a:buNone/>
            </a:pPr>
            <a:r>
              <a:rPr lang="en-ZW" b="1" dirty="0">
                <a:solidFill>
                  <a:schemeClr val="bg1"/>
                </a:solidFill>
                <a:effectLst/>
                <a:latin typeface="Helvetica Neue" panose="02000503000000020004" pitchFamily="2" charset="0"/>
              </a:rPr>
              <a:t>AI cannot replace:</a:t>
            </a:r>
            <a:endParaRPr lang="en-ZW" dirty="0">
              <a:solidFill>
                <a:schemeClr val="bg1"/>
              </a:solidFill>
              <a:effectLst/>
              <a:latin typeface="Helvetica Neue" panose="02000503000000020004" pitchFamily="2" charset="0"/>
            </a:endParaRPr>
          </a:p>
          <a:p>
            <a:pPr>
              <a:buNone/>
            </a:pPr>
            <a:br>
              <a:rPr lang="en-ZW" dirty="0">
                <a:solidFill>
                  <a:schemeClr val="bg1"/>
                </a:solidFill>
                <a:effectLst/>
                <a:latin typeface="Helvetica Neue" panose="02000503000000020004" pitchFamily="2" charset="0"/>
              </a:rPr>
            </a:br>
            <a:endParaRPr lang="en-ZW" dirty="0">
              <a:solidFill>
                <a:schemeClr val="bg1"/>
              </a:solidFill>
              <a:effectLst/>
              <a:latin typeface="Helvetica Neue" panose="02000503000000020004" pitchFamily="2" charset="0"/>
            </a:endParaRPr>
          </a:p>
          <a:p>
            <a:pPr>
              <a:buNone/>
            </a:pPr>
            <a:r>
              <a:rPr lang="en-ZW" b="1" dirty="0">
                <a:solidFill>
                  <a:schemeClr val="bg1"/>
                </a:solidFill>
                <a:effectLst/>
                <a:latin typeface="Helvetica Neue" panose="02000503000000020004" pitchFamily="2" charset="0"/>
              </a:rPr>
              <a:t>• Wisdom</a:t>
            </a:r>
            <a:endParaRPr lang="en-ZW" dirty="0">
              <a:solidFill>
                <a:schemeClr val="bg1"/>
              </a:solidFill>
              <a:effectLst/>
              <a:latin typeface="Helvetica Neue" panose="02000503000000020004" pitchFamily="2" charset="0"/>
            </a:endParaRPr>
          </a:p>
          <a:p>
            <a:pPr>
              <a:buNone/>
            </a:pPr>
            <a:r>
              <a:rPr lang="en-ZW" b="1" dirty="0">
                <a:solidFill>
                  <a:schemeClr val="bg1"/>
                </a:solidFill>
                <a:effectLst/>
                <a:latin typeface="Helvetica Neue" panose="02000503000000020004" pitchFamily="2" charset="0"/>
              </a:rPr>
              <a:t>• Judgment</a:t>
            </a:r>
            <a:endParaRPr lang="en-ZW" dirty="0">
              <a:solidFill>
                <a:schemeClr val="bg1"/>
              </a:solidFill>
              <a:effectLst/>
              <a:latin typeface="Helvetica Neue" panose="02000503000000020004" pitchFamily="2" charset="0"/>
            </a:endParaRPr>
          </a:p>
          <a:p>
            <a:pPr>
              <a:buNone/>
            </a:pPr>
            <a:r>
              <a:rPr lang="en-ZW" b="1" dirty="0">
                <a:solidFill>
                  <a:schemeClr val="bg1"/>
                </a:solidFill>
                <a:effectLst/>
                <a:latin typeface="Helvetica Neue" panose="02000503000000020004" pitchFamily="2" charset="0"/>
              </a:rPr>
              <a:t>• Ethics</a:t>
            </a:r>
            <a:endParaRPr lang="en-ZW" dirty="0">
              <a:solidFill>
                <a:schemeClr val="bg1"/>
              </a:solidFill>
              <a:effectLst/>
              <a:latin typeface="Helvetica Neue" panose="02000503000000020004" pitchFamily="2" charset="0"/>
            </a:endParaRPr>
          </a:p>
          <a:p>
            <a:pPr>
              <a:buNone/>
            </a:pPr>
            <a:r>
              <a:rPr lang="en-ZW" b="1" dirty="0">
                <a:solidFill>
                  <a:schemeClr val="bg1"/>
                </a:solidFill>
                <a:effectLst/>
                <a:latin typeface="Helvetica Neue" panose="02000503000000020004" pitchFamily="2" charset="0"/>
              </a:rPr>
              <a:t>• Accountability</a:t>
            </a:r>
            <a:endParaRPr lang="en-ZW" dirty="0">
              <a:solidFill>
                <a:schemeClr val="bg1"/>
              </a:solidFill>
              <a:effectLst/>
              <a:latin typeface="Helvetica Neue" panose="02000503000000020004" pitchFamily="2" charset="0"/>
            </a:endParaRPr>
          </a:p>
          <a:p>
            <a:pPr>
              <a:buNone/>
            </a:pPr>
            <a:r>
              <a:rPr lang="en-ZW" b="1" dirty="0">
                <a:solidFill>
                  <a:schemeClr val="bg1"/>
                </a:solidFill>
                <a:effectLst/>
                <a:latin typeface="Helvetica Neue" panose="02000503000000020004" pitchFamily="2" charset="0"/>
              </a:rPr>
              <a:t>• Leadership</a:t>
            </a:r>
            <a:endParaRPr lang="en-ZW" dirty="0">
              <a:solidFill>
                <a:schemeClr val="bg1"/>
              </a:solidFill>
              <a:effectLst/>
              <a:latin typeface="Helvetica Neue" panose="02000503000000020004" pitchFamily="2" charset="0"/>
            </a:endParaRPr>
          </a:p>
        </p:txBody>
      </p:sp>
    </p:spTree>
    <p:extLst>
      <p:ext uri="{BB962C8B-B14F-4D97-AF65-F5344CB8AC3E}">
        <p14:creationId xmlns:p14="http://schemas.microsoft.com/office/powerpoint/2010/main" val="1269582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D59B-D429-5E13-9F1B-475511C1D881}"/>
              </a:ext>
            </a:extLst>
          </p:cNvPr>
          <p:cNvSpPr>
            <a:spLocks noGrp="1"/>
          </p:cNvSpPr>
          <p:nvPr>
            <p:ph type="title"/>
          </p:nvPr>
        </p:nvSpPr>
        <p:spPr>
          <a:xfrm>
            <a:off x="634029" y="13656"/>
            <a:ext cx="10923933" cy="1242688"/>
          </a:xfrm>
        </p:spPr>
        <p:txBody>
          <a:bodyPr/>
          <a:lstStyle/>
          <a:p>
            <a:r>
              <a:rPr lang="en-ZW" b="1" dirty="0"/>
              <a:t>AI Readiness and Sovereignty Framework</a:t>
            </a:r>
            <a:br>
              <a:rPr lang="en-ZW" dirty="0"/>
            </a:br>
            <a:endParaRPr lang="en-US" dirty="0"/>
          </a:p>
        </p:txBody>
      </p:sp>
      <p:sp>
        <p:nvSpPr>
          <p:cNvPr id="5" name="Slide Number Placeholder 4">
            <a:extLst>
              <a:ext uri="{FF2B5EF4-FFF2-40B4-BE49-F238E27FC236}">
                <a16:creationId xmlns:a16="http://schemas.microsoft.com/office/drawing/2014/main" id="{8DEBB605-9995-BFA3-7F0C-7EDDCF88C9F9}"/>
              </a:ext>
            </a:extLst>
          </p:cNvPr>
          <p:cNvSpPr>
            <a:spLocks noGrp="1"/>
          </p:cNvSpPr>
          <p:nvPr>
            <p:ph type="sldNum" sz="quarter" idx="12"/>
          </p:nvPr>
        </p:nvSpPr>
        <p:spPr/>
        <p:txBody>
          <a:bodyPr/>
          <a:lstStyle/>
          <a:p>
            <a:fld id="{A143EF73-F45C-7448-AFCC-5E3B6F99FAF9}" type="slidenum">
              <a:rPr lang="en-US" smtClean="0"/>
              <a:t>41</a:t>
            </a:fld>
            <a:endParaRPr lang="en-US" dirty="0"/>
          </a:p>
        </p:txBody>
      </p:sp>
      <p:sp>
        <p:nvSpPr>
          <p:cNvPr id="6" name="Text Placeholder 5">
            <a:extLst>
              <a:ext uri="{FF2B5EF4-FFF2-40B4-BE49-F238E27FC236}">
                <a16:creationId xmlns:a16="http://schemas.microsoft.com/office/drawing/2014/main" id="{74566AF0-0BA8-B112-A444-C5FF976534EB}"/>
              </a:ext>
            </a:extLst>
          </p:cNvPr>
          <p:cNvSpPr>
            <a:spLocks noGrp="1"/>
          </p:cNvSpPr>
          <p:nvPr>
            <p:ph type="body" sz="quarter" idx="24"/>
          </p:nvPr>
        </p:nvSpPr>
        <p:spPr>
          <a:xfrm>
            <a:off x="634029" y="1338705"/>
            <a:ext cx="4211103" cy="4180589"/>
          </a:xfrm>
        </p:spPr>
        <p:txBody>
          <a:bodyPr>
            <a:normAutofit lnSpcReduction="10000"/>
          </a:bodyPr>
          <a:lstStyle/>
          <a:p>
            <a:pPr algn="just"/>
            <a:r>
              <a:rPr lang="en-ZW" sz="1800" dirty="0"/>
              <a:t>A comprehensive 7 Layer AI Readiness framework to harness AI for inclusive national development while maintaining digital sovereignty. </a:t>
            </a:r>
          </a:p>
          <a:p>
            <a:pPr algn="just"/>
            <a:endParaRPr lang="en-ZW" sz="1800" dirty="0"/>
          </a:p>
          <a:p>
            <a:pPr algn="just"/>
            <a:r>
              <a:rPr lang="en-ZW" sz="1800" dirty="0"/>
              <a:t>Anchored in the Ubuntu philosophy, the framework balances global technological integration with local data control and ethical governance across key sectors such as agriculture, mining, and healthcare.</a:t>
            </a:r>
            <a:endParaRPr lang="en-US" sz="1800" dirty="0"/>
          </a:p>
        </p:txBody>
      </p:sp>
      <p:graphicFrame>
        <p:nvGraphicFramePr>
          <p:cNvPr id="9" name="Picture Placeholder 6">
            <a:extLst>
              <a:ext uri="{FF2B5EF4-FFF2-40B4-BE49-F238E27FC236}">
                <a16:creationId xmlns:a16="http://schemas.microsoft.com/office/drawing/2014/main" id="{E4C52C3D-FF57-0B99-6759-A58850FF0CD9}"/>
              </a:ext>
            </a:extLst>
          </p:cNvPr>
          <p:cNvGraphicFramePr/>
          <p:nvPr>
            <p:extLst>
              <p:ext uri="{D42A27DB-BD31-4B8C-83A1-F6EECF244321}">
                <p14:modId xmlns:p14="http://schemas.microsoft.com/office/powerpoint/2010/main" val="1733858680"/>
              </p:ext>
            </p:extLst>
          </p:nvPr>
        </p:nvGraphicFramePr>
        <p:xfrm>
          <a:off x="4962527" y="1381759"/>
          <a:ext cx="6595436" cy="48412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2420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76"/>
            <a:ext cx="5263663" cy="1188720"/>
          </a:xfrm>
        </p:spPr>
        <p:txBody>
          <a:bodyPr>
            <a:normAutofit/>
          </a:bodyPr>
          <a:lstStyle/>
          <a:p>
            <a:r>
              <a:rPr lang="en-ZW" sz="1800" b="1" dirty="0"/>
              <a:t>LAYER 1 – ENERGY SOVEREIGNTY</a:t>
            </a:r>
            <a:endParaRPr lang="en-ZW" sz="1800" dirty="0"/>
          </a:p>
        </p:txBody>
      </p:sp>
      <p:sp>
        <p:nvSpPr>
          <p:cNvPr id="3" name="Content Placeholder 2"/>
          <p:cNvSpPr>
            <a:spLocks noGrp="1"/>
          </p:cNvSpPr>
          <p:nvPr>
            <p:ph idx="1"/>
          </p:nvPr>
        </p:nvSpPr>
        <p:spPr>
          <a:xfrm>
            <a:off x="804672" y="1225296"/>
            <a:ext cx="3849624" cy="5632704"/>
          </a:xfrm>
        </p:spPr>
        <p:txBody>
          <a:bodyPr>
            <a:normAutofit/>
          </a:bodyPr>
          <a:lstStyle/>
          <a:p>
            <a:pPr marL="0" indent="0">
              <a:buNone/>
            </a:pPr>
            <a:endParaRPr lang="en-ZW" dirty="0"/>
          </a:p>
          <a:p>
            <a:r>
              <a:rPr lang="en-ZW" b="1" dirty="0"/>
              <a:t>No Power</a:t>
            </a:r>
            <a:endParaRPr lang="en-ZW" dirty="0"/>
          </a:p>
          <a:p>
            <a:r>
              <a:rPr lang="en-ZW" b="1" dirty="0"/>
              <a:t>No AI</a:t>
            </a:r>
            <a:endParaRPr lang="en-ZW" dirty="0"/>
          </a:p>
          <a:p>
            <a:pPr marL="0" indent="0">
              <a:buNone/>
            </a:pPr>
            <a:endParaRPr lang="en-ZW" dirty="0"/>
          </a:p>
          <a:p>
            <a:pPr marL="0" indent="0">
              <a:buNone/>
            </a:pPr>
            <a:r>
              <a:rPr lang="en-ZW" b="1" dirty="0"/>
              <a:t>Measures:</a:t>
            </a:r>
            <a:br>
              <a:rPr lang="en-ZW" dirty="0"/>
            </a:br>
            <a:endParaRPr lang="en-ZW" dirty="0"/>
          </a:p>
          <a:p>
            <a:r>
              <a:rPr lang="en-ZW" b="1" dirty="0"/>
              <a:t>Grid reliability</a:t>
            </a:r>
            <a:endParaRPr lang="en-ZW" dirty="0"/>
          </a:p>
          <a:p>
            <a:r>
              <a:rPr lang="en-ZW" b="1" dirty="0"/>
              <a:t>Data-centre resilience</a:t>
            </a:r>
          </a:p>
          <a:p>
            <a:r>
              <a:rPr lang="en-ZW" b="1" dirty="0"/>
              <a:t>Renewable energy leadership</a:t>
            </a:r>
          </a:p>
          <a:p>
            <a:pPr lvl="1"/>
            <a:r>
              <a:rPr lang="en-ZW" dirty="0"/>
              <a:t>Smart agriculture and biodiversity monitoring</a:t>
            </a:r>
          </a:p>
          <a:p>
            <a:pPr lvl="1"/>
            <a:r>
              <a:rPr lang="en-ZW" dirty="0"/>
              <a:t>Regional digital innovation hubs</a:t>
            </a:r>
          </a:p>
          <a:p>
            <a:pPr lvl="1"/>
            <a:endParaRPr lang="en-ZW" dirty="0"/>
          </a:p>
          <a:p>
            <a:pPr lvl="1"/>
            <a:endParaRPr lang="en-ZW" sz="1700" dirty="0"/>
          </a:p>
          <a:p>
            <a:pPr lvl="1"/>
            <a:endParaRPr lang="en-ZW" sz="1700" dirty="0"/>
          </a:p>
          <a:p>
            <a:pPr lvl="1"/>
            <a:endParaRPr lang="en-ZW" dirty="0"/>
          </a:p>
        </p:txBody>
      </p:sp>
      <p:pic>
        <p:nvPicPr>
          <p:cNvPr id="5" name="Picture 4" descr="Wind turbines against blue sky">
            <a:extLst>
              <a:ext uri="{FF2B5EF4-FFF2-40B4-BE49-F238E27FC236}">
                <a16:creationId xmlns:a16="http://schemas.microsoft.com/office/drawing/2014/main" id="{D7A5ECDC-8A5F-9641-3345-712944F75DA8}"/>
              </a:ext>
            </a:extLst>
          </p:cNvPr>
          <p:cNvPicPr>
            <a:picLocks noChangeAspect="1"/>
          </p:cNvPicPr>
          <p:nvPr/>
        </p:nvPicPr>
        <p:blipFill>
          <a:blip r:embed="rId2"/>
          <a:srcRect t="12786" r="2" b="12787"/>
          <a:stretch>
            <a:fillRect/>
          </a:stretch>
        </p:blipFill>
        <p:spPr>
          <a:xfrm>
            <a:off x="5452902" y="36576"/>
            <a:ext cx="6739097" cy="6821424"/>
          </a:xfrm>
          <a:prstGeom prst="rect">
            <a:avLst/>
          </a:prstGeom>
        </p:spPr>
      </p:pic>
      <p:sp>
        <p:nvSpPr>
          <p:cNvPr id="7" name="Slide Number Placeholder 1">
            <a:extLst>
              <a:ext uri="{FF2B5EF4-FFF2-40B4-BE49-F238E27FC236}">
                <a16:creationId xmlns:a16="http://schemas.microsoft.com/office/drawing/2014/main" id="{30D72689-C401-C4BE-523B-7ADFE18FC505}"/>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42</a:t>
            </a:fld>
            <a:endParaRPr lang="en-US"/>
          </a:p>
        </p:txBody>
      </p:sp>
    </p:spTree>
    <p:extLst>
      <p:ext uri="{BB962C8B-B14F-4D97-AF65-F5344CB8AC3E}">
        <p14:creationId xmlns:p14="http://schemas.microsoft.com/office/powerpoint/2010/main" val="3687007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1D449-2506-DE3D-D0B9-8CB44DEBD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330B-3A3E-6D82-B443-F026CC1BFCD8}"/>
              </a:ext>
            </a:extLst>
          </p:cNvPr>
          <p:cNvSpPr>
            <a:spLocks noGrp="1"/>
          </p:cNvSpPr>
          <p:nvPr>
            <p:ph type="title"/>
          </p:nvPr>
        </p:nvSpPr>
        <p:spPr>
          <a:xfrm>
            <a:off x="-2" y="36576"/>
            <a:ext cx="12192002" cy="1188720"/>
          </a:xfrm>
        </p:spPr>
        <p:txBody>
          <a:bodyPr>
            <a:normAutofit/>
          </a:bodyPr>
          <a:lstStyle/>
          <a:p>
            <a:r>
              <a:rPr lang="en-ZW" sz="2000" b="1" dirty="0"/>
              <a:t>LAYER 2 – COMPUTE SOVEREIGNTY</a:t>
            </a:r>
            <a:endParaRPr lang="en-ZW" sz="2000" dirty="0"/>
          </a:p>
        </p:txBody>
      </p:sp>
      <p:sp>
        <p:nvSpPr>
          <p:cNvPr id="3" name="Content Placeholder 2">
            <a:extLst>
              <a:ext uri="{FF2B5EF4-FFF2-40B4-BE49-F238E27FC236}">
                <a16:creationId xmlns:a16="http://schemas.microsoft.com/office/drawing/2014/main" id="{35AA8934-8BEA-7727-02E4-1438F184B5B9}"/>
              </a:ext>
            </a:extLst>
          </p:cNvPr>
          <p:cNvSpPr>
            <a:spLocks noGrp="1"/>
          </p:cNvSpPr>
          <p:nvPr>
            <p:ph idx="1"/>
          </p:nvPr>
        </p:nvSpPr>
        <p:spPr>
          <a:xfrm>
            <a:off x="804671" y="1225296"/>
            <a:ext cx="6083017" cy="5632704"/>
          </a:xfrm>
        </p:spPr>
        <p:txBody>
          <a:bodyPr>
            <a:normAutofit fontScale="92500" lnSpcReduction="20000"/>
          </a:bodyPr>
          <a:lstStyle/>
          <a:p>
            <a:pPr marL="0" indent="0">
              <a:buNone/>
            </a:pPr>
            <a:endParaRPr lang="en-ZW" dirty="0"/>
          </a:p>
          <a:p>
            <a:pPr marL="0" indent="0">
              <a:buNone/>
            </a:pPr>
            <a:r>
              <a:rPr lang="en-ZW" b="1" dirty="0"/>
              <a:t>Measures:</a:t>
            </a:r>
            <a:endParaRPr lang="en-ZW" dirty="0"/>
          </a:p>
          <a:p>
            <a:r>
              <a:rPr lang="en-ZW" b="1" dirty="0"/>
              <a:t>GPU clusters</a:t>
            </a:r>
            <a:endParaRPr lang="en-ZW" dirty="0"/>
          </a:p>
          <a:p>
            <a:r>
              <a:rPr lang="en-ZW" b="1" dirty="0"/>
              <a:t>HPC capability</a:t>
            </a:r>
            <a:endParaRPr lang="en-ZW" dirty="0"/>
          </a:p>
          <a:p>
            <a:r>
              <a:rPr lang="en-ZW" b="1" dirty="0"/>
              <a:t>AI cloud infrastructure</a:t>
            </a:r>
          </a:p>
          <a:p>
            <a:pPr marL="0" indent="0">
              <a:buNone/>
            </a:pPr>
            <a:endParaRPr lang="en-ZW" b="1" dirty="0"/>
          </a:p>
          <a:p>
            <a:pPr marL="0" indent="0">
              <a:buNone/>
            </a:pPr>
            <a:r>
              <a:rPr lang="en-ZW" b="1" dirty="0"/>
              <a:t>THE CASE FOR NATIONAL AI INFRASTRUCTURE</a:t>
            </a:r>
            <a:endParaRPr lang="en-ZW" dirty="0"/>
          </a:p>
          <a:p>
            <a:pPr marL="0" indent="0">
              <a:buNone/>
            </a:pPr>
            <a:endParaRPr lang="en-ZW" dirty="0"/>
          </a:p>
          <a:p>
            <a:r>
              <a:rPr lang="en-ZW" b="1" dirty="0"/>
              <a:t>National AI Hub</a:t>
            </a:r>
            <a:endParaRPr lang="en-ZW" dirty="0"/>
          </a:p>
          <a:p>
            <a:r>
              <a:rPr lang="en-ZW" b="1" dirty="0"/>
              <a:t>Regional AI Nodes</a:t>
            </a:r>
            <a:endParaRPr lang="en-ZW" dirty="0"/>
          </a:p>
          <a:p>
            <a:r>
              <a:rPr lang="en-ZW" b="1" dirty="0"/>
              <a:t>Edge AI Infrastructure</a:t>
            </a:r>
            <a:endParaRPr lang="en-ZW" dirty="0"/>
          </a:p>
          <a:p>
            <a:pPr marL="0" indent="0">
              <a:buNone/>
            </a:pPr>
            <a:br>
              <a:rPr lang="en-ZW" dirty="0"/>
            </a:br>
            <a:r>
              <a:rPr lang="en-ZW" b="1" dirty="0"/>
              <a:t>Benefits:</a:t>
            </a:r>
            <a:br>
              <a:rPr lang="en-ZW" dirty="0"/>
            </a:br>
            <a:endParaRPr lang="en-ZW" dirty="0"/>
          </a:p>
          <a:p>
            <a:r>
              <a:rPr lang="en-ZW" b="1" dirty="0"/>
              <a:t>Sovereignty</a:t>
            </a:r>
            <a:endParaRPr lang="en-ZW" dirty="0"/>
          </a:p>
          <a:p>
            <a:r>
              <a:rPr lang="en-ZW" b="1" dirty="0"/>
              <a:t>Resilience</a:t>
            </a:r>
            <a:endParaRPr lang="en-ZW" dirty="0"/>
          </a:p>
          <a:p>
            <a:r>
              <a:rPr lang="en-ZW" b="1" dirty="0"/>
              <a:t>Cost optimisation</a:t>
            </a:r>
            <a:endParaRPr lang="en-ZW" dirty="0"/>
          </a:p>
          <a:p>
            <a:pPr marL="0" indent="0">
              <a:buNone/>
            </a:pPr>
            <a:endParaRPr lang="en-ZW" dirty="0"/>
          </a:p>
          <a:p>
            <a:pPr lvl="1"/>
            <a:endParaRPr lang="en-ZW" dirty="0"/>
          </a:p>
        </p:txBody>
      </p:sp>
      <p:pic>
        <p:nvPicPr>
          <p:cNvPr id="4" name="Picture 3" descr="Aerial view of a city skyline">
            <a:extLst>
              <a:ext uri="{FF2B5EF4-FFF2-40B4-BE49-F238E27FC236}">
                <a16:creationId xmlns:a16="http://schemas.microsoft.com/office/drawing/2014/main" id="{C7341ADE-2AC5-6818-4348-50255779017C}"/>
              </a:ext>
            </a:extLst>
          </p:cNvPr>
          <p:cNvPicPr>
            <a:picLocks noChangeAspect="1"/>
          </p:cNvPicPr>
          <p:nvPr/>
        </p:nvPicPr>
        <p:blipFill>
          <a:blip r:embed="rId2"/>
          <a:srcRect t="12089" r="2" b="12091"/>
          <a:stretch>
            <a:fillRect/>
          </a:stretch>
        </p:blipFill>
        <p:spPr>
          <a:xfrm>
            <a:off x="6887688" y="1225296"/>
            <a:ext cx="5304312" cy="5632704"/>
          </a:xfrm>
          <a:prstGeom prst="rect">
            <a:avLst/>
          </a:prstGeom>
        </p:spPr>
      </p:pic>
      <p:sp>
        <p:nvSpPr>
          <p:cNvPr id="7" name="Slide Number Placeholder 1">
            <a:extLst>
              <a:ext uri="{FF2B5EF4-FFF2-40B4-BE49-F238E27FC236}">
                <a16:creationId xmlns:a16="http://schemas.microsoft.com/office/drawing/2014/main" id="{10301C21-F110-690A-A09B-0ACE6EA607F9}"/>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43</a:t>
            </a:fld>
            <a:endParaRPr lang="en-US"/>
          </a:p>
        </p:txBody>
      </p:sp>
      <p:sp>
        <p:nvSpPr>
          <p:cNvPr id="6" name="TextBox 5">
            <a:extLst>
              <a:ext uri="{FF2B5EF4-FFF2-40B4-BE49-F238E27FC236}">
                <a16:creationId xmlns:a16="http://schemas.microsoft.com/office/drawing/2014/main" id="{006BF281-BA59-5EE5-7724-ED9E9CCE022E}"/>
              </a:ext>
            </a:extLst>
          </p:cNvPr>
          <p:cNvSpPr txBox="1"/>
          <p:nvPr/>
        </p:nvSpPr>
        <p:spPr>
          <a:xfrm>
            <a:off x="7208322" y="1412703"/>
            <a:ext cx="4595752" cy="5509200"/>
          </a:xfrm>
          <a:prstGeom prst="rect">
            <a:avLst/>
          </a:prstGeom>
          <a:noFill/>
        </p:spPr>
        <p:txBody>
          <a:bodyPr wrap="square">
            <a:spAutoFit/>
          </a:bodyPr>
          <a:lstStyle/>
          <a:p>
            <a:pPr marL="0" marR="0">
              <a:buNone/>
            </a:pPr>
            <a:r>
              <a:rPr lang="en-ZW" sz="3200" b="1" dirty="0">
                <a:solidFill>
                  <a:schemeClr val="bg1"/>
                </a:solidFill>
                <a:effectLst/>
                <a:latin typeface="Helvetica Neue" panose="02000503000000020004" pitchFamily="2" charset="0"/>
              </a:rPr>
              <a:t>Does Zimbabwe have enough compute power to train frontier AI models or run large national-scale AI workloads comparable to what is being done in the US, China, UAE, Saudi Arabia, or South Africa?</a:t>
            </a:r>
            <a:endParaRPr lang="en-ZW" sz="3200" dirty="0">
              <a:solidFill>
                <a:schemeClr val="bg1"/>
              </a:solidFill>
              <a:effectLst/>
              <a:latin typeface="Helvetica Neue" panose="02000503000000020004" pitchFamily="2" charset="0"/>
            </a:endParaRPr>
          </a:p>
        </p:txBody>
      </p:sp>
      <p:pic>
        <p:nvPicPr>
          <p:cNvPr id="8" name="Picture 7">
            <a:extLst>
              <a:ext uri="{FF2B5EF4-FFF2-40B4-BE49-F238E27FC236}">
                <a16:creationId xmlns:a16="http://schemas.microsoft.com/office/drawing/2014/main" id="{77ED4DF9-BB63-EAD9-2E54-B475E35C1D5B}"/>
              </a:ext>
            </a:extLst>
          </p:cNvPr>
          <p:cNvPicPr>
            <a:picLocks noChangeAspect="1"/>
          </p:cNvPicPr>
          <p:nvPr/>
        </p:nvPicPr>
        <p:blipFill rotWithShape="1">
          <a:blip r:embed="rId3"/>
          <a:srcRect b="14897"/>
          <a:stretch>
            <a:fillRect/>
          </a:stretch>
        </p:blipFill>
        <p:spPr bwMode="auto">
          <a:xfrm>
            <a:off x="4059416" y="3429000"/>
            <a:ext cx="2760980" cy="3154680"/>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A1D79729-2737-F778-B4E6-D7EDB37E12CF}"/>
              </a:ext>
            </a:extLst>
          </p:cNvPr>
          <p:cNvSpPr txBox="1"/>
          <p:nvPr/>
        </p:nvSpPr>
        <p:spPr>
          <a:xfrm>
            <a:off x="3723903" y="6460238"/>
            <a:ext cx="3324102" cy="461665"/>
          </a:xfrm>
          <a:prstGeom prst="rect">
            <a:avLst/>
          </a:prstGeom>
          <a:noFill/>
        </p:spPr>
        <p:txBody>
          <a:bodyPr wrap="square">
            <a:spAutoFit/>
          </a:bodyPr>
          <a:lstStyle/>
          <a:p>
            <a:r>
              <a:rPr lang="en-GB" sz="1200" b="1" kern="0" dirty="0">
                <a:latin typeface="Times New Roman" panose="02020603050405020304" pitchFamily="18" charset="0"/>
                <a:ea typeface="MS Mincho" panose="02020609040205080304" pitchFamily="49" charset="-128"/>
              </a:rPr>
              <a:t>A Hypothetical </a:t>
            </a:r>
            <a:r>
              <a:rPr lang="en-GB" sz="1200" b="1" kern="0" dirty="0">
                <a:effectLst/>
                <a:latin typeface="Times New Roman" panose="02020603050405020304" pitchFamily="18" charset="0"/>
                <a:ea typeface="MS Mincho" panose="02020609040205080304" pitchFamily="49" charset="-128"/>
              </a:rPr>
              <a:t>Hybrid Hub-and-Spoke Architecture for Zimbabwe’s AI Infrastructure</a:t>
            </a:r>
            <a:r>
              <a:rPr lang="en-ZW" sz="1200" b="1" dirty="0">
                <a:effectLst/>
              </a:rPr>
              <a:t> </a:t>
            </a:r>
            <a:endParaRPr lang="en-US" sz="1200" b="1" dirty="0"/>
          </a:p>
        </p:txBody>
      </p:sp>
    </p:spTree>
    <p:extLst>
      <p:ext uri="{BB962C8B-B14F-4D97-AF65-F5344CB8AC3E}">
        <p14:creationId xmlns:p14="http://schemas.microsoft.com/office/powerpoint/2010/main" val="42389771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0331C6-B059-C732-7E30-63550B057313}"/>
              </a:ext>
            </a:extLst>
          </p:cNvPr>
          <p:cNvPicPr>
            <a:picLocks noChangeAspect="1"/>
          </p:cNvPicPr>
          <p:nvPr/>
        </p:nvPicPr>
        <p:blipFill>
          <a:blip r:embed="rId2"/>
          <a:srcRect l="20286" r="17889"/>
          <a:stretch>
            <a:fillRect/>
          </a:stretch>
        </p:blipFill>
        <p:spPr>
          <a:xfrm>
            <a:off x="0" y="365770"/>
            <a:ext cx="7537684" cy="6857990"/>
          </a:xfrm>
          <a:prstGeom prst="rect">
            <a:avLst/>
          </a:prstGeom>
        </p:spPr>
      </p:pic>
      <p:sp>
        <p:nvSpPr>
          <p:cNvPr id="2" name="Title 1">
            <a:extLst>
              <a:ext uri="{FF2B5EF4-FFF2-40B4-BE49-F238E27FC236}">
                <a16:creationId xmlns:a16="http://schemas.microsoft.com/office/drawing/2014/main" id="{0B2D56BA-BBE4-39ED-F048-9B7AC9C6FA3D}"/>
              </a:ext>
            </a:extLst>
          </p:cNvPr>
          <p:cNvSpPr>
            <a:spLocks noGrp="1"/>
          </p:cNvSpPr>
          <p:nvPr>
            <p:ph type="title"/>
          </p:nvPr>
        </p:nvSpPr>
        <p:spPr>
          <a:xfrm>
            <a:off x="3211831" y="6739"/>
            <a:ext cx="4408646" cy="1188720"/>
          </a:xfrm>
          <a:solidFill>
            <a:schemeClr val="bg1">
              <a:alpha val="80000"/>
            </a:schemeClr>
          </a:solidFill>
          <a:ln>
            <a:solidFill>
              <a:schemeClr val="tx1">
                <a:lumMod val="75000"/>
                <a:lumOff val="25000"/>
              </a:schemeClr>
            </a:solidFill>
          </a:ln>
        </p:spPr>
        <p:txBody>
          <a:bodyPr>
            <a:normAutofit fontScale="90000"/>
          </a:bodyPr>
          <a:lstStyle/>
          <a:p>
            <a:r>
              <a:rPr lang="en-ZW" sz="2400" b="1" dirty="0">
                <a:solidFill>
                  <a:schemeClr val="tx1">
                    <a:lumMod val="85000"/>
                    <a:lumOff val="15000"/>
                  </a:schemeClr>
                </a:solidFill>
              </a:rPr>
              <a:t>LAYER 3 – DATA SOVEREIGNTY</a:t>
            </a:r>
            <a:br>
              <a:rPr lang="en-ZW" sz="2400" dirty="0">
                <a:solidFill>
                  <a:schemeClr val="tx1">
                    <a:lumMod val="85000"/>
                    <a:lumOff val="15000"/>
                  </a:schemeClr>
                </a:solidFill>
              </a:rPr>
            </a:br>
            <a:endParaRPr lang="en-US" sz="2400" dirty="0">
              <a:solidFill>
                <a:schemeClr val="tx1">
                  <a:lumMod val="85000"/>
                  <a:lumOff val="15000"/>
                </a:schemeClr>
              </a:solidFill>
            </a:endParaRPr>
          </a:p>
        </p:txBody>
      </p:sp>
      <p:sp>
        <p:nvSpPr>
          <p:cNvPr id="12" name="Rectangle 11">
            <a:extLst>
              <a:ext uri="{FF2B5EF4-FFF2-40B4-BE49-F238E27FC236}">
                <a16:creationId xmlns:a16="http://schemas.microsoft.com/office/drawing/2014/main" id="{68D8C857-9447-4941-8520-9A44A926F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2ED334-431A-CAFE-1CDB-ABF91648DBED}"/>
              </a:ext>
            </a:extLst>
          </p:cNvPr>
          <p:cNvSpPr>
            <a:spLocks noGrp="1"/>
          </p:cNvSpPr>
          <p:nvPr>
            <p:ph idx="1"/>
          </p:nvPr>
        </p:nvSpPr>
        <p:spPr>
          <a:xfrm>
            <a:off x="7537684" y="6740"/>
            <a:ext cx="4654295" cy="6844520"/>
          </a:xfrm>
        </p:spPr>
        <p:txBody>
          <a:bodyPr anchor="ctr">
            <a:normAutofit/>
          </a:bodyPr>
          <a:lstStyle/>
          <a:p>
            <a:pPr marL="0" indent="0">
              <a:lnSpc>
                <a:spcPct val="90000"/>
              </a:lnSpc>
              <a:buNone/>
            </a:pPr>
            <a:br>
              <a:rPr lang="en-ZW" sz="1200">
                <a:solidFill>
                  <a:srgbClr val="FF0000"/>
                </a:solidFill>
              </a:rPr>
            </a:br>
            <a:r>
              <a:rPr lang="en-ZW" sz="2400" b="1">
                <a:solidFill>
                  <a:srgbClr val="FF0000"/>
                </a:solidFill>
              </a:rPr>
              <a:t>Is data the oil? The new gold?</a:t>
            </a:r>
            <a:endParaRPr lang="en-ZW" sz="2400">
              <a:solidFill>
                <a:srgbClr val="FF0000"/>
              </a:solidFill>
            </a:endParaRPr>
          </a:p>
          <a:p>
            <a:pPr marL="0" indent="0">
              <a:lnSpc>
                <a:spcPct val="90000"/>
              </a:lnSpc>
              <a:buNone/>
            </a:pPr>
            <a:endParaRPr lang="en-ZW" sz="2000" b="1">
              <a:solidFill>
                <a:srgbClr val="FFFFFF"/>
              </a:solidFill>
            </a:endParaRPr>
          </a:p>
          <a:p>
            <a:pPr marL="0" indent="0">
              <a:lnSpc>
                <a:spcPct val="90000"/>
              </a:lnSpc>
              <a:buNone/>
            </a:pPr>
            <a:r>
              <a:rPr lang="en-ZW" sz="2000" b="1">
                <a:solidFill>
                  <a:srgbClr val="FFFFFF"/>
                </a:solidFill>
              </a:rPr>
              <a:t>Actually, Data is the soil from which AI grows.</a:t>
            </a:r>
            <a:br>
              <a:rPr lang="en-ZW" sz="2000">
                <a:solidFill>
                  <a:srgbClr val="FFFFFF"/>
                </a:solidFill>
              </a:rPr>
            </a:br>
            <a:endParaRPr lang="en-ZW" sz="2000">
              <a:solidFill>
                <a:srgbClr val="FFFFFF"/>
              </a:solidFill>
            </a:endParaRPr>
          </a:p>
          <a:p>
            <a:pPr marL="0" indent="0">
              <a:lnSpc>
                <a:spcPct val="90000"/>
              </a:lnSpc>
              <a:buNone/>
            </a:pPr>
            <a:r>
              <a:rPr lang="en-ZW" sz="1100" b="1">
                <a:solidFill>
                  <a:srgbClr val="FFFFFF"/>
                </a:solidFill>
              </a:rPr>
              <a:t>Measures:</a:t>
            </a:r>
            <a:endParaRPr lang="en-ZW" sz="1100">
              <a:solidFill>
                <a:srgbClr val="FFFFFF"/>
              </a:solidFill>
            </a:endParaRPr>
          </a:p>
          <a:p>
            <a:pPr marL="0" indent="0">
              <a:lnSpc>
                <a:spcPct val="90000"/>
              </a:lnSpc>
              <a:buNone/>
            </a:pPr>
            <a:r>
              <a:rPr lang="en-ZW" sz="1100" b="1">
                <a:solidFill>
                  <a:srgbClr val="FFFFFF"/>
                </a:solidFill>
              </a:rPr>
              <a:t>• Data residency</a:t>
            </a:r>
            <a:endParaRPr lang="en-ZW" sz="1100">
              <a:solidFill>
                <a:srgbClr val="FFFFFF"/>
              </a:solidFill>
            </a:endParaRPr>
          </a:p>
          <a:p>
            <a:pPr marL="0" indent="0">
              <a:lnSpc>
                <a:spcPct val="90000"/>
              </a:lnSpc>
              <a:buNone/>
            </a:pPr>
            <a:r>
              <a:rPr lang="en-ZW" sz="1100" b="1">
                <a:solidFill>
                  <a:srgbClr val="FFFFFF"/>
                </a:solidFill>
              </a:rPr>
              <a:t>• Governance</a:t>
            </a:r>
            <a:endParaRPr lang="en-ZW" sz="1100">
              <a:solidFill>
                <a:srgbClr val="FFFFFF"/>
              </a:solidFill>
            </a:endParaRPr>
          </a:p>
          <a:p>
            <a:pPr marL="0" indent="0">
              <a:lnSpc>
                <a:spcPct val="90000"/>
              </a:lnSpc>
              <a:buNone/>
            </a:pPr>
            <a:r>
              <a:rPr lang="en-ZW" sz="1100" b="1">
                <a:solidFill>
                  <a:srgbClr val="FFFFFF"/>
                </a:solidFill>
              </a:rPr>
              <a:t>• Protection</a:t>
            </a:r>
            <a:br>
              <a:rPr lang="en-ZW" sz="1100">
                <a:solidFill>
                  <a:srgbClr val="FFFFFF"/>
                </a:solidFill>
              </a:rPr>
            </a:br>
            <a:endParaRPr lang="en-ZW" sz="1100">
              <a:solidFill>
                <a:srgbClr val="FFFFFF"/>
              </a:solidFill>
            </a:endParaRPr>
          </a:p>
          <a:p>
            <a:pPr marL="0" indent="0">
              <a:lnSpc>
                <a:spcPct val="90000"/>
              </a:lnSpc>
              <a:buNone/>
            </a:pPr>
            <a:r>
              <a:rPr lang="en-ZW" sz="2100" b="1">
                <a:solidFill>
                  <a:srgbClr val="FFFFFF"/>
                </a:solidFill>
              </a:rPr>
              <a:t>DATA COLONIALISM</a:t>
            </a:r>
            <a:br>
              <a:rPr lang="en-ZW" sz="1100">
                <a:solidFill>
                  <a:srgbClr val="FFFFFF"/>
                </a:solidFill>
              </a:rPr>
            </a:br>
            <a:endParaRPr lang="en-ZW" sz="1100">
              <a:solidFill>
                <a:srgbClr val="FFFFFF"/>
              </a:solidFill>
            </a:endParaRPr>
          </a:p>
          <a:p>
            <a:pPr marL="0" indent="0">
              <a:lnSpc>
                <a:spcPct val="90000"/>
              </a:lnSpc>
              <a:buNone/>
            </a:pPr>
            <a:r>
              <a:rPr lang="en-ZW" sz="1900" b="1">
                <a:solidFill>
                  <a:srgbClr val="FF0000"/>
                </a:solidFill>
              </a:rPr>
              <a:t>Questions:</a:t>
            </a:r>
            <a:endParaRPr lang="en-ZW" sz="1900">
              <a:solidFill>
                <a:srgbClr val="FF0000"/>
              </a:solidFill>
            </a:endParaRPr>
          </a:p>
          <a:p>
            <a:pPr>
              <a:lnSpc>
                <a:spcPct val="90000"/>
              </a:lnSpc>
            </a:pPr>
            <a:r>
              <a:rPr lang="en-ZW" sz="1600" b="1">
                <a:solidFill>
                  <a:srgbClr val="FFFFFF"/>
                </a:solidFill>
              </a:rPr>
              <a:t>Who owns the data?</a:t>
            </a:r>
            <a:endParaRPr lang="en-ZW" sz="1600">
              <a:solidFill>
                <a:srgbClr val="FFFFFF"/>
              </a:solidFill>
            </a:endParaRPr>
          </a:p>
          <a:p>
            <a:pPr>
              <a:lnSpc>
                <a:spcPct val="90000"/>
              </a:lnSpc>
            </a:pPr>
            <a:r>
              <a:rPr lang="en-ZW" sz="1600" b="1">
                <a:solidFill>
                  <a:srgbClr val="FFFFFF"/>
                </a:solidFill>
              </a:rPr>
              <a:t>Who trains the models?</a:t>
            </a:r>
            <a:endParaRPr lang="en-ZW" sz="1600">
              <a:solidFill>
                <a:srgbClr val="FFFFFF"/>
              </a:solidFill>
            </a:endParaRPr>
          </a:p>
          <a:p>
            <a:pPr>
              <a:lnSpc>
                <a:spcPct val="90000"/>
              </a:lnSpc>
            </a:pPr>
            <a:r>
              <a:rPr lang="en-ZW" sz="1600" b="1">
                <a:solidFill>
                  <a:srgbClr val="FFFFFF"/>
                </a:solidFill>
              </a:rPr>
              <a:t>Who captures the value?</a:t>
            </a:r>
            <a:endParaRPr lang="en-ZW" sz="1600">
              <a:solidFill>
                <a:srgbClr val="FFFFFF"/>
              </a:solidFill>
            </a:endParaRPr>
          </a:p>
          <a:p>
            <a:pPr>
              <a:lnSpc>
                <a:spcPct val="90000"/>
              </a:lnSpc>
            </a:pPr>
            <a:r>
              <a:rPr lang="en-ZW" sz="1600" b="1">
                <a:solidFill>
                  <a:srgbClr val="FFFFFF"/>
                </a:solidFill>
              </a:rPr>
              <a:t>Who controls the future?</a:t>
            </a:r>
            <a:endParaRPr lang="en-ZW" sz="1600">
              <a:solidFill>
                <a:srgbClr val="FFFFFF"/>
              </a:solidFill>
            </a:endParaRPr>
          </a:p>
          <a:p>
            <a:pPr>
              <a:lnSpc>
                <a:spcPct val="90000"/>
              </a:lnSpc>
            </a:pPr>
            <a:br>
              <a:rPr lang="en-ZW" sz="1600">
                <a:solidFill>
                  <a:srgbClr val="FFFFFF"/>
                </a:solidFill>
              </a:rPr>
            </a:br>
            <a:endParaRPr lang="en-ZW" sz="1600">
              <a:solidFill>
                <a:srgbClr val="FFFFFF"/>
              </a:solidFill>
            </a:endParaRPr>
          </a:p>
          <a:p>
            <a:pPr marL="0" indent="0">
              <a:lnSpc>
                <a:spcPct val="90000"/>
              </a:lnSpc>
              <a:buNone/>
            </a:pPr>
            <a:r>
              <a:rPr lang="en-ZW" sz="1100">
                <a:solidFill>
                  <a:srgbClr val="FFFFFF"/>
                </a:solidFill>
              </a:rPr>
              <a:t>⸻</a:t>
            </a:r>
          </a:p>
          <a:p>
            <a:pPr marL="0" indent="0">
              <a:lnSpc>
                <a:spcPct val="90000"/>
              </a:lnSpc>
              <a:buNone/>
            </a:pPr>
            <a:endParaRPr lang="en-US" sz="1100" dirty="0">
              <a:solidFill>
                <a:srgbClr val="FFFFFF"/>
              </a:solidFill>
            </a:endParaRPr>
          </a:p>
        </p:txBody>
      </p:sp>
      <p:sp>
        <p:nvSpPr>
          <p:cNvPr id="6" name="Slide Number Placeholder 5">
            <a:extLst>
              <a:ext uri="{FF2B5EF4-FFF2-40B4-BE49-F238E27FC236}">
                <a16:creationId xmlns:a16="http://schemas.microsoft.com/office/drawing/2014/main" id="{B01136ED-9AD4-8DF7-5F1B-6E9638AA9709}"/>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44</a:t>
            </a:fld>
            <a:endParaRPr lang="en-US"/>
          </a:p>
        </p:txBody>
      </p:sp>
      <p:pic>
        <p:nvPicPr>
          <p:cNvPr id="7" name="Picture 6">
            <a:extLst>
              <a:ext uri="{FF2B5EF4-FFF2-40B4-BE49-F238E27FC236}">
                <a16:creationId xmlns:a16="http://schemas.microsoft.com/office/drawing/2014/main" id="{4CD625F9-7A14-3966-174F-D983CD0AAC74}"/>
              </a:ext>
            </a:extLst>
          </p:cNvPr>
          <p:cNvPicPr>
            <a:picLocks noChangeAspect="1"/>
          </p:cNvPicPr>
          <p:nvPr/>
        </p:nvPicPr>
        <p:blipFill rotWithShape="1">
          <a:blip r:embed="rId3"/>
          <a:srcRect b="11451"/>
          <a:stretch>
            <a:fillRect/>
          </a:stretch>
        </p:blipFill>
        <p:spPr bwMode="auto">
          <a:xfrm>
            <a:off x="0" y="19457"/>
            <a:ext cx="3211831" cy="2818172"/>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326AEB20-E804-CA23-FE01-1636CB2D8942}"/>
              </a:ext>
            </a:extLst>
          </p:cNvPr>
          <p:cNvSpPr txBox="1"/>
          <p:nvPr/>
        </p:nvSpPr>
        <p:spPr>
          <a:xfrm>
            <a:off x="0" y="2837628"/>
            <a:ext cx="6100762" cy="369332"/>
          </a:xfrm>
          <a:prstGeom prst="rect">
            <a:avLst/>
          </a:prstGeom>
          <a:noFill/>
        </p:spPr>
        <p:txBody>
          <a:bodyPr wrap="square">
            <a:spAutoFit/>
          </a:bodyPr>
          <a:lstStyle/>
          <a:p>
            <a:r>
              <a:rPr lang="en-GB" sz="1800" kern="0" dirty="0">
                <a:solidFill>
                  <a:schemeClr val="bg1"/>
                </a:solidFill>
                <a:effectLst/>
                <a:latin typeface="Times New Roman" panose="02020603050405020304" pitchFamily="18" charset="0"/>
                <a:ea typeface="MS Mincho" panose="02020609040205080304" pitchFamily="49" charset="-128"/>
              </a:rPr>
              <a:t>AI Workload Flow and Data-Governance </a:t>
            </a:r>
            <a:endParaRPr lang="en-US" dirty="0">
              <a:solidFill>
                <a:schemeClr val="bg1"/>
              </a:solidFill>
            </a:endParaRPr>
          </a:p>
        </p:txBody>
      </p:sp>
    </p:spTree>
    <p:extLst>
      <p:ext uri="{BB962C8B-B14F-4D97-AF65-F5344CB8AC3E}">
        <p14:creationId xmlns:p14="http://schemas.microsoft.com/office/powerpoint/2010/main" val="2132528634"/>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586FD8-A218-523F-FD81-07F0CA0EBBE5}"/>
              </a:ext>
            </a:extLst>
          </p:cNvPr>
          <p:cNvSpPr>
            <a:spLocks noGrp="1"/>
          </p:cNvSpPr>
          <p:nvPr>
            <p:ph type="title"/>
          </p:nvPr>
        </p:nvSpPr>
        <p:spPr>
          <a:xfrm>
            <a:off x="2231136" y="467418"/>
            <a:ext cx="7729728" cy="1188720"/>
          </a:xfrm>
          <a:solidFill>
            <a:srgbClr val="FFFFFF"/>
          </a:solidFill>
        </p:spPr>
        <p:txBody>
          <a:bodyPr>
            <a:normAutofit/>
          </a:bodyPr>
          <a:lstStyle/>
          <a:p>
            <a:r>
              <a:rPr lang="en-ZW" sz="2400" b="1"/>
              <a:t>LAYER 4 – CONNECTIVITY SOVEREIGNTY</a:t>
            </a:r>
            <a:br>
              <a:rPr lang="en-ZW" sz="2400"/>
            </a:br>
            <a:endParaRPr lang="en-US" sz="2400"/>
          </a:p>
        </p:txBody>
      </p:sp>
      <p:sp>
        <p:nvSpPr>
          <p:cNvPr id="18" name="Content Placeholder 2">
            <a:extLst>
              <a:ext uri="{FF2B5EF4-FFF2-40B4-BE49-F238E27FC236}">
                <a16:creationId xmlns:a16="http://schemas.microsoft.com/office/drawing/2014/main" id="{5DCC16A3-6D43-8593-B10C-8D84A87C8F74}"/>
              </a:ext>
            </a:extLst>
          </p:cNvPr>
          <p:cNvSpPr>
            <a:spLocks noGrp="1"/>
          </p:cNvSpPr>
          <p:nvPr>
            <p:ph idx="1"/>
          </p:nvPr>
        </p:nvSpPr>
        <p:spPr>
          <a:xfrm>
            <a:off x="1706062" y="2291262"/>
            <a:ext cx="8779512" cy="2879256"/>
          </a:xfrm>
        </p:spPr>
        <p:txBody>
          <a:bodyPr>
            <a:normAutofit/>
          </a:bodyPr>
          <a:lstStyle/>
          <a:p>
            <a:pPr marL="0" indent="0">
              <a:lnSpc>
                <a:spcPct val="90000"/>
              </a:lnSpc>
              <a:buNone/>
            </a:pPr>
            <a:r>
              <a:rPr lang="en-ZW" b="1">
                <a:solidFill>
                  <a:srgbClr val="404040"/>
                </a:solidFill>
              </a:rPr>
              <a:t>Measures:</a:t>
            </a:r>
            <a:endParaRPr lang="en-ZW">
              <a:solidFill>
                <a:srgbClr val="404040"/>
              </a:solidFill>
            </a:endParaRPr>
          </a:p>
          <a:p>
            <a:pPr marL="0" indent="0">
              <a:lnSpc>
                <a:spcPct val="90000"/>
              </a:lnSpc>
              <a:buNone/>
            </a:pPr>
            <a:br>
              <a:rPr lang="en-ZW">
                <a:solidFill>
                  <a:srgbClr val="404040"/>
                </a:solidFill>
              </a:rPr>
            </a:br>
            <a:endParaRPr lang="en-ZW">
              <a:solidFill>
                <a:srgbClr val="404040"/>
              </a:solidFill>
            </a:endParaRPr>
          </a:p>
          <a:p>
            <a:pPr>
              <a:lnSpc>
                <a:spcPct val="90000"/>
              </a:lnSpc>
            </a:pPr>
            <a:r>
              <a:rPr lang="en-ZW" b="1">
                <a:solidFill>
                  <a:srgbClr val="404040"/>
                </a:solidFill>
              </a:rPr>
              <a:t>Fibre</a:t>
            </a:r>
            <a:endParaRPr lang="en-ZW">
              <a:solidFill>
                <a:srgbClr val="404040"/>
              </a:solidFill>
            </a:endParaRPr>
          </a:p>
          <a:p>
            <a:pPr>
              <a:lnSpc>
                <a:spcPct val="90000"/>
              </a:lnSpc>
            </a:pPr>
            <a:r>
              <a:rPr lang="en-ZW" b="1">
                <a:solidFill>
                  <a:srgbClr val="404040"/>
                </a:solidFill>
              </a:rPr>
              <a:t>Broadband</a:t>
            </a:r>
            <a:endParaRPr lang="en-ZW">
              <a:solidFill>
                <a:srgbClr val="404040"/>
              </a:solidFill>
            </a:endParaRPr>
          </a:p>
          <a:p>
            <a:pPr>
              <a:lnSpc>
                <a:spcPct val="90000"/>
              </a:lnSpc>
            </a:pPr>
            <a:r>
              <a:rPr lang="en-ZW" b="1">
                <a:solidFill>
                  <a:srgbClr val="404040"/>
                </a:solidFill>
              </a:rPr>
              <a:t>Rural access</a:t>
            </a:r>
            <a:endParaRPr lang="en-ZW">
              <a:solidFill>
                <a:srgbClr val="404040"/>
              </a:solidFill>
            </a:endParaRPr>
          </a:p>
          <a:p>
            <a:pPr>
              <a:lnSpc>
                <a:spcPct val="90000"/>
              </a:lnSpc>
            </a:pPr>
            <a:r>
              <a:rPr lang="en-ZW" b="1">
                <a:solidFill>
                  <a:srgbClr val="404040"/>
                </a:solidFill>
              </a:rPr>
              <a:t>IXPs – Internet Exchange Points, e.g. DE-CX, AMS-IX</a:t>
            </a:r>
            <a:endParaRPr lang="en-ZW">
              <a:solidFill>
                <a:srgbClr val="404040"/>
              </a:solidFill>
            </a:endParaRPr>
          </a:p>
          <a:p>
            <a:pPr>
              <a:lnSpc>
                <a:spcPct val="90000"/>
              </a:lnSpc>
            </a:pPr>
            <a:r>
              <a:rPr lang="en-ZW" b="1">
                <a:solidFill>
                  <a:srgbClr val="404040"/>
                </a:solidFill>
              </a:rPr>
              <a:t>Mobile coverage</a:t>
            </a:r>
            <a:endParaRPr lang="en-ZW">
              <a:solidFill>
                <a:srgbClr val="404040"/>
              </a:solidFill>
            </a:endParaRPr>
          </a:p>
          <a:p>
            <a:pPr>
              <a:lnSpc>
                <a:spcPct val="90000"/>
              </a:lnSpc>
            </a:pPr>
            <a:endParaRPr lang="en-US">
              <a:solidFill>
                <a:srgbClr val="404040"/>
              </a:solidFill>
            </a:endParaRPr>
          </a:p>
        </p:txBody>
      </p:sp>
      <p:sp>
        <p:nvSpPr>
          <p:cNvPr id="6" name="Slide Number Placeholder 5">
            <a:extLst>
              <a:ext uri="{FF2B5EF4-FFF2-40B4-BE49-F238E27FC236}">
                <a16:creationId xmlns:a16="http://schemas.microsoft.com/office/drawing/2014/main" id="{7E46C37C-BE0B-61FB-65A2-AA1BB337D5CF}"/>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45</a:t>
            </a:fld>
            <a:endParaRPr lang="en-US"/>
          </a:p>
        </p:txBody>
      </p:sp>
    </p:spTree>
    <p:extLst>
      <p:ext uri="{BB962C8B-B14F-4D97-AF65-F5344CB8AC3E}">
        <p14:creationId xmlns:p14="http://schemas.microsoft.com/office/powerpoint/2010/main" val="3715598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26A6B3-D7D0-561B-8AF9-A8ACF9C51927}"/>
              </a:ext>
            </a:extLst>
          </p:cNvPr>
          <p:cNvPicPr>
            <a:picLocks noChangeAspect="1"/>
          </p:cNvPicPr>
          <p:nvPr/>
        </p:nvPicPr>
        <p:blipFill>
          <a:blip r:embed="rId2"/>
          <a:srcRect l="8435" r="41565"/>
          <a:stretch>
            <a:fillRect/>
          </a:stretch>
        </p:blipFill>
        <p:spPr>
          <a:xfrm>
            <a:off x="642" y="11885"/>
            <a:ext cx="6096000" cy="6857990"/>
          </a:xfrm>
          <a:prstGeom prst="rect">
            <a:avLst/>
          </a:prstGeom>
        </p:spPr>
      </p:pic>
      <p:sp>
        <p:nvSpPr>
          <p:cNvPr id="2" name="Title 1">
            <a:extLst>
              <a:ext uri="{FF2B5EF4-FFF2-40B4-BE49-F238E27FC236}">
                <a16:creationId xmlns:a16="http://schemas.microsoft.com/office/drawing/2014/main" id="{43A7844A-3AA1-3F3D-06C2-30D714AB7DA9}"/>
              </a:ext>
            </a:extLst>
          </p:cNvPr>
          <p:cNvSpPr>
            <a:spLocks noGrp="1"/>
          </p:cNvSpPr>
          <p:nvPr>
            <p:ph type="title"/>
          </p:nvPr>
        </p:nvSpPr>
        <p:spPr>
          <a:xfrm>
            <a:off x="804672" y="2841505"/>
            <a:ext cx="4487298" cy="1174991"/>
          </a:xfrm>
          <a:solidFill>
            <a:schemeClr val="tx1">
              <a:alpha val="60000"/>
            </a:schemeClr>
          </a:solidFill>
          <a:ln>
            <a:solidFill>
              <a:schemeClr val="bg1"/>
            </a:solidFill>
          </a:ln>
        </p:spPr>
        <p:txBody>
          <a:bodyPr>
            <a:normAutofit/>
          </a:bodyPr>
          <a:lstStyle/>
          <a:p>
            <a:r>
              <a:rPr lang="en-ZW" sz="1900" b="1">
                <a:solidFill>
                  <a:schemeClr val="bg1"/>
                </a:solidFill>
              </a:rPr>
              <a:t>LAYER 5 – TALENT SOVEREIGNTY</a:t>
            </a:r>
            <a:br>
              <a:rPr lang="en-ZW" sz="1900">
                <a:solidFill>
                  <a:schemeClr val="bg1"/>
                </a:solidFill>
              </a:rPr>
            </a:br>
            <a:endParaRPr lang="en-US" sz="1900">
              <a:solidFill>
                <a:schemeClr val="bg1"/>
              </a:solidFill>
            </a:endParaRPr>
          </a:p>
        </p:txBody>
      </p:sp>
      <p:sp>
        <p:nvSpPr>
          <p:cNvPr id="3" name="Content Placeholder 2">
            <a:extLst>
              <a:ext uri="{FF2B5EF4-FFF2-40B4-BE49-F238E27FC236}">
                <a16:creationId xmlns:a16="http://schemas.microsoft.com/office/drawing/2014/main" id="{B8878F53-D736-9A31-8262-CB357610AC82}"/>
              </a:ext>
            </a:extLst>
          </p:cNvPr>
          <p:cNvSpPr>
            <a:spLocks noGrp="1"/>
          </p:cNvSpPr>
          <p:nvPr>
            <p:ph idx="1"/>
          </p:nvPr>
        </p:nvSpPr>
        <p:spPr>
          <a:xfrm>
            <a:off x="6743941" y="1"/>
            <a:ext cx="5447417" cy="5895944"/>
          </a:xfrm>
        </p:spPr>
        <p:txBody>
          <a:bodyPr anchor="ctr">
            <a:normAutofit/>
          </a:bodyPr>
          <a:lstStyle/>
          <a:p>
            <a:pPr marL="0" indent="0">
              <a:lnSpc>
                <a:spcPct val="90000"/>
              </a:lnSpc>
              <a:buNone/>
            </a:pPr>
            <a:br>
              <a:rPr lang="en-ZW" sz="1500" dirty="0"/>
            </a:br>
            <a:r>
              <a:rPr lang="en-ZW" sz="2800" b="1" dirty="0">
                <a:solidFill>
                  <a:srgbClr val="FF0000"/>
                </a:solidFill>
              </a:rPr>
              <a:t>Critical Skills:</a:t>
            </a:r>
            <a:br>
              <a:rPr lang="en-ZW" sz="1500" dirty="0"/>
            </a:br>
            <a:endParaRPr lang="en-ZW" sz="1500" dirty="0"/>
          </a:p>
          <a:p>
            <a:pPr marL="0" indent="0">
              <a:lnSpc>
                <a:spcPct val="90000"/>
              </a:lnSpc>
              <a:buNone/>
            </a:pPr>
            <a:r>
              <a:rPr lang="en-ZW" sz="1500" b="1" dirty="0"/>
              <a:t>• AI Engineers</a:t>
            </a:r>
            <a:endParaRPr lang="en-ZW" sz="1500" dirty="0"/>
          </a:p>
          <a:p>
            <a:pPr marL="0" indent="0">
              <a:lnSpc>
                <a:spcPct val="90000"/>
              </a:lnSpc>
              <a:buNone/>
            </a:pPr>
            <a:r>
              <a:rPr lang="en-ZW" sz="1500" b="1" dirty="0"/>
              <a:t>• Data Scientists</a:t>
            </a:r>
            <a:endParaRPr lang="en-ZW" sz="1500" dirty="0"/>
          </a:p>
          <a:p>
            <a:pPr marL="0" indent="0">
              <a:lnSpc>
                <a:spcPct val="90000"/>
              </a:lnSpc>
              <a:buNone/>
            </a:pPr>
            <a:r>
              <a:rPr lang="en-ZW" sz="1500" b="1" dirty="0"/>
              <a:t>• MLOps</a:t>
            </a:r>
            <a:endParaRPr lang="en-ZW" sz="1500" dirty="0"/>
          </a:p>
          <a:p>
            <a:pPr marL="0" indent="0">
              <a:lnSpc>
                <a:spcPct val="90000"/>
              </a:lnSpc>
              <a:buNone/>
            </a:pPr>
            <a:r>
              <a:rPr lang="en-ZW" sz="1500" b="1" dirty="0"/>
              <a:t>• AI Auditors</a:t>
            </a:r>
            <a:endParaRPr lang="en-ZW" sz="1500" dirty="0"/>
          </a:p>
          <a:p>
            <a:pPr marL="0" indent="0">
              <a:lnSpc>
                <a:spcPct val="90000"/>
              </a:lnSpc>
              <a:buNone/>
            </a:pPr>
            <a:r>
              <a:rPr lang="en-ZW" sz="1500" b="1" dirty="0"/>
              <a:t>• AI Governance Experts</a:t>
            </a:r>
            <a:br>
              <a:rPr lang="en-ZW" sz="1500" dirty="0"/>
            </a:br>
            <a:endParaRPr lang="en-ZW" sz="1500" dirty="0"/>
          </a:p>
          <a:p>
            <a:pPr marL="0" indent="0">
              <a:lnSpc>
                <a:spcPct val="90000"/>
              </a:lnSpc>
              <a:buNone/>
            </a:pPr>
            <a:r>
              <a:rPr lang="en-ZW" sz="2800" b="1" dirty="0">
                <a:solidFill>
                  <a:srgbClr val="FF0000"/>
                </a:solidFill>
              </a:rPr>
              <a:t>The Talent Challenge</a:t>
            </a:r>
            <a:br>
              <a:rPr lang="en-ZW" sz="1500" dirty="0"/>
            </a:br>
            <a:endParaRPr lang="en-ZW" sz="1500" dirty="0"/>
          </a:p>
          <a:p>
            <a:pPr marL="0" indent="0">
              <a:lnSpc>
                <a:spcPct val="90000"/>
              </a:lnSpc>
              <a:buNone/>
            </a:pPr>
            <a:r>
              <a:rPr lang="en-ZW" sz="1500" b="1" dirty="0"/>
              <a:t>Africa needs:</a:t>
            </a:r>
            <a:br>
              <a:rPr lang="en-ZW" sz="1500" dirty="0"/>
            </a:br>
            <a:endParaRPr lang="en-ZW" sz="1500" dirty="0"/>
          </a:p>
          <a:p>
            <a:pPr marL="0" indent="0">
              <a:lnSpc>
                <a:spcPct val="90000"/>
              </a:lnSpc>
              <a:buNone/>
            </a:pPr>
            <a:r>
              <a:rPr lang="en-ZW" sz="1500" b="1" dirty="0"/>
              <a:t>Thousands of AI professionals</a:t>
            </a:r>
            <a:endParaRPr lang="en-ZW" sz="1500" dirty="0"/>
          </a:p>
          <a:p>
            <a:pPr marL="0" indent="0">
              <a:lnSpc>
                <a:spcPct val="90000"/>
              </a:lnSpc>
              <a:buNone/>
            </a:pPr>
            <a:r>
              <a:rPr lang="en-ZW" sz="1500" b="1" dirty="0"/>
              <a:t>Not hundreds.</a:t>
            </a:r>
            <a:endParaRPr lang="en-ZW" sz="1500" dirty="0"/>
          </a:p>
          <a:p>
            <a:pPr marL="0" indent="0">
              <a:lnSpc>
                <a:spcPct val="90000"/>
              </a:lnSpc>
              <a:buNone/>
            </a:pPr>
            <a:br>
              <a:rPr lang="en-ZW" sz="1500" dirty="0"/>
            </a:br>
            <a:r>
              <a:rPr lang="en-ZW" sz="1500" b="1" dirty="0">
                <a:solidFill>
                  <a:srgbClr val="FF0000"/>
                </a:solidFill>
              </a:rPr>
              <a:t>Capacity building is Africa’s greatest AI challenge.</a:t>
            </a:r>
            <a:endParaRPr lang="en-ZW" sz="1500" dirty="0">
              <a:solidFill>
                <a:srgbClr val="FF0000"/>
              </a:solidFill>
            </a:endParaRPr>
          </a:p>
          <a:p>
            <a:pPr marL="0" indent="0">
              <a:lnSpc>
                <a:spcPct val="90000"/>
              </a:lnSpc>
              <a:buNone/>
            </a:pPr>
            <a:endParaRPr lang="en-US" sz="1500" dirty="0"/>
          </a:p>
        </p:txBody>
      </p:sp>
      <p:sp>
        <p:nvSpPr>
          <p:cNvPr id="6" name="Slide Number Placeholder 5">
            <a:extLst>
              <a:ext uri="{FF2B5EF4-FFF2-40B4-BE49-F238E27FC236}">
                <a16:creationId xmlns:a16="http://schemas.microsoft.com/office/drawing/2014/main" id="{35D62220-08A9-072F-7918-502101E11E94}"/>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46</a:t>
            </a:fld>
            <a:endParaRPr lang="en-US"/>
          </a:p>
        </p:txBody>
      </p:sp>
    </p:spTree>
    <p:extLst>
      <p:ext uri="{BB962C8B-B14F-4D97-AF65-F5344CB8AC3E}">
        <p14:creationId xmlns:p14="http://schemas.microsoft.com/office/powerpoint/2010/main" val="9527920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 name="Picture 7" descr="Calculator, pen, compass, money and a paper with graphs printed on it">
            <a:extLst>
              <a:ext uri="{FF2B5EF4-FFF2-40B4-BE49-F238E27FC236}">
                <a16:creationId xmlns:a16="http://schemas.microsoft.com/office/drawing/2014/main" id="{CD1A8B63-4368-C51A-AD46-8CC020F6CD6C}"/>
              </a:ext>
            </a:extLst>
          </p:cNvPr>
          <p:cNvPicPr>
            <a:picLocks noChangeAspect="1"/>
          </p:cNvPicPr>
          <p:nvPr/>
        </p:nvPicPr>
        <p:blipFill>
          <a:blip r:embed="rId2"/>
          <a:srcRect l="25333" r="21110" b="-1"/>
          <a:stretch>
            <a:fillRect/>
          </a:stretch>
        </p:blipFill>
        <p:spPr>
          <a:xfrm>
            <a:off x="642" y="10"/>
            <a:ext cx="6096000" cy="6857990"/>
          </a:xfrm>
          <a:prstGeom prst="rect">
            <a:avLst/>
          </a:prstGeom>
        </p:spPr>
      </p:pic>
      <p:sp>
        <p:nvSpPr>
          <p:cNvPr id="2" name="Title 1">
            <a:extLst>
              <a:ext uri="{FF2B5EF4-FFF2-40B4-BE49-F238E27FC236}">
                <a16:creationId xmlns:a16="http://schemas.microsoft.com/office/drawing/2014/main" id="{DBBCA2E5-D730-A98C-29FE-A63A59579D3D}"/>
              </a:ext>
            </a:extLst>
          </p:cNvPr>
          <p:cNvSpPr>
            <a:spLocks noGrp="1"/>
          </p:cNvSpPr>
          <p:nvPr>
            <p:ph type="title"/>
          </p:nvPr>
        </p:nvSpPr>
        <p:spPr>
          <a:xfrm>
            <a:off x="804672" y="2841505"/>
            <a:ext cx="4487298" cy="1174991"/>
          </a:xfrm>
          <a:solidFill>
            <a:schemeClr val="tx1">
              <a:alpha val="60000"/>
            </a:schemeClr>
          </a:solidFill>
          <a:ln>
            <a:solidFill>
              <a:schemeClr val="bg1"/>
            </a:solidFill>
          </a:ln>
        </p:spPr>
        <p:txBody>
          <a:bodyPr>
            <a:normAutofit/>
          </a:bodyPr>
          <a:lstStyle/>
          <a:p>
            <a:r>
              <a:rPr lang="en-ZW" sz="1900" b="1">
                <a:solidFill>
                  <a:schemeClr val="bg1"/>
                </a:solidFill>
              </a:rPr>
              <a:t>LAYER 6 – GOVERNANCE SOVEREIGNTY</a:t>
            </a:r>
            <a:br>
              <a:rPr lang="en-ZW" sz="1900">
                <a:solidFill>
                  <a:schemeClr val="bg1"/>
                </a:solidFill>
              </a:rPr>
            </a:br>
            <a:endParaRPr lang="en-US" sz="1900">
              <a:solidFill>
                <a:schemeClr val="bg1"/>
              </a:solidFill>
            </a:endParaRPr>
          </a:p>
        </p:txBody>
      </p:sp>
      <p:sp>
        <p:nvSpPr>
          <p:cNvPr id="3" name="Content Placeholder 2">
            <a:extLst>
              <a:ext uri="{FF2B5EF4-FFF2-40B4-BE49-F238E27FC236}">
                <a16:creationId xmlns:a16="http://schemas.microsoft.com/office/drawing/2014/main" id="{782059ED-DACC-046A-E35E-BDA502D74C0B}"/>
              </a:ext>
            </a:extLst>
          </p:cNvPr>
          <p:cNvSpPr>
            <a:spLocks noGrp="1"/>
          </p:cNvSpPr>
          <p:nvPr>
            <p:ph idx="1"/>
          </p:nvPr>
        </p:nvSpPr>
        <p:spPr>
          <a:xfrm>
            <a:off x="6743941" y="130629"/>
            <a:ext cx="5447417" cy="6270171"/>
          </a:xfrm>
        </p:spPr>
        <p:txBody>
          <a:bodyPr anchor="ctr">
            <a:normAutofit/>
          </a:bodyPr>
          <a:lstStyle/>
          <a:p>
            <a:pPr marL="0" indent="0">
              <a:lnSpc>
                <a:spcPct val="90000"/>
              </a:lnSpc>
              <a:buNone/>
            </a:pPr>
            <a:r>
              <a:rPr lang="en-ZW" sz="2800" b="1" dirty="0">
                <a:solidFill>
                  <a:srgbClr val="FF0000"/>
                </a:solidFill>
              </a:rPr>
              <a:t>Measures:</a:t>
            </a:r>
            <a:endParaRPr lang="en-ZW" sz="2800" dirty="0">
              <a:solidFill>
                <a:srgbClr val="FF0000"/>
              </a:solidFill>
            </a:endParaRPr>
          </a:p>
          <a:p>
            <a:pPr>
              <a:lnSpc>
                <a:spcPct val="90000"/>
              </a:lnSpc>
            </a:pPr>
            <a:r>
              <a:rPr lang="en-ZW" sz="1700" b="1" dirty="0"/>
              <a:t>Policies</a:t>
            </a:r>
          </a:p>
          <a:p>
            <a:pPr>
              <a:lnSpc>
                <a:spcPct val="90000"/>
              </a:lnSpc>
            </a:pPr>
            <a:r>
              <a:rPr lang="en-ZW" sz="1700" b="1" dirty="0"/>
              <a:t>Regulation</a:t>
            </a:r>
          </a:p>
          <a:p>
            <a:pPr>
              <a:lnSpc>
                <a:spcPct val="90000"/>
              </a:lnSpc>
            </a:pPr>
            <a:r>
              <a:rPr lang="en-ZW" sz="1700" b="1" dirty="0"/>
              <a:t>Standards</a:t>
            </a:r>
          </a:p>
          <a:p>
            <a:pPr>
              <a:lnSpc>
                <a:spcPct val="90000"/>
              </a:lnSpc>
            </a:pPr>
            <a:r>
              <a:rPr lang="en-ZW" sz="1700" b="1" dirty="0"/>
              <a:t>Ethics</a:t>
            </a:r>
          </a:p>
          <a:p>
            <a:pPr marL="0" indent="0">
              <a:lnSpc>
                <a:spcPct val="90000"/>
              </a:lnSpc>
              <a:buNone/>
            </a:pPr>
            <a:endParaRPr lang="en-ZW" sz="1300" b="1" dirty="0"/>
          </a:p>
          <a:p>
            <a:pPr marL="0" indent="0">
              <a:lnSpc>
                <a:spcPct val="90000"/>
              </a:lnSpc>
              <a:buNone/>
            </a:pPr>
            <a:r>
              <a:rPr lang="en-ZW" sz="2800" b="1" dirty="0">
                <a:solidFill>
                  <a:srgbClr val="FF0000"/>
                </a:solidFill>
              </a:rPr>
              <a:t>Trust is The New Currency</a:t>
            </a:r>
            <a:br>
              <a:rPr lang="en-ZW" sz="2800" b="1" dirty="0">
                <a:solidFill>
                  <a:srgbClr val="FF0000"/>
                </a:solidFill>
              </a:rPr>
            </a:br>
            <a:endParaRPr lang="en-ZW" sz="2800" b="1" dirty="0">
              <a:solidFill>
                <a:srgbClr val="FF0000"/>
              </a:solidFill>
            </a:endParaRPr>
          </a:p>
          <a:p>
            <a:pPr marL="0" indent="0">
              <a:lnSpc>
                <a:spcPct val="90000"/>
              </a:lnSpc>
              <a:buNone/>
            </a:pPr>
            <a:r>
              <a:rPr lang="en-ZW" sz="1300" b="1" dirty="0">
                <a:solidFill>
                  <a:srgbClr val="FF0000"/>
                </a:solidFill>
              </a:rPr>
              <a:t>Without trust:</a:t>
            </a:r>
            <a:br>
              <a:rPr lang="en-ZW" sz="1300" dirty="0"/>
            </a:br>
            <a:endParaRPr lang="en-ZW" sz="1300" dirty="0"/>
          </a:p>
          <a:p>
            <a:pPr marL="0" indent="0">
              <a:lnSpc>
                <a:spcPct val="90000"/>
              </a:lnSpc>
              <a:buNone/>
            </a:pPr>
            <a:r>
              <a:rPr lang="en-ZW" sz="1300" b="1" dirty="0"/>
              <a:t>No adoption</a:t>
            </a:r>
          </a:p>
          <a:p>
            <a:pPr marL="0" indent="0">
              <a:lnSpc>
                <a:spcPct val="90000"/>
              </a:lnSpc>
              <a:buNone/>
            </a:pPr>
            <a:endParaRPr lang="en-ZW" sz="1300" dirty="0"/>
          </a:p>
          <a:p>
            <a:pPr marL="0" indent="0">
              <a:lnSpc>
                <a:spcPct val="90000"/>
              </a:lnSpc>
              <a:buNone/>
            </a:pPr>
            <a:r>
              <a:rPr lang="en-ZW" sz="1300" b="1" dirty="0">
                <a:solidFill>
                  <a:srgbClr val="FF0000"/>
                </a:solidFill>
              </a:rPr>
              <a:t>Without governance:</a:t>
            </a:r>
          </a:p>
          <a:p>
            <a:pPr marL="0" indent="0">
              <a:lnSpc>
                <a:spcPct val="90000"/>
              </a:lnSpc>
              <a:buNone/>
            </a:pPr>
            <a:endParaRPr lang="en-ZW" sz="1300" b="1" dirty="0"/>
          </a:p>
          <a:p>
            <a:pPr marL="0" indent="0">
              <a:lnSpc>
                <a:spcPct val="90000"/>
              </a:lnSpc>
              <a:buNone/>
            </a:pPr>
            <a:r>
              <a:rPr lang="en-ZW" sz="1300" b="1" dirty="0"/>
              <a:t>No trust</a:t>
            </a:r>
            <a:br>
              <a:rPr lang="en-ZW" sz="1300" dirty="0"/>
            </a:br>
            <a:endParaRPr lang="en-ZW" sz="1300" dirty="0"/>
          </a:p>
          <a:p>
            <a:pPr marL="0" indent="0">
              <a:lnSpc>
                <a:spcPct val="90000"/>
              </a:lnSpc>
              <a:buNone/>
            </a:pPr>
            <a:r>
              <a:rPr lang="en-ZW" sz="1300" b="1" dirty="0">
                <a:solidFill>
                  <a:srgbClr val="FF0000"/>
                </a:solidFill>
              </a:rPr>
              <a:t>Without sovereignty:</a:t>
            </a:r>
          </a:p>
          <a:p>
            <a:pPr marL="0" indent="0">
              <a:lnSpc>
                <a:spcPct val="90000"/>
              </a:lnSpc>
              <a:buNone/>
            </a:pPr>
            <a:endParaRPr lang="en-ZW" sz="1300" b="1" dirty="0"/>
          </a:p>
          <a:p>
            <a:pPr marL="0" indent="0">
              <a:lnSpc>
                <a:spcPct val="90000"/>
              </a:lnSpc>
              <a:buNone/>
            </a:pPr>
            <a:r>
              <a:rPr lang="en-ZW" sz="1300" b="1" dirty="0"/>
              <a:t>No sustainability</a:t>
            </a:r>
            <a:endParaRPr lang="en-ZW" sz="1300" dirty="0"/>
          </a:p>
          <a:p>
            <a:pPr marL="0" indent="0">
              <a:lnSpc>
                <a:spcPct val="90000"/>
              </a:lnSpc>
              <a:buNone/>
            </a:pPr>
            <a:endParaRPr lang="en-US" sz="1300" dirty="0"/>
          </a:p>
        </p:txBody>
      </p:sp>
      <p:sp>
        <p:nvSpPr>
          <p:cNvPr id="6" name="Slide Number Placeholder 5">
            <a:extLst>
              <a:ext uri="{FF2B5EF4-FFF2-40B4-BE49-F238E27FC236}">
                <a16:creationId xmlns:a16="http://schemas.microsoft.com/office/drawing/2014/main" id="{6C5332A1-F68F-8DC1-47CA-686929B62CFC}"/>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47</a:t>
            </a:fld>
            <a:endParaRPr lang="en-US"/>
          </a:p>
        </p:txBody>
      </p:sp>
    </p:spTree>
    <p:extLst>
      <p:ext uri="{BB962C8B-B14F-4D97-AF65-F5344CB8AC3E}">
        <p14:creationId xmlns:p14="http://schemas.microsoft.com/office/powerpoint/2010/main" val="2662307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A9DB97-5834-D2E8-CBB6-765B0C2D2AAC}"/>
              </a:ext>
            </a:extLst>
          </p:cNvPr>
          <p:cNvSpPr>
            <a:spLocks noGrp="1"/>
          </p:cNvSpPr>
          <p:nvPr>
            <p:ph type="title"/>
          </p:nvPr>
        </p:nvSpPr>
        <p:spPr>
          <a:xfrm>
            <a:off x="2231136" y="467418"/>
            <a:ext cx="7729728" cy="1188720"/>
          </a:xfrm>
          <a:solidFill>
            <a:srgbClr val="FFFFFF"/>
          </a:solidFill>
        </p:spPr>
        <p:txBody>
          <a:bodyPr>
            <a:normAutofit/>
          </a:bodyPr>
          <a:lstStyle/>
          <a:p>
            <a:r>
              <a:rPr lang="en-ZW" sz="2600" b="1"/>
              <a:t>LAYER 7 – STRATEGIC SOVEREIGNTY</a:t>
            </a:r>
            <a:br>
              <a:rPr lang="en-ZW" sz="2600"/>
            </a:br>
            <a:endParaRPr lang="en-US" sz="2600"/>
          </a:p>
        </p:txBody>
      </p:sp>
      <p:sp>
        <p:nvSpPr>
          <p:cNvPr id="3" name="Content Placeholder 2">
            <a:extLst>
              <a:ext uri="{FF2B5EF4-FFF2-40B4-BE49-F238E27FC236}">
                <a16:creationId xmlns:a16="http://schemas.microsoft.com/office/drawing/2014/main" id="{F5F8986D-13E8-B8F0-2BCF-AC00DF2589DA}"/>
              </a:ext>
            </a:extLst>
          </p:cNvPr>
          <p:cNvSpPr>
            <a:spLocks noGrp="1"/>
          </p:cNvSpPr>
          <p:nvPr>
            <p:ph idx="1"/>
          </p:nvPr>
        </p:nvSpPr>
        <p:spPr>
          <a:xfrm>
            <a:off x="1706062" y="2291262"/>
            <a:ext cx="8779512" cy="2879256"/>
          </a:xfrm>
        </p:spPr>
        <p:txBody>
          <a:bodyPr>
            <a:normAutofit/>
          </a:bodyPr>
          <a:lstStyle/>
          <a:p>
            <a:pPr marL="0" indent="0">
              <a:lnSpc>
                <a:spcPct val="90000"/>
              </a:lnSpc>
              <a:buNone/>
            </a:pPr>
            <a:r>
              <a:rPr lang="en-ZW" sz="3600" b="1" dirty="0">
                <a:solidFill>
                  <a:srgbClr val="FF0000"/>
                </a:solidFill>
              </a:rPr>
              <a:t>Measures:</a:t>
            </a:r>
            <a:endParaRPr lang="en-ZW" sz="3600" dirty="0">
              <a:solidFill>
                <a:srgbClr val="FF0000"/>
              </a:solidFill>
            </a:endParaRPr>
          </a:p>
          <a:p>
            <a:pPr marL="0" indent="0">
              <a:lnSpc>
                <a:spcPct val="90000"/>
              </a:lnSpc>
              <a:buNone/>
            </a:pPr>
            <a:r>
              <a:rPr lang="en-ZW" sz="1500" b="1" dirty="0">
                <a:solidFill>
                  <a:srgbClr val="404040"/>
                </a:solidFill>
              </a:rPr>
              <a:t>• Cyber resilience</a:t>
            </a:r>
            <a:endParaRPr lang="en-ZW" sz="1500" dirty="0">
              <a:solidFill>
                <a:srgbClr val="404040"/>
              </a:solidFill>
            </a:endParaRPr>
          </a:p>
          <a:p>
            <a:pPr marL="0" indent="0">
              <a:lnSpc>
                <a:spcPct val="90000"/>
              </a:lnSpc>
              <a:buNone/>
            </a:pPr>
            <a:r>
              <a:rPr lang="en-ZW" sz="1500" b="1" dirty="0">
                <a:solidFill>
                  <a:srgbClr val="404040"/>
                </a:solidFill>
              </a:rPr>
              <a:t>• Defence readiness</a:t>
            </a:r>
            <a:endParaRPr lang="en-ZW" sz="1500" dirty="0">
              <a:solidFill>
                <a:srgbClr val="404040"/>
              </a:solidFill>
            </a:endParaRPr>
          </a:p>
          <a:p>
            <a:pPr marL="0" indent="0">
              <a:lnSpc>
                <a:spcPct val="90000"/>
              </a:lnSpc>
              <a:buNone/>
            </a:pPr>
            <a:r>
              <a:rPr lang="en-ZW" sz="1500" b="1" dirty="0">
                <a:solidFill>
                  <a:srgbClr val="404040"/>
                </a:solidFill>
              </a:rPr>
              <a:t>• Critical infrastructure protection</a:t>
            </a:r>
            <a:endParaRPr lang="en-ZW" sz="1500" dirty="0">
              <a:solidFill>
                <a:srgbClr val="404040"/>
              </a:solidFill>
            </a:endParaRPr>
          </a:p>
          <a:p>
            <a:pPr marL="0" indent="0">
              <a:lnSpc>
                <a:spcPct val="90000"/>
              </a:lnSpc>
              <a:buNone/>
            </a:pPr>
            <a:r>
              <a:rPr lang="en-ZW" sz="1500" b="1" dirty="0">
                <a:solidFill>
                  <a:srgbClr val="404040"/>
                </a:solidFill>
              </a:rPr>
              <a:t>• Geopolitical resilience</a:t>
            </a:r>
            <a:endParaRPr lang="en-ZW" sz="1500" dirty="0">
              <a:solidFill>
                <a:srgbClr val="404040"/>
              </a:solidFill>
            </a:endParaRPr>
          </a:p>
          <a:p>
            <a:pPr marL="0" indent="0">
              <a:lnSpc>
                <a:spcPct val="90000"/>
              </a:lnSpc>
              <a:buNone/>
            </a:pPr>
            <a:endParaRPr lang="en-ZW" sz="1500" dirty="0">
              <a:solidFill>
                <a:srgbClr val="404040"/>
              </a:solidFill>
            </a:endParaRPr>
          </a:p>
          <a:p>
            <a:pPr marL="0" indent="0">
              <a:lnSpc>
                <a:spcPct val="90000"/>
              </a:lnSpc>
              <a:buNone/>
            </a:pPr>
            <a:br>
              <a:rPr lang="en-ZW" sz="1500" dirty="0">
                <a:solidFill>
                  <a:srgbClr val="404040"/>
                </a:solidFill>
              </a:rPr>
            </a:br>
            <a:endParaRPr lang="en-ZW" sz="1500" dirty="0">
              <a:solidFill>
                <a:srgbClr val="404040"/>
              </a:solidFill>
            </a:endParaRPr>
          </a:p>
          <a:p>
            <a:pPr marL="0" indent="0">
              <a:lnSpc>
                <a:spcPct val="90000"/>
              </a:lnSpc>
              <a:buNone/>
            </a:pPr>
            <a:endParaRPr lang="en-ZW" sz="1500" dirty="0">
              <a:solidFill>
                <a:srgbClr val="404040"/>
              </a:solidFill>
            </a:endParaRPr>
          </a:p>
          <a:p>
            <a:pPr marL="0" indent="0">
              <a:lnSpc>
                <a:spcPct val="90000"/>
              </a:lnSpc>
              <a:buNone/>
            </a:pPr>
            <a:endParaRPr lang="en-US" sz="1500" dirty="0">
              <a:solidFill>
                <a:srgbClr val="404040"/>
              </a:solidFill>
            </a:endParaRPr>
          </a:p>
        </p:txBody>
      </p:sp>
      <p:sp>
        <p:nvSpPr>
          <p:cNvPr id="6" name="Slide Number Placeholder 5">
            <a:extLst>
              <a:ext uri="{FF2B5EF4-FFF2-40B4-BE49-F238E27FC236}">
                <a16:creationId xmlns:a16="http://schemas.microsoft.com/office/drawing/2014/main" id="{F52E834B-6DC4-D99A-0DAE-9A83CEDEBAA5}"/>
              </a:ext>
            </a:extLst>
          </p:cNvPr>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C1FF6DA9-008F-8B48-92A6-B652298478BF}" type="slidenum">
              <a:rPr lang="en-US" smtClean="0"/>
              <a:pPr>
                <a:lnSpc>
                  <a:spcPct val="90000"/>
                </a:lnSpc>
                <a:spcAft>
                  <a:spcPts val="600"/>
                </a:spcAft>
              </a:pPr>
              <a:t>48</a:t>
            </a:fld>
            <a:endParaRPr lang="en-US"/>
          </a:p>
        </p:txBody>
      </p:sp>
    </p:spTree>
    <p:extLst>
      <p:ext uri="{BB962C8B-B14F-4D97-AF65-F5344CB8AC3E}">
        <p14:creationId xmlns:p14="http://schemas.microsoft.com/office/powerpoint/2010/main" val="213512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0672" y="978776"/>
            <a:ext cx="4486656" cy="1174991"/>
          </a:xfrm>
        </p:spPr>
        <p:txBody>
          <a:bodyPr>
            <a:normAutofit/>
          </a:bodyPr>
          <a:lstStyle/>
          <a:p>
            <a:r>
              <a:rPr lang="en-ZW" sz="2400" dirty="0"/>
              <a:t>KEY RECOMMENDATIONS</a:t>
            </a:r>
          </a:p>
        </p:txBody>
      </p:sp>
      <p:pic>
        <p:nvPicPr>
          <p:cNvPr id="5" name="Picture 4" descr="Hands-on top of each other">
            <a:extLst>
              <a:ext uri="{FF2B5EF4-FFF2-40B4-BE49-F238E27FC236}">
                <a16:creationId xmlns:a16="http://schemas.microsoft.com/office/drawing/2014/main" id="{DD377716-435B-DA9E-1692-96DA0265C33C}"/>
              </a:ext>
            </a:extLst>
          </p:cNvPr>
          <p:cNvPicPr>
            <a:picLocks noChangeAspect="1"/>
          </p:cNvPicPr>
          <p:nvPr/>
        </p:nvPicPr>
        <p:blipFill>
          <a:blip r:embed="rId2"/>
          <a:srcRect l="51935" r="9236" b="1"/>
          <a:stretch>
            <a:fillRect/>
          </a:stretch>
        </p:blipFill>
        <p:spPr>
          <a:xfrm>
            <a:off x="20" y="10"/>
            <a:ext cx="6086621" cy="6857990"/>
          </a:xfrm>
          <a:prstGeom prst="rect">
            <a:avLst/>
          </a:prstGeom>
        </p:spPr>
      </p:pic>
      <p:sp>
        <p:nvSpPr>
          <p:cNvPr id="3" name="Content Placeholder 2"/>
          <p:cNvSpPr>
            <a:spLocks noGrp="1"/>
          </p:cNvSpPr>
          <p:nvPr>
            <p:ph idx="1"/>
          </p:nvPr>
        </p:nvSpPr>
        <p:spPr>
          <a:xfrm>
            <a:off x="6900671" y="2640692"/>
            <a:ext cx="5291309" cy="3255252"/>
          </a:xfrm>
        </p:spPr>
        <p:txBody>
          <a:bodyPr>
            <a:normAutofit fontScale="92500" lnSpcReduction="20000"/>
          </a:bodyPr>
          <a:lstStyle/>
          <a:p>
            <a:r>
              <a:rPr lang="en-ZW" sz="2400" b="1" dirty="0"/>
              <a:t>Establish National AI Hub</a:t>
            </a:r>
          </a:p>
          <a:p>
            <a:r>
              <a:rPr lang="en-ZW" sz="2400" b="1" dirty="0"/>
              <a:t>Build Sovereign Compute</a:t>
            </a:r>
          </a:p>
          <a:p>
            <a:r>
              <a:rPr lang="en-ZW" sz="2400" b="1" dirty="0"/>
              <a:t>Develop AI Skills Pipeline</a:t>
            </a:r>
          </a:p>
          <a:p>
            <a:r>
              <a:rPr lang="en-ZW" sz="2400" b="1" dirty="0"/>
              <a:t>Create AI Governance Framework</a:t>
            </a:r>
          </a:p>
          <a:p>
            <a:r>
              <a:rPr lang="en-ZW" sz="2400" b="1" dirty="0"/>
              <a:t>Strengthen Regional Cooperation</a:t>
            </a:r>
          </a:p>
          <a:p>
            <a:r>
              <a:rPr sz="2400" b="1" dirty="0"/>
              <a:t>Collaboration </a:t>
            </a:r>
            <a:r>
              <a:rPr lang="en-ZW" sz="2400" b="1" dirty="0"/>
              <a:t>between academia, government, society</a:t>
            </a:r>
            <a:r>
              <a:rPr sz="2400" b="1" dirty="0"/>
              <a:t> and industry</a:t>
            </a:r>
          </a:p>
          <a:p>
            <a:r>
              <a:rPr lang="en-ZW" sz="2400" b="1" dirty="0"/>
              <a:t>Human-centred</a:t>
            </a:r>
            <a:r>
              <a:rPr sz="2400" b="1" dirty="0"/>
              <a:t> AI systems</a:t>
            </a:r>
          </a:p>
        </p:txBody>
      </p:sp>
      <p:sp>
        <p:nvSpPr>
          <p:cNvPr id="4" name="Slide Number Placeholder 1">
            <a:extLst>
              <a:ext uri="{FF2B5EF4-FFF2-40B4-BE49-F238E27FC236}">
                <a16:creationId xmlns:a16="http://schemas.microsoft.com/office/drawing/2014/main" id="{7DFA67A1-8D42-A154-4A23-A574D6031284}"/>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descr="An abstract design with lines and financial symbols">
            <a:extLst>
              <a:ext uri="{FF2B5EF4-FFF2-40B4-BE49-F238E27FC236}">
                <a16:creationId xmlns:a16="http://schemas.microsoft.com/office/drawing/2014/main" id="{A641A51E-88A5-0AFE-6F83-2025AACB4A75}"/>
              </a:ext>
            </a:extLst>
          </p:cNvPr>
          <p:cNvPicPr>
            <a:picLocks noChangeAspect="1"/>
          </p:cNvPicPr>
          <p:nvPr/>
        </p:nvPicPr>
        <p:blipFill>
          <a:blip r:embed="rId2"/>
          <a:srcRect l="13009" r="13901"/>
          <a:stretch>
            <a:fillRect/>
          </a:stretch>
        </p:blipFill>
        <p:spPr>
          <a:xfrm>
            <a:off x="20" y="10"/>
            <a:ext cx="6883380" cy="6857990"/>
          </a:xfrm>
          <a:prstGeom prst="rect">
            <a:avLst/>
          </a:prstGeom>
        </p:spPr>
      </p:pic>
      <p:sp>
        <p:nvSpPr>
          <p:cNvPr id="2" name="Title 1">
            <a:extLst>
              <a:ext uri="{FF2B5EF4-FFF2-40B4-BE49-F238E27FC236}">
                <a16:creationId xmlns:a16="http://schemas.microsoft.com/office/drawing/2014/main" id="{02F20E6D-1AC9-D8AC-CF10-04C1C82FB72C}"/>
              </a:ext>
            </a:extLst>
          </p:cNvPr>
          <p:cNvSpPr>
            <a:spLocks noGrp="1"/>
          </p:cNvSpPr>
          <p:nvPr>
            <p:ph type="title"/>
          </p:nvPr>
        </p:nvSpPr>
        <p:spPr>
          <a:xfrm>
            <a:off x="804672" y="2844368"/>
            <a:ext cx="5928360" cy="1188720"/>
          </a:xfrm>
          <a:solidFill>
            <a:schemeClr val="bg1">
              <a:alpha val="80000"/>
            </a:schemeClr>
          </a:solidFill>
          <a:ln>
            <a:solidFill>
              <a:schemeClr val="tx1">
                <a:lumMod val="75000"/>
                <a:lumOff val="25000"/>
              </a:schemeClr>
            </a:solidFill>
          </a:ln>
        </p:spPr>
        <p:txBody>
          <a:bodyPr vert="horz" lIns="182880" tIns="182880" rIns="182880" bIns="182880" rtlCol="0" anchor="ctr">
            <a:normAutofit/>
          </a:bodyPr>
          <a:lstStyle/>
          <a:p>
            <a:r>
              <a:rPr lang="en-US" sz="2800">
                <a:solidFill>
                  <a:schemeClr val="tx1">
                    <a:lumMod val="85000"/>
                    <a:lumOff val="15000"/>
                  </a:schemeClr>
                </a:solidFill>
              </a:rPr>
              <a:t>Presentation outline</a:t>
            </a:r>
          </a:p>
        </p:txBody>
      </p:sp>
      <p:sp>
        <p:nvSpPr>
          <p:cNvPr id="11" name="Rectangle 10">
            <a:extLst>
              <a:ext uri="{FF2B5EF4-FFF2-40B4-BE49-F238E27FC236}">
                <a16:creationId xmlns:a16="http://schemas.microsoft.com/office/drawing/2014/main" id="{68D8C857-9447-4941-8520-9A44A926F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08BEF54B-93F8-0C36-F26A-7718FF73AAE0}"/>
              </a:ext>
            </a:extLst>
          </p:cNvPr>
          <p:cNvSpPr txBox="1">
            <a:spLocks/>
          </p:cNvSpPr>
          <p:nvPr/>
        </p:nvSpPr>
        <p:spPr>
          <a:xfrm>
            <a:off x="7171593" y="579706"/>
            <a:ext cx="5558755" cy="5698588"/>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342900" indent="-342900">
              <a:buClr>
                <a:schemeClr val="tx1"/>
              </a:buClr>
              <a:buFont typeface="+mj-lt"/>
              <a:buAutoNum type="arabicPeriod"/>
            </a:pPr>
            <a:r>
              <a:rPr lang="en-US" b="1" dirty="0">
                <a:solidFill>
                  <a:schemeClr val="tx1"/>
                </a:solidFill>
              </a:rPr>
              <a:t>Introduction &amp; Background</a:t>
            </a:r>
          </a:p>
          <a:p>
            <a:pPr marL="342900" indent="-342900">
              <a:buClr>
                <a:schemeClr val="tx1"/>
              </a:buClr>
              <a:buFont typeface="+mj-lt"/>
              <a:buAutoNum type="arabicPeriod"/>
            </a:pPr>
            <a:endParaRPr lang="en-US" b="1" dirty="0">
              <a:solidFill>
                <a:schemeClr val="tx1"/>
              </a:solidFill>
            </a:endParaRPr>
          </a:p>
          <a:p>
            <a:pPr marL="342900" indent="-342900">
              <a:buClr>
                <a:schemeClr val="tx1"/>
              </a:buClr>
              <a:buFont typeface="+mj-lt"/>
              <a:buAutoNum type="arabicPeriod"/>
            </a:pPr>
            <a:r>
              <a:rPr lang="en-US" b="1" dirty="0">
                <a:solidFill>
                  <a:schemeClr val="tx1"/>
                </a:solidFill>
              </a:rPr>
              <a:t>New Infrastructure and Key Digital Drivers</a:t>
            </a:r>
          </a:p>
          <a:p>
            <a:pPr marL="342900" indent="-342900">
              <a:buClr>
                <a:schemeClr val="tx1"/>
              </a:buClr>
              <a:buFont typeface="+mj-lt"/>
              <a:buAutoNum type="arabicPeriod"/>
            </a:pPr>
            <a:endParaRPr lang="en-US" b="1" dirty="0">
              <a:solidFill>
                <a:schemeClr val="tx1"/>
              </a:solidFill>
            </a:endParaRPr>
          </a:p>
          <a:p>
            <a:pPr marL="342900" indent="-342900">
              <a:buClr>
                <a:schemeClr val="tx1"/>
              </a:buClr>
              <a:buFont typeface="+mj-lt"/>
              <a:buAutoNum type="arabicPeriod"/>
            </a:pPr>
            <a:r>
              <a:rPr lang="en-US" b="1" dirty="0">
                <a:solidFill>
                  <a:schemeClr val="tx1"/>
                </a:solidFill>
              </a:rPr>
              <a:t>Emerging Risks and Ethics</a:t>
            </a:r>
          </a:p>
          <a:p>
            <a:pPr marL="342900" indent="-342900">
              <a:buClr>
                <a:schemeClr val="tx1"/>
              </a:buClr>
              <a:buFont typeface="+mj-lt"/>
              <a:buAutoNum type="arabicPeriod"/>
            </a:pPr>
            <a:endParaRPr lang="en-US" b="1" dirty="0">
              <a:solidFill>
                <a:schemeClr val="tx1"/>
              </a:solidFill>
            </a:endParaRPr>
          </a:p>
          <a:p>
            <a:pPr marL="342900" indent="-342900">
              <a:buClr>
                <a:schemeClr val="tx1"/>
              </a:buClr>
              <a:buFont typeface="+mj-lt"/>
              <a:buAutoNum type="arabicPeriod"/>
            </a:pPr>
            <a:r>
              <a:rPr lang="en-US" b="1" dirty="0">
                <a:solidFill>
                  <a:schemeClr val="tx1"/>
                </a:solidFill>
              </a:rPr>
              <a:t>Africa’s AI Readiness Frameworks</a:t>
            </a:r>
          </a:p>
          <a:p>
            <a:pPr marL="342900" indent="-342900">
              <a:buClr>
                <a:schemeClr val="tx1"/>
              </a:buClr>
              <a:buFont typeface="+mj-lt"/>
              <a:buAutoNum type="arabicPeriod"/>
            </a:pPr>
            <a:endParaRPr lang="en-US" b="1" dirty="0">
              <a:solidFill>
                <a:schemeClr val="tx1"/>
              </a:solidFill>
            </a:endParaRPr>
          </a:p>
          <a:p>
            <a:pPr marL="342900" indent="-342900">
              <a:buClr>
                <a:schemeClr val="tx1"/>
              </a:buClr>
              <a:buFont typeface="+mj-lt"/>
              <a:buAutoNum type="arabicPeriod"/>
            </a:pPr>
            <a:r>
              <a:rPr lang="en-ZW" b="1" dirty="0"/>
              <a:t>National Impact and Call to Action</a:t>
            </a:r>
          </a:p>
          <a:p>
            <a:pPr marL="342900" indent="-342900">
              <a:buClr>
                <a:schemeClr val="tx1"/>
              </a:buClr>
              <a:buFont typeface="+mj-lt"/>
              <a:buAutoNum type="arabicPeriod"/>
            </a:pPr>
            <a:endParaRPr lang="en-ZW" b="1" dirty="0">
              <a:solidFill>
                <a:schemeClr val="tx1"/>
              </a:solidFill>
            </a:endParaRPr>
          </a:p>
          <a:p>
            <a:pPr marL="342900" indent="-342900">
              <a:buClr>
                <a:schemeClr val="tx1"/>
              </a:buClr>
              <a:buFont typeface="+mj-lt"/>
              <a:buAutoNum type="arabicPeriod"/>
            </a:pPr>
            <a:r>
              <a:rPr lang="en-US" b="1" dirty="0">
                <a:solidFill>
                  <a:schemeClr val="tx1"/>
                </a:solidFill>
              </a:rPr>
              <a:t>Recommendations and Key Takeaways</a:t>
            </a:r>
          </a:p>
          <a:p>
            <a:pPr marL="342900" indent="-342900">
              <a:buClr>
                <a:schemeClr val="tx1"/>
              </a:buClr>
              <a:buFont typeface="+mj-lt"/>
              <a:buAutoNum type="arabicPeriod"/>
            </a:pPr>
            <a:endParaRPr lang="en-US" b="1" dirty="0">
              <a:solidFill>
                <a:schemeClr val="tx1"/>
              </a:solidFill>
            </a:endParaRPr>
          </a:p>
          <a:p>
            <a:pPr marL="342900" indent="-342900">
              <a:buClr>
                <a:schemeClr val="tx1"/>
              </a:buClr>
              <a:buFont typeface="+mj-lt"/>
              <a:buAutoNum type="arabicPeriod"/>
            </a:pPr>
            <a:r>
              <a:rPr lang="en-US" b="1" dirty="0">
                <a:solidFill>
                  <a:schemeClr val="tx1"/>
                </a:solidFill>
              </a:rPr>
              <a:t>Conclusion</a:t>
            </a:r>
          </a:p>
        </p:txBody>
      </p:sp>
      <p:sp>
        <p:nvSpPr>
          <p:cNvPr id="9" name="Slide Number Placeholder 1">
            <a:extLst>
              <a:ext uri="{FF2B5EF4-FFF2-40B4-BE49-F238E27FC236}">
                <a16:creationId xmlns:a16="http://schemas.microsoft.com/office/drawing/2014/main" id="{0EBBF6EB-B039-2E5C-1062-D502611ABC24}"/>
              </a:ext>
            </a:extLst>
          </p:cNvPr>
          <p:cNvSpPr txBox="1">
            <a:spLocks/>
          </p:cNvSpPr>
          <p:nvPr/>
        </p:nvSpPr>
        <p:spPr>
          <a:xfrm>
            <a:off x="10758922" y="6217920"/>
            <a:ext cx="365760" cy="365760"/>
          </a:xfrm>
          <a:prstGeom prst="ellipse">
            <a:avLst/>
          </a:prstGeom>
        </p:spPr>
        <p:txBody>
          <a:bodyPr vert="horz" lIns="18288" tIns="45720" rIns="18288" bIns="45720" rtlCol="0" anchor="ctr">
            <a:normAutofit fontScale="850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90000"/>
              </a:lnSpc>
              <a:spcAft>
                <a:spcPts val="600"/>
              </a:spcAft>
            </a:pPr>
            <a:fld id="{528032F0-4A61-E345-8C16-5B5EC482CA30}" type="slidenum">
              <a:rPr lang="en-US" smtClean="0"/>
              <a:pPr>
                <a:lnSpc>
                  <a:spcPct val="90000"/>
                </a:lnSpc>
                <a:spcAft>
                  <a:spcPts val="600"/>
                </a:spcAft>
              </a:pPr>
              <a:t>5</a:t>
            </a:fld>
            <a:endParaRPr lang="en-US"/>
          </a:p>
        </p:txBody>
      </p:sp>
    </p:spTree>
    <p:extLst>
      <p:ext uri="{BB962C8B-B14F-4D97-AF65-F5344CB8AC3E}">
        <p14:creationId xmlns:p14="http://schemas.microsoft.com/office/powerpoint/2010/main" val="3488172270"/>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029" y="295216"/>
            <a:ext cx="10923933" cy="989574"/>
          </a:xfrm>
        </p:spPr>
        <p:txBody>
          <a:bodyPr>
            <a:noAutofit/>
          </a:bodyPr>
          <a:lstStyle/>
          <a:p>
            <a:r>
              <a:rPr lang="en-US" b="1" dirty="0">
                <a:solidFill>
                  <a:srgbClr val="C00000"/>
                </a:solidFill>
              </a:rPr>
              <a:t>Final Reflection</a:t>
            </a:r>
          </a:p>
        </p:txBody>
      </p:sp>
      <p:sp>
        <p:nvSpPr>
          <p:cNvPr id="6" name="Slide Number Placeholder 5"/>
          <p:cNvSpPr>
            <a:spLocks noGrp="1"/>
          </p:cNvSpPr>
          <p:nvPr>
            <p:ph type="sldNum" sz="quarter" idx="12"/>
          </p:nvPr>
        </p:nvSpPr>
        <p:spPr/>
        <p:txBody>
          <a:bodyPr/>
          <a:lstStyle/>
          <a:p>
            <a:fld id="{A143EF73-F45C-7448-AFCC-5E3B6F99FAF9}" type="slidenum">
              <a:rPr lang="en-US" smtClean="0"/>
              <a:pPr/>
              <a:t>50</a:t>
            </a:fld>
            <a:endParaRPr lang="en-US"/>
          </a:p>
        </p:txBody>
      </p:sp>
      <p:graphicFrame>
        <p:nvGraphicFramePr>
          <p:cNvPr id="8" name="Body 2">
            <a:extLst>
              <a:ext uri="{FF2B5EF4-FFF2-40B4-BE49-F238E27FC236}">
                <a16:creationId xmlns:a16="http://schemas.microsoft.com/office/drawing/2014/main" id="{56F77012-4A3E-9655-1CF0-3339AA927F6D}"/>
              </a:ext>
            </a:extLst>
          </p:cNvPr>
          <p:cNvGraphicFramePr/>
          <p:nvPr/>
        </p:nvGraphicFramePr>
        <p:xfrm>
          <a:off x="634029" y="925975"/>
          <a:ext cx="10923933" cy="5297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672" y="964692"/>
            <a:ext cx="3066937" cy="1188720"/>
          </a:xfrm>
        </p:spPr>
        <p:txBody>
          <a:bodyPr vert="horz" lIns="182880" tIns="182880" rIns="182880" bIns="182880" rtlCol="0" anchor="ctr">
            <a:normAutofit/>
          </a:bodyPr>
          <a:lstStyle/>
          <a:p>
            <a:r>
              <a:rPr lang="en-US" sz="2000"/>
              <a:t>Africa’s AI Transformation Is Possible</a:t>
            </a:r>
          </a:p>
        </p:txBody>
      </p:sp>
      <p:sp>
        <p:nvSpPr>
          <p:cNvPr id="3" name="Body 2"/>
          <p:cNvSpPr>
            <a:spLocks noGrp="1"/>
          </p:cNvSpPr>
          <p:nvPr>
            <p:ph type="body" sz="quarter" idx="24"/>
          </p:nvPr>
        </p:nvSpPr>
        <p:spPr>
          <a:xfrm>
            <a:off x="812386" y="1557106"/>
            <a:ext cx="3063765" cy="4180153"/>
          </a:xfrm>
        </p:spPr>
        <p:txBody>
          <a:bodyPr vert="horz" lIns="91440" tIns="45720" rIns="91440" bIns="45720" rtlCol="0">
            <a:normAutofit lnSpcReduction="10000"/>
          </a:bodyPr>
          <a:lstStyle/>
          <a:p>
            <a:pPr>
              <a:lnSpc>
                <a:spcPct val="100000"/>
              </a:lnSpc>
              <a:spcBef>
                <a:spcPts val="1000"/>
              </a:spcBef>
            </a:pPr>
            <a:endParaRPr lang="en-US" sz="2400" dirty="0"/>
          </a:p>
          <a:p>
            <a:pPr>
              <a:lnSpc>
                <a:spcPct val="100000"/>
              </a:lnSpc>
              <a:spcBef>
                <a:spcPts val="1000"/>
              </a:spcBef>
            </a:pPr>
            <a:endParaRPr lang="en-US" sz="2400" dirty="0"/>
          </a:p>
          <a:p>
            <a:pPr marL="0" indent="0">
              <a:lnSpc>
                <a:spcPct val="100000"/>
              </a:lnSpc>
              <a:spcBef>
                <a:spcPts val="1000"/>
              </a:spcBef>
              <a:buNone/>
            </a:pPr>
            <a:r>
              <a:rPr lang="en-US" sz="2400" b="1" dirty="0"/>
              <a:t>But it requires:</a:t>
            </a:r>
          </a:p>
          <a:p>
            <a:pPr>
              <a:lnSpc>
                <a:spcPct val="100000"/>
              </a:lnSpc>
              <a:spcBef>
                <a:spcPts val="1000"/>
              </a:spcBef>
            </a:pPr>
            <a:endParaRPr lang="en-US" sz="2400" b="1" dirty="0"/>
          </a:p>
          <a:p>
            <a:pPr>
              <a:lnSpc>
                <a:spcPct val="100000"/>
              </a:lnSpc>
              <a:spcBef>
                <a:spcPts val="1000"/>
              </a:spcBef>
            </a:pPr>
            <a:r>
              <a:rPr lang="en-US" sz="2400" dirty="0"/>
              <a:t>Vision</a:t>
            </a:r>
          </a:p>
          <a:p>
            <a:pPr>
              <a:lnSpc>
                <a:spcPct val="100000"/>
              </a:lnSpc>
              <a:spcBef>
                <a:spcPts val="1000"/>
              </a:spcBef>
            </a:pPr>
            <a:r>
              <a:rPr lang="en-US" sz="2400" dirty="0"/>
              <a:t>Leadership</a:t>
            </a:r>
          </a:p>
          <a:p>
            <a:pPr>
              <a:lnSpc>
                <a:spcPct val="100000"/>
              </a:lnSpc>
              <a:spcBef>
                <a:spcPts val="1000"/>
              </a:spcBef>
            </a:pPr>
            <a:r>
              <a:rPr lang="en-US" sz="2400" dirty="0"/>
              <a:t>Investment</a:t>
            </a:r>
          </a:p>
          <a:p>
            <a:pPr>
              <a:lnSpc>
                <a:spcPct val="100000"/>
              </a:lnSpc>
              <a:spcBef>
                <a:spcPts val="1000"/>
              </a:spcBef>
            </a:pPr>
            <a:r>
              <a:rPr lang="en-US" sz="2400" dirty="0"/>
              <a:t>Partnerships</a:t>
            </a:r>
          </a:p>
          <a:p>
            <a:pPr>
              <a:lnSpc>
                <a:spcPct val="100000"/>
              </a:lnSpc>
              <a:spcBef>
                <a:spcPts val="1000"/>
              </a:spcBef>
            </a:pPr>
            <a:r>
              <a:rPr lang="en-US" sz="2400" dirty="0"/>
              <a:t>Systems thinking</a:t>
            </a:r>
          </a:p>
        </p:txBody>
      </p:sp>
      <p:pic>
        <p:nvPicPr>
          <p:cNvPr id="7" name="object 2">
            <a:extLst>
              <a:ext uri="{FF2B5EF4-FFF2-40B4-BE49-F238E27FC236}">
                <a16:creationId xmlns:a16="http://schemas.microsoft.com/office/drawing/2014/main" id="{0617D704-157E-46B8-3F5F-FEAAE3557591}"/>
              </a:ext>
            </a:extLst>
          </p:cNvPr>
          <p:cNvPicPr/>
          <p:nvPr/>
        </p:nvPicPr>
        <p:blipFill>
          <a:blip r:embed="rId2" cstate="print"/>
          <a:srcRect t="15884" b="24832"/>
          <a:stretch>
            <a:fillRect/>
          </a:stretch>
        </p:blipFill>
        <p:spPr>
          <a:xfrm>
            <a:off x="4016415" y="964692"/>
            <a:ext cx="7558269" cy="5135166"/>
          </a:xfrm>
          <a:prstGeom prst="rect">
            <a:avLst/>
          </a:prstGeom>
        </p:spPr>
      </p:pic>
      <p:sp>
        <p:nvSpPr>
          <p:cNvPr id="6" name="Slide Number Placeholder 5"/>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51</a:t>
            </a:fld>
            <a:endParaRPr lang="en-US"/>
          </a:p>
        </p:txBody>
      </p:sp>
    </p:spTree>
    <p:extLst>
      <p:ext uri="{BB962C8B-B14F-4D97-AF65-F5344CB8AC3E}">
        <p14:creationId xmlns:p14="http://schemas.microsoft.com/office/powerpoint/2010/main" val="15659070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2516" y="348866"/>
            <a:ext cx="11354765" cy="1372809"/>
          </a:xfrm>
          <a:prstGeom prst="rect">
            <a:avLst/>
          </a:prstGeom>
        </p:spPr>
        <p:txBody>
          <a:bodyPr vert="horz" lIns="91440" tIns="45720" rIns="91440" bIns="45720" rtlCol="0" anchor="ctr">
            <a:normAutofit/>
          </a:bodyPr>
          <a:lstStyle/>
          <a:p>
            <a:pPr marL="9525">
              <a:tabLst>
                <a:tab pos="5152549" algn="l"/>
              </a:tabLst>
            </a:pPr>
            <a:r>
              <a:rPr lang="en-US" sz="2700" b="1" spc="-71" dirty="0">
                <a:solidFill>
                  <a:srgbClr val="002060"/>
                </a:solidFill>
                <a:latin typeface="+mj-lt"/>
                <a:ea typeface="+mj-ea"/>
                <a:cs typeface="+mj-cs"/>
              </a:rPr>
              <a:t>BOTH WFEO-CECB &amp;  WCCE-ETCB  WILL WORK  AS  A  TEAM  AND IN  PARTNERSHIP  WITH  YOU</a:t>
            </a:r>
          </a:p>
        </p:txBody>
      </p:sp>
      <p:sp>
        <p:nvSpPr>
          <p:cNvPr id="3" name="TextBox 2">
            <a:extLst>
              <a:ext uri="{FF2B5EF4-FFF2-40B4-BE49-F238E27FC236}">
                <a16:creationId xmlns:a16="http://schemas.microsoft.com/office/drawing/2014/main" id="{7667C84E-E3BB-973E-B460-CA136C974B1B}"/>
              </a:ext>
            </a:extLst>
          </p:cNvPr>
          <p:cNvSpPr txBox="1"/>
          <p:nvPr/>
        </p:nvSpPr>
        <p:spPr>
          <a:xfrm>
            <a:off x="3737516" y="2078062"/>
            <a:ext cx="5322867" cy="369332"/>
          </a:xfrm>
          <a:prstGeom prst="rect">
            <a:avLst/>
          </a:prstGeom>
          <a:noFill/>
        </p:spPr>
        <p:txBody>
          <a:bodyPr wrap="none" rtlCol="0">
            <a:spAutoFit/>
          </a:bodyPr>
          <a:lstStyle/>
          <a:p>
            <a:pPr>
              <a:spcAft>
                <a:spcPts val="600"/>
              </a:spcAft>
            </a:pPr>
            <a:r>
              <a:rPr lang="en-GB" dirty="0"/>
              <a:t>WE WILL ALWAYS REPEAT THIS AFRICAN PROVERB</a:t>
            </a:r>
            <a:endParaRPr lang="en-GB"/>
          </a:p>
        </p:txBody>
      </p:sp>
      <p:graphicFrame>
        <p:nvGraphicFramePr>
          <p:cNvPr id="8" name="object 4">
            <a:extLst>
              <a:ext uri="{FF2B5EF4-FFF2-40B4-BE49-F238E27FC236}">
                <a16:creationId xmlns:a16="http://schemas.microsoft.com/office/drawing/2014/main" id="{EBA3C5FB-C2DB-5570-4426-50758FC3FA24}"/>
              </a:ext>
            </a:extLst>
          </p:cNvPr>
          <p:cNvGraphicFramePr/>
          <p:nvPr/>
        </p:nvGraphicFramePr>
        <p:xfrm>
          <a:off x="2007043" y="2112580"/>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a:extLst>
              <a:ext uri="{FF2B5EF4-FFF2-40B4-BE49-F238E27FC236}">
                <a16:creationId xmlns:a16="http://schemas.microsoft.com/office/drawing/2014/main" id="{94CCEC2A-DC7B-100A-0146-206D7FF8BA84}"/>
              </a:ext>
            </a:extLst>
          </p:cNvPr>
          <p:cNvGrpSpPr/>
          <p:nvPr/>
        </p:nvGrpSpPr>
        <p:grpSpPr>
          <a:xfrm>
            <a:off x="4790068" y="5583317"/>
            <a:ext cx="2611864" cy="1112973"/>
            <a:chOff x="4225995" y="2224462"/>
            <a:chExt cx="2561209" cy="1536725"/>
          </a:xfrm>
        </p:grpSpPr>
        <p:sp>
          <p:nvSpPr>
            <p:cNvPr id="7" name="Rectangle 6">
              <a:extLst>
                <a:ext uri="{FF2B5EF4-FFF2-40B4-BE49-F238E27FC236}">
                  <a16:creationId xmlns:a16="http://schemas.microsoft.com/office/drawing/2014/main" id="{077B88D1-87B9-618D-FE20-6569CDCD9D79}"/>
                </a:ext>
              </a:extLst>
            </p:cNvPr>
            <p:cNvSpPr/>
            <p:nvPr/>
          </p:nvSpPr>
          <p:spPr>
            <a:xfrm>
              <a:off x="4225995" y="2224462"/>
              <a:ext cx="2561209" cy="1536725"/>
            </a:xfrm>
            <a:prstGeom prst="rect">
              <a:avLst/>
            </a:prstGeom>
          </p:spPr>
          <p:style>
            <a:lnRef idx="2">
              <a:schemeClr val="lt1">
                <a:hueOff val="0"/>
                <a:satOff val="0"/>
                <a:lumOff val="0"/>
                <a:alphaOff val="0"/>
              </a:schemeClr>
            </a:lnRef>
            <a:fillRef idx="1">
              <a:schemeClr val="accent2">
                <a:hueOff val="4681520"/>
                <a:satOff val="-5839"/>
                <a:lumOff val="1373"/>
                <a:alphaOff val="0"/>
              </a:schemeClr>
            </a:fillRef>
            <a:effectRef idx="0">
              <a:schemeClr val="accent2">
                <a:hueOff val="4681520"/>
                <a:satOff val="-5839"/>
                <a:lumOff val="1373"/>
                <a:alphaOff val="0"/>
              </a:schemeClr>
            </a:effectRef>
            <a:fontRef idx="minor">
              <a:schemeClr val="lt1"/>
            </a:fontRef>
          </p:style>
          <p:txBody>
            <a:bodyPr/>
            <a:lstStyle/>
            <a:p>
              <a:endParaRPr lang="en-US"/>
            </a:p>
          </p:txBody>
        </p:sp>
        <p:sp>
          <p:nvSpPr>
            <p:cNvPr id="9" name="TextBox 8">
              <a:extLst>
                <a:ext uri="{FF2B5EF4-FFF2-40B4-BE49-F238E27FC236}">
                  <a16:creationId xmlns:a16="http://schemas.microsoft.com/office/drawing/2014/main" id="{D2BF41C1-CAD7-9528-4845-1538D69872E1}"/>
                </a:ext>
              </a:extLst>
            </p:cNvPr>
            <p:cNvSpPr txBox="1"/>
            <p:nvPr/>
          </p:nvSpPr>
          <p:spPr>
            <a:xfrm>
              <a:off x="4225995" y="2224462"/>
              <a:ext cx="2561209" cy="1536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algn="ctr" defTabSz="844550">
                <a:lnSpc>
                  <a:spcPct val="90000"/>
                </a:lnSpc>
                <a:spcBef>
                  <a:spcPct val="0"/>
                </a:spcBef>
                <a:spcAft>
                  <a:spcPct val="35000"/>
                </a:spcAft>
              </a:pPr>
              <a:r>
                <a:rPr lang="en-US" sz="1900" dirty="0"/>
                <a:t>Thank you!</a:t>
              </a:r>
            </a:p>
          </p:txBody>
        </p:sp>
      </p:grpSp>
      <p:sp>
        <p:nvSpPr>
          <p:cNvPr id="4" name="Slide Number Placeholder 1">
            <a:extLst>
              <a:ext uri="{FF2B5EF4-FFF2-40B4-BE49-F238E27FC236}">
                <a16:creationId xmlns:a16="http://schemas.microsoft.com/office/drawing/2014/main" id="{54A1F5AE-E07E-0BB2-42AA-78369E779267}"/>
              </a:ext>
            </a:extLst>
          </p:cNvPr>
          <p:cNvSpPr txBox="1">
            <a:spLocks/>
          </p:cNvSpPr>
          <p:nvPr/>
        </p:nvSpPr>
        <p:spPr>
          <a:xfrm>
            <a:off x="10758922" y="6217920"/>
            <a:ext cx="365760" cy="365760"/>
          </a:xfrm>
          <a:prstGeom prst="ellipse">
            <a:avLst/>
          </a:prstGeom>
        </p:spPr>
        <p:txBody>
          <a:bodyPr vert="horz" lIns="18288" tIns="45720" rIns="18288" bIns="45720" rtlCol="0" anchor="ctr">
            <a:normAutofit fontScale="850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90000"/>
              </a:lnSpc>
              <a:spcAft>
                <a:spcPts val="600"/>
              </a:spcAft>
            </a:pPr>
            <a:fld id="{528032F0-4A61-E345-8C16-5B5EC482CA30}" type="slidenum">
              <a:rPr lang="en-US" smtClean="0"/>
              <a:pPr>
                <a:lnSpc>
                  <a:spcPct val="90000"/>
                </a:lnSpc>
                <a:spcAft>
                  <a:spcPts val="600"/>
                </a:spcAft>
              </a:pPr>
              <a:t>52</a:t>
            </a:fld>
            <a:endParaRPr lang="en-US"/>
          </a:p>
        </p:txBody>
      </p:sp>
    </p:spTree>
    <p:extLst>
      <p:ext uri="{BB962C8B-B14F-4D97-AF65-F5344CB8AC3E}">
        <p14:creationId xmlns:p14="http://schemas.microsoft.com/office/powerpoint/2010/main" val="595325875"/>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9CB41B-B2E8-07CC-8178-BECD06DFEC0A}"/>
              </a:ext>
            </a:extLst>
          </p:cNvPr>
          <p:cNvSpPr>
            <a:spLocks noGrp="1"/>
          </p:cNvSpPr>
          <p:nvPr>
            <p:ph type="sldNum" idx="12"/>
          </p:nvPr>
        </p:nvSpPr>
        <p:spPr/>
        <p:txBody>
          <a:bodyPr/>
          <a:lstStyle/>
          <a:p>
            <a:fld id="{00000000-1234-1234-1234-123412341234}" type="slidenum">
              <a:rPr lang="en-GB" smtClean="0"/>
              <a:pPr/>
              <a:t>53</a:t>
            </a:fld>
            <a:endParaRPr lang="en-GB"/>
          </a:p>
        </p:txBody>
      </p:sp>
      <p:pic>
        <p:nvPicPr>
          <p:cNvPr id="11" name="object 3">
            <a:extLst>
              <a:ext uri="{FF2B5EF4-FFF2-40B4-BE49-F238E27FC236}">
                <a16:creationId xmlns:a16="http://schemas.microsoft.com/office/drawing/2014/main" id="{306C66C5-6B33-B7F4-D516-B58AB17A9059}"/>
              </a:ext>
            </a:extLst>
          </p:cNvPr>
          <p:cNvPicPr/>
          <p:nvPr/>
        </p:nvPicPr>
        <p:blipFill>
          <a:blip r:embed="rId2" cstate="print"/>
          <a:stretch>
            <a:fillRect/>
          </a:stretch>
        </p:blipFill>
        <p:spPr>
          <a:xfrm>
            <a:off x="0" y="1081825"/>
            <a:ext cx="12192000" cy="6748531"/>
          </a:xfrm>
          <a:prstGeom prst="rect">
            <a:avLst/>
          </a:prstGeom>
        </p:spPr>
      </p:pic>
      <p:pic>
        <p:nvPicPr>
          <p:cNvPr id="12" name="object 3">
            <a:extLst>
              <a:ext uri="{FF2B5EF4-FFF2-40B4-BE49-F238E27FC236}">
                <a16:creationId xmlns:a16="http://schemas.microsoft.com/office/drawing/2014/main" id="{29A93BAB-ECF4-3C14-884D-0EBDADB1D6C4}"/>
              </a:ext>
            </a:extLst>
          </p:cNvPr>
          <p:cNvPicPr/>
          <p:nvPr/>
        </p:nvPicPr>
        <p:blipFill>
          <a:blip r:embed="rId2" cstate="print"/>
          <a:stretch>
            <a:fillRect/>
          </a:stretch>
        </p:blipFill>
        <p:spPr>
          <a:xfrm>
            <a:off x="0" y="972376"/>
            <a:ext cx="12192000" cy="6748531"/>
          </a:xfrm>
          <a:prstGeom prst="rect">
            <a:avLst/>
          </a:prstGeom>
        </p:spPr>
      </p:pic>
      <p:sp>
        <p:nvSpPr>
          <p:cNvPr id="14" name="object 4">
            <a:extLst>
              <a:ext uri="{FF2B5EF4-FFF2-40B4-BE49-F238E27FC236}">
                <a16:creationId xmlns:a16="http://schemas.microsoft.com/office/drawing/2014/main" id="{3D84A6A2-5B04-CE05-2E46-7F53A31F9E60}"/>
              </a:ext>
            </a:extLst>
          </p:cNvPr>
          <p:cNvSpPr/>
          <p:nvPr/>
        </p:nvSpPr>
        <p:spPr>
          <a:xfrm>
            <a:off x="0" y="5596492"/>
            <a:ext cx="12192000" cy="1291592"/>
          </a:xfrm>
          <a:custGeom>
            <a:avLst/>
            <a:gdLst/>
            <a:ahLst/>
            <a:cxnLst/>
            <a:rect l="l" t="t" r="r" b="b"/>
            <a:pathLst>
              <a:path w="12180570" h="1461770">
                <a:moveTo>
                  <a:pt x="12180336" y="0"/>
                </a:moveTo>
                <a:lnTo>
                  <a:pt x="0" y="0"/>
                </a:lnTo>
                <a:lnTo>
                  <a:pt x="0" y="1461262"/>
                </a:lnTo>
                <a:lnTo>
                  <a:pt x="12180336" y="1461262"/>
                </a:lnTo>
                <a:lnTo>
                  <a:pt x="12180336" y="0"/>
                </a:lnTo>
                <a:close/>
              </a:path>
            </a:pathLst>
          </a:custGeom>
          <a:solidFill>
            <a:srgbClr val="009CDC"/>
          </a:solidFill>
        </p:spPr>
        <p:txBody>
          <a:bodyPr wrap="square" lIns="0" tIns="0" rIns="0" bIns="0" rtlCol="0"/>
          <a:lstStyle/>
          <a:p>
            <a:pPr algn="ctr"/>
            <a:r>
              <a:rPr lang="en-US" sz="8800" dirty="0"/>
              <a:t>THANK YOU</a:t>
            </a:r>
            <a:endParaRPr sz="8800" dirty="0"/>
          </a:p>
        </p:txBody>
      </p:sp>
      <p:sp>
        <p:nvSpPr>
          <p:cNvPr id="3" name="Body 2">
            <a:extLst>
              <a:ext uri="{FF2B5EF4-FFF2-40B4-BE49-F238E27FC236}">
                <a16:creationId xmlns:a16="http://schemas.microsoft.com/office/drawing/2014/main" id="{065439C7-A431-C29E-6FD5-EA4C58C6584D}"/>
              </a:ext>
            </a:extLst>
          </p:cNvPr>
          <p:cNvSpPr txBox="1">
            <a:spLocks/>
          </p:cNvSpPr>
          <p:nvPr/>
        </p:nvSpPr>
        <p:spPr>
          <a:xfrm>
            <a:off x="634029" y="1900000"/>
            <a:ext cx="10923933" cy="4323000"/>
          </a:xfrm>
          <a:prstGeom prst="rect">
            <a:avLst/>
          </a:prstGeom>
        </p:spPr>
        <p:txBody>
          <a:bodyPr anchor="t">
            <a:normAutofit/>
          </a:bodyPr>
          <a:lstStyle>
            <a:lvl1pPr marL="0" indent="0" algn="l" defTabSz="914400" rtl="0" eaLnBrk="1" latinLnBrk="0" hangingPunct="1">
              <a:lnSpc>
                <a:spcPct val="140000"/>
              </a:lnSpc>
              <a:spcBef>
                <a:spcPts val="1000"/>
              </a:spcBef>
              <a:buFont typeface="Arial" panose="020B0604020202020204" pitchFamily="34" charset="0"/>
              <a:buNone/>
              <a:defRPr sz="1200" b="0" i="0" kern="1200">
                <a:solidFill>
                  <a:schemeClr val="bg1"/>
                </a:solidFill>
                <a:latin typeface="+mn-lt"/>
                <a:ea typeface="+mn-ea"/>
                <a:cs typeface="+mn-cs"/>
              </a:defRPr>
            </a:lvl1pPr>
            <a:lvl2pPr marL="4572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2pPr>
            <a:lvl3pPr marL="9144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3pPr>
            <a:lvl4pPr marL="13716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4pPr>
            <a:lvl5pPr marL="1828800" indent="0" algn="l" defTabSz="914400" rtl="0" eaLnBrk="1" latinLnBrk="0" hangingPunct="1">
              <a:lnSpc>
                <a:spcPct val="140000"/>
              </a:lnSpc>
              <a:spcBef>
                <a:spcPts val="500"/>
              </a:spcBef>
              <a:buFont typeface="Arial" panose="020B0604020202020204" pitchFamily="34" charset="0"/>
              <a:buNone/>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W" dirty="0">
              <a:solidFill>
                <a:schemeClr val="tx1"/>
              </a:solidFill>
            </a:endParaRPr>
          </a:p>
          <a:p>
            <a:r>
              <a:rPr lang="en-ZW" sz="1800" dirty="0">
                <a:solidFill>
                  <a:schemeClr val="tx1"/>
                </a:solidFill>
              </a:rPr>
              <a:t>Questions • Discussion • Collaboration</a:t>
            </a:r>
          </a:p>
          <a:p>
            <a:endParaRPr lang="en-ZW" sz="1800" dirty="0">
              <a:solidFill>
                <a:schemeClr val="tx1"/>
              </a:solidFill>
            </a:endParaRPr>
          </a:p>
          <a:p>
            <a:r>
              <a:rPr lang="en-ZW" sz="1600" b="1" dirty="0">
                <a:solidFill>
                  <a:schemeClr val="tx1"/>
                </a:solidFill>
              </a:rPr>
              <a:t>Dr Eng.  Martin Manuhwa, Pr. Eng (Z), FZwIE</a:t>
            </a:r>
          </a:p>
          <a:p>
            <a:r>
              <a:rPr lang="en-ZW" dirty="0">
                <a:solidFill>
                  <a:schemeClr val="tx1"/>
                </a:solidFill>
              </a:rPr>
              <a:t>Distinguished Fellow (FAEO) | F.ASI (USA) | F.AETDEW | F.AAET (ASEAN) | Aff. MASCE</a:t>
            </a:r>
          </a:p>
          <a:p>
            <a:r>
              <a:rPr lang="en-ZW" sz="1400" dirty="0">
                <a:solidFill>
                  <a:schemeClr val="tx1"/>
                </a:solidFill>
              </a:rPr>
              <a:t>Chair, WCCE Education, Training &amp; Capacity Building, WFEO Capacity Building Committee</a:t>
            </a:r>
          </a:p>
          <a:p>
            <a:r>
              <a:rPr lang="en-ZW" dirty="0">
                <a:solidFill>
                  <a:schemeClr val="tx1"/>
                </a:solidFill>
              </a:rPr>
              <a:t>Managing Consultant, Zimbabwe Africa Infrastructure Development Group (ZAIDG)</a:t>
            </a:r>
          </a:p>
        </p:txBody>
      </p:sp>
      <p:sp>
        <p:nvSpPr>
          <p:cNvPr id="4" name="Slide Number Placeholder 1">
            <a:extLst>
              <a:ext uri="{FF2B5EF4-FFF2-40B4-BE49-F238E27FC236}">
                <a16:creationId xmlns:a16="http://schemas.microsoft.com/office/drawing/2014/main" id="{C5306786-7F00-5F88-9910-187AC461B538}"/>
              </a:ext>
            </a:extLst>
          </p:cNvPr>
          <p:cNvSpPr txBox="1">
            <a:spLocks/>
          </p:cNvSpPr>
          <p:nvPr/>
        </p:nvSpPr>
        <p:spPr>
          <a:xfrm>
            <a:off x="10758922" y="6217920"/>
            <a:ext cx="365760" cy="365760"/>
          </a:xfrm>
          <a:prstGeom prst="rect">
            <a:avLst/>
          </a:prstGeom>
          <a:noFill/>
          <a:ln>
            <a:noFill/>
          </a:ln>
        </p:spPr>
        <p:txBody>
          <a:bodyPr spcFirstLastPara="1" vert="horz" wrap="square" lIns="18288" tIns="45720" rIns="18288" bIns="45720" rtlCol="0" anchor="ctr" anchorCtr="0">
            <a:normAutofit/>
          </a:bodyPr>
          <a:lstStyle>
            <a:defPPr>
              <a:defRPr lang="en-US"/>
            </a:defPPr>
            <a:lvl1pPr marL="0" lvl="0"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100" kern="1200" spc="0" baseline="0">
                <a:solidFill>
                  <a:srgbClr val="FFFFFF"/>
                </a:solidFill>
                <a:latin typeface="+mn-lt"/>
                <a:ea typeface="+mn-ea"/>
                <a:cs typeface="+mn-cs"/>
              </a:defRPr>
            </a:lvl1pPr>
            <a:lvl2pPr marL="0" lvl="1"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2pPr>
            <a:lvl3pPr marL="0" lvl="2"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3pPr>
            <a:lvl4pPr marL="0" lvl="3"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4pPr>
            <a:lvl5pPr marL="0" lvl="4"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5pPr>
            <a:lvl6pPr marL="0" lvl="5"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6pPr>
            <a:lvl7pPr marL="0" lvl="6"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7pPr>
            <a:lvl8pPr marL="0" lvl="7"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8pPr>
            <a:lvl9pPr marL="0" lvl="8" indent="0" algn="r" defTabSz="457200" rtl="0" eaLnBrk="1" latinLnBrk="0" hangingPunct="1">
              <a:lnSpc>
                <a:spcPct val="100000"/>
              </a:lnSpc>
              <a:spcBef>
                <a:spcPts val="0"/>
              </a:spcBef>
              <a:spcAft>
                <a:spcPts val="0"/>
              </a:spcAft>
              <a:buClr>
                <a:srgbClr val="898989"/>
              </a:buClr>
              <a:buSzPts val="1200"/>
              <a:buFont typeface="Calibri" panose="020F0502020204030204"/>
              <a:buNone/>
              <a:defRPr sz="1800" kern="1200">
                <a:solidFill>
                  <a:schemeClr val="tx1"/>
                </a:solidFill>
                <a:latin typeface="+mn-lt"/>
                <a:ea typeface="+mn-ea"/>
                <a:cs typeface="+mn-cs"/>
              </a:defRPr>
            </a:lvl9pPr>
          </a:lstStyle>
          <a:p>
            <a:pPr>
              <a:lnSpc>
                <a:spcPct val="90000"/>
              </a:lnSpc>
              <a:spcAft>
                <a:spcPts val="600"/>
              </a:spcAft>
            </a:pPr>
            <a:fld id="{528032F0-4A61-E345-8C16-5B5EC482CA30}" type="slidenum">
              <a:rPr lang="en-US" smtClean="0"/>
              <a:pPr>
                <a:lnSpc>
                  <a:spcPct val="90000"/>
                </a:lnSpc>
                <a:spcAft>
                  <a:spcPts val="600"/>
                </a:spcAft>
              </a:pPr>
              <a:t>53</a:t>
            </a:fld>
            <a:endParaRPr lang="en-US"/>
          </a:p>
        </p:txBody>
      </p:sp>
    </p:spTree>
    <p:extLst>
      <p:ext uri="{BB962C8B-B14F-4D97-AF65-F5344CB8AC3E}">
        <p14:creationId xmlns:p14="http://schemas.microsoft.com/office/powerpoint/2010/main" val="138516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1117" y="88126"/>
            <a:ext cx="5925310" cy="1174991"/>
          </a:xfrm>
        </p:spPr>
        <p:txBody>
          <a:bodyPr>
            <a:normAutofit/>
          </a:bodyPr>
          <a:lstStyle/>
          <a:p>
            <a:r>
              <a:rPr lang="en-ZW" sz="2400"/>
              <a:t>Introduction</a:t>
            </a:r>
          </a:p>
        </p:txBody>
      </p:sp>
      <p:pic>
        <p:nvPicPr>
          <p:cNvPr id="3" name="Picture 4" descr="Home - Unesco Chair In Ai Ethics And Governance">
            <a:extLst>
              <a:ext uri="{FF2B5EF4-FFF2-40B4-BE49-F238E27FC236}">
                <a16:creationId xmlns:a16="http://schemas.microsoft.com/office/drawing/2014/main" id="{1A4FA4D1-5828-A221-F9ED-A03B32496F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812" r="10575"/>
          <a:stretch>
            <a:fillRect/>
          </a:stretch>
        </p:blipFill>
        <p:spPr bwMode="auto">
          <a:xfrm>
            <a:off x="20" y="10"/>
            <a:ext cx="4657325"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
            <a:extLst>
              <a:ext uri="{FF2B5EF4-FFF2-40B4-BE49-F238E27FC236}">
                <a16:creationId xmlns:a16="http://schemas.microsoft.com/office/drawing/2014/main" id="{892EC45A-D012-D7E6-A94D-8FA63C3E0543}"/>
              </a:ext>
            </a:extLst>
          </p:cNvPr>
          <p:cNvSpPr>
            <a:spLocks noGrp="1"/>
          </p:cNvSpPr>
          <p:nvPr>
            <p:ph type="sldNum" sz="quarter" idx="12"/>
          </p:nvPr>
        </p:nvSpPr>
        <p:spPr>
          <a:xfrm>
            <a:off x="11547073" y="6234545"/>
            <a:ext cx="494505" cy="349134"/>
          </a:xfrm>
        </p:spPr>
        <p:txBody>
          <a:bodyPr vert="horz" lIns="18288" tIns="45720" rIns="18288" bIns="45720" rtlCol="0">
            <a:normAutofit/>
          </a:bodyPr>
          <a:lstStyle/>
          <a:p>
            <a:pPr>
              <a:lnSpc>
                <a:spcPct val="90000"/>
              </a:lnSpc>
              <a:spcAft>
                <a:spcPts val="600"/>
              </a:spcAft>
            </a:pPr>
            <a:fld id="{528032F0-4A61-E345-8C16-5B5EC482CA30}" type="slidenum">
              <a:rPr lang="en-US" smtClean="0"/>
              <a:pPr>
                <a:lnSpc>
                  <a:spcPct val="90000"/>
                </a:lnSpc>
                <a:spcAft>
                  <a:spcPts val="600"/>
                </a:spcAft>
              </a:pPr>
              <a:t>6</a:t>
            </a:fld>
            <a:endParaRPr lang="en-US"/>
          </a:p>
        </p:txBody>
      </p:sp>
      <p:graphicFrame>
        <p:nvGraphicFramePr>
          <p:cNvPr id="6" name="Content Placeholder 2">
            <a:extLst>
              <a:ext uri="{FF2B5EF4-FFF2-40B4-BE49-F238E27FC236}">
                <a16:creationId xmlns:a16="http://schemas.microsoft.com/office/drawing/2014/main" id="{E58B67B0-1090-8FC7-6D6B-A7E2C8669AAF}"/>
              </a:ext>
            </a:extLst>
          </p:cNvPr>
          <p:cNvGraphicFramePr>
            <a:graphicFrameLocks/>
          </p:cNvGraphicFramePr>
          <p:nvPr>
            <p:extLst>
              <p:ext uri="{D42A27DB-BD31-4B8C-83A1-F6EECF244321}">
                <p14:modId xmlns:p14="http://schemas.microsoft.com/office/powerpoint/2010/main" val="697094614"/>
              </p:ext>
            </p:extLst>
          </p:nvPr>
        </p:nvGraphicFramePr>
        <p:xfrm>
          <a:off x="5445496" y="2640692"/>
          <a:ext cx="5925310" cy="32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B823134D-2A52-3168-C133-23D9BD7CB3DA}"/>
              </a:ext>
            </a:extLst>
          </p:cNvPr>
          <p:cNvSpPr txBox="1"/>
          <p:nvPr/>
        </p:nvSpPr>
        <p:spPr>
          <a:xfrm>
            <a:off x="5359161" y="1510208"/>
            <a:ext cx="6682417" cy="646331"/>
          </a:xfrm>
          <a:prstGeom prst="rect">
            <a:avLst/>
          </a:prstGeom>
          <a:noFill/>
        </p:spPr>
        <p:txBody>
          <a:bodyPr wrap="square">
            <a:spAutoFit/>
          </a:bodyPr>
          <a:lstStyle/>
          <a:p>
            <a:pPr lvl="0"/>
            <a:r>
              <a:rPr lang="en-ZW" sz="1800" b="1" kern="1200" dirty="0">
                <a:solidFill>
                  <a:srgbClr val="C00000"/>
                </a:solidFill>
                <a:latin typeface="Gill Sans MT" panose="020B0502020104020203"/>
                <a:ea typeface="+mn-ea"/>
                <a:cs typeface="+mn-cs"/>
              </a:rPr>
              <a:t>AI is no longer simply technology. It is becoming strategic national infrastructure. </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496" y="978776"/>
            <a:ext cx="5925310" cy="1174991"/>
          </a:xfrm>
        </p:spPr>
        <p:txBody>
          <a:bodyPr>
            <a:normAutofit/>
          </a:bodyPr>
          <a:lstStyle/>
          <a:p>
            <a:r>
              <a:rPr lang="en-ZW" sz="2400" b="1" dirty="0"/>
              <a:t>THE NEW INFRASTRUCTURE</a:t>
            </a:r>
            <a:endParaRPr lang="en-ZW" sz="2400" dirty="0"/>
          </a:p>
        </p:txBody>
      </p:sp>
      <p:pic>
        <p:nvPicPr>
          <p:cNvPr id="5" name="Picture 4">
            <a:extLst>
              <a:ext uri="{FF2B5EF4-FFF2-40B4-BE49-F238E27FC236}">
                <a16:creationId xmlns:a16="http://schemas.microsoft.com/office/drawing/2014/main" id="{E8FDE541-2577-FC6D-813C-59FE13A6AC46}"/>
              </a:ext>
            </a:extLst>
          </p:cNvPr>
          <p:cNvPicPr>
            <a:picLocks noChangeAspect="1"/>
          </p:cNvPicPr>
          <p:nvPr/>
        </p:nvPicPr>
        <p:blipFill>
          <a:blip r:embed="rId2"/>
          <a:srcRect l="12911" r="48889"/>
          <a:stretch>
            <a:fillRect/>
          </a:stretch>
        </p:blipFill>
        <p:spPr>
          <a:xfrm>
            <a:off x="20" y="10"/>
            <a:ext cx="4657325" cy="6857990"/>
          </a:xfrm>
          <a:prstGeom prst="rect">
            <a:avLst/>
          </a:prstGeom>
        </p:spPr>
      </p:pic>
      <p:sp>
        <p:nvSpPr>
          <p:cNvPr id="3" name="Content Placeholder 2"/>
          <p:cNvSpPr>
            <a:spLocks noGrp="1"/>
          </p:cNvSpPr>
          <p:nvPr>
            <p:ph idx="1"/>
          </p:nvPr>
        </p:nvSpPr>
        <p:spPr>
          <a:xfrm>
            <a:off x="5528624" y="2489277"/>
            <a:ext cx="5925310" cy="4429913"/>
          </a:xfrm>
        </p:spPr>
        <p:txBody>
          <a:bodyPr>
            <a:normAutofit lnSpcReduction="10000"/>
          </a:bodyPr>
          <a:lstStyle/>
          <a:p>
            <a:pPr marL="0" indent="0">
              <a:buNone/>
            </a:pPr>
            <a:r>
              <a:rPr lang="en-ZW" sz="1600" b="1" dirty="0">
                <a:solidFill>
                  <a:srgbClr val="C00000"/>
                </a:solidFill>
              </a:rPr>
              <a:t>Previous eras were defined by traditional infrastructure:</a:t>
            </a:r>
            <a:br>
              <a:rPr lang="en-ZW" sz="1600" dirty="0"/>
            </a:br>
            <a:endParaRPr lang="en-ZW" sz="1600" dirty="0"/>
          </a:p>
          <a:p>
            <a:pPr marL="0" indent="0">
              <a:buNone/>
            </a:pPr>
            <a:r>
              <a:rPr lang="en-ZW" sz="1600" b="1" dirty="0"/>
              <a:t>• Roads</a:t>
            </a:r>
            <a:endParaRPr lang="en-ZW" sz="1600" dirty="0"/>
          </a:p>
          <a:p>
            <a:pPr marL="0" indent="0">
              <a:buNone/>
            </a:pPr>
            <a:r>
              <a:rPr lang="en-ZW" sz="1600" b="1" dirty="0"/>
              <a:t>• Railways</a:t>
            </a:r>
            <a:endParaRPr lang="en-ZW" sz="1600" dirty="0"/>
          </a:p>
          <a:p>
            <a:pPr marL="0" indent="0">
              <a:buNone/>
            </a:pPr>
            <a:r>
              <a:rPr lang="en-ZW" sz="1600" b="1" dirty="0"/>
              <a:t>• Electricity</a:t>
            </a:r>
            <a:endParaRPr lang="en-ZW" sz="1600" dirty="0"/>
          </a:p>
          <a:p>
            <a:pPr marL="0" indent="0">
              <a:buNone/>
            </a:pPr>
            <a:r>
              <a:rPr lang="en-ZW" sz="1600" b="1" dirty="0"/>
              <a:t>• Telecommunications</a:t>
            </a:r>
            <a:endParaRPr lang="en-ZW" sz="1600" dirty="0"/>
          </a:p>
          <a:p>
            <a:pPr marL="0" indent="0">
              <a:buNone/>
            </a:pPr>
            <a:r>
              <a:rPr lang="en-ZW" sz="1600" b="1" dirty="0"/>
              <a:t>• Internet</a:t>
            </a:r>
            <a:endParaRPr lang="en-ZW" sz="1600" dirty="0"/>
          </a:p>
          <a:p>
            <a:pPr marL="0" indent="0">
              <a:buNone/>
            </a:pPr>
            <a:endParaRPr lang="en-ZW" sz="1600" b="1" dirty="0"/>
          </a:p>
          <a:p>
            <a:pPr marL="0" indent="0">
              <a:buNone/>
            </a:pPr>
            <a:r>
              <a:rPr lang="en-ZW" sz="1600" b="1" dirty="0">
                <a:solidFill>
                  <a:srgbClr val="C00000"/>
                </a:solidFill>
              </a:rPr>
              <a:t>Today:</a:t>
            </a:r>
            <a:br>
              <a:rPr lang="en-ZW" sz="1600" dirty="0"/>
            </a:br>
            <a:endParaRPr lang="en-ZW" sz="1600" dirty="0"/>
          </a:p>
          <a:p>
            <a:pPr marL="0" indent="0">
              <a:buNone/>
            </a:pPr>
            <a:r>
              <a:rPr lang="en-ZW" sz="1600" b="1" dirty="0"/>
              <a:t>AI + Data + Compute + Energy</a:t>
            </a:r>
            <a:endParaRPr lang="en-ZW" sz="1600" dirty="0"/>
          </a:p>
          <a:p>
            <a:pPr marL="0" indent="0">
              <a:buNone/>
            </a:pPr>
            <a:endParaRPr lang="en-ZW" sz="1600" dirty="0"/>
          </a:p>
          <a:p>
            <a:pPr marL="0" indent="0">
              <a:buNone/>
            </a:pPr>
            <a:r>
              <a:rPr lang="en-ZW" sz="1600" b="1" dirty="0"/>
              <a:t>have become strategic infrastructure.</a:t>
            </a:r>
            <a:endParaRPr lang="en-ZW" sz="1600" dirty="0"/>
          </a:p>
        </p:txBody>
      </p:sp>
      <p:sp>
        <p:nvSpPr>
          <p:cNvPr id="4" name="Slide Number Placeholder 1">
            <a:extLst>
              <a:ext uri="{FF2B5EF4-FFF2-40B4-BE49-F238E27FC236}">
                <a16:creationId xmlns:a16="http://schemas.microsoft.com/office/drawing/2014/main" id="{46A1556C-B3B7-A387-92EA-48ED7F266810}"/>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7</a:t>
            </a:fld>
            <a:endParaRPr lang="en-US"/>
          </a:p>
        </p:txBody>
      </p:sp>
    </p:spTree>
    <p:extLst>
      <p:ext uri="{BB962C8B-B14F-4D97-AF65-F5344CB8AC3E}">
        <p14:creationId xmlns:p14="http://schemas.microsoft.com/office/powerpoint/2010/main" val="3159662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496" y="978776"/>
            <a:ext cx="5925310" cy="1174991"/>
          </a:xfrm>
        </p:spPr>
        <p:txBody>
          <a:bodyPr>
            <a:normAutofit/>
          </a:bodyPr>
          <a:lstStyle/>
          <a:p>
            <a:r>
              <a:rPr lang="en-ZW" sz="2400" b="1" dirty="0">
                <a:solidFill>
                  <a:srgbClr val="C00000"/>
                </a:solidFill>
              </a:rPr>
              <a:t>Key Digital Drivers</a:t>
            </a:r>
          </a:p>
        </p:txBody>
      </p:sp>
      <p:pic>
        <p:nvPicPr>
          <p:cNvPr id="5" name="Picture 4" descr="Angle view of circuit shaped like a brain">
            <a:extLst>
              <a:ext uri="{FF2B5EF4-FFF2-40B4-BE49-F238E27FC236}">
                <a16:creationId xmlns:a16="http://schemas.microsoft.com/office/drawing/2014/main" id="{6B1392B9-048C-5F6F-EFD9-CA68A0A352B8}"/>
              </a:ext>
            </a:extLst>
          </p:cNvPr>
          <p:cNvPicPr>
            <a:picLocks noChangeAspect="1"/>
          </p:cNvPicPr>
          <p:nvPr/>
        </p:nvPicPr>
        <p:blipFill>
          <a:blip r:embed="rId2"/>
          <a:srcRect l="27447" r="25185" b="2"/>
          <a:stretch>
            <a:fillRect/>
          </a:stretch>
        </p:blipFill>
        <p:spPr>
          <a:xfrm>
            <a:off x="20" y="10"/>
            <a:ext cx="4657325" cy="6857990"/>
          </a:xfrm>
          <a:prstGeom prst="rect">
            <a:avLst/>
          </a:prstGeom>
        </p:spPr>
      </p:pic>
      <p:sp>
        <p:nvSpPr>
          <p:cNvPr id="3" name="Content Placeholder 2"/>
          <p:cNvSpPr>
            <a:spLocks noGrp="1"/>
          </p:cNvSpPr>
          <p:nvPr>
            <p:ph idx="1"/>
          </p:nvPr>
        </p:nvSpPr>
        <p:spPr>
          <a:xfrm>
            <a:off x="5445496" y="2640692"/>
            <a:ext cx="5925310" cy="3255252"/>
          </a:xfrm>
        </p:spPr>
        <p:txBody>
          <a:bodyPr>
            <a:normAutofit/>
          </a:bodyPr>
          <a:lstStyle/>
          <a:p>
            <a:pPr marL="0" indent="0">
              <a:buNone/>
            </a:pPr>
            <a:r>
              <a:rPr lang="en-ZW" b="1" dirty="0">
                <a:solidFill>
                  <a:srgbClr val="C00000"/>
                </a:solidFill>
              </a:rPr>
              <a:t>Artificial Intelligence &amp; 4IR</a:t>
            </a:r>
          </a:p>
          <a:p>
            <a:pPr lvl="1"/>
            <a:r>
              <a:rPr lang="en-ZW" dirty="0"/>
              <a:t>Machine Learning</a:t>
            </a:r>
          </a:p>
          <a:p>
            <a:pPr lvl="1"/>
            <a:r>
              <a:rPr lang="en-ZW" dirty="0"/>
              <a:t>Internet of Things (IoT) &amp; Smart Sensors</a:t>
            </a:r>
          </a:p>
          <a:p>
            <a:pPr lvl="1"/>
            <a:r>
              <a:rPr lang="en-ZW" dirty="0"/>
              <a:t>Digital Twins &amp; Simulation</a:t>
            </a:r>
          </a:p>
          <a:p>
            <a:pPr lvl="1"/>
            <a:r>
              <a:rPr lang="en-ZW" dirty="0"/>
              <a:t>Cloud Computing &amp; Big Data Analytics</a:t>
            </a:r>
          </a:p>
        </p:txBody>
      </p:sp>
      <p:sp>
        <p:nvSpPr>
          <p:cNvPr id="4" name="Slide Number Placeholder 1">
            <a:extLst>
              <a:ext uri="{FF2B5EF4-FFF2-40B4-BE49-F238E27FC236}">
                <a16:creationId xmlns:a16="http://schemas.microsoft.com/office/drawing/2014/main" id="{27F36309-A8E4-0EE7-1190-8B22879C91B0}"/>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528032F0-4A61-E345-8C16-5B5EC482CA30}" type="slidenum">
              <a:rPr lang="en-US" smtClean="0"/>
              <a:pPr>
                <a:lnSpc>
                  <a:spcPct val="90000"/>
                </a:lnSpc>
                <a:spcAft>
                  <a:spcPts val="600"/>
                </a:spcAft>
              </a:pPr>
              <a:t>8</a:t>
            </a:fld>
            <a:endParaRPr lang="en-US"/>
          </a:p>
        </p:txBody>
      </p:sp>
    </p:spTree>
    <p:extLst>
      <p:ext uri="{BB962C8B-B14F-4D97-AF65-F5344CB8AC3E}">
        <p14:creationId xmlns:p14="http://schemas.microsoft.com/office/powerpoint/2010/main" val="2039961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Robot operating a machine">
            <a:extLst>
              <a:ext uri="{FF2B5EF4-FFF2-40B4-BE49-F238E27FC236}">
                <a16:creationId xmlns:a16="http://schemas.microsoft.com/office/drawing/2014/main" id="{9FC5847F-B6A6-C0A6-8BA8-438C224AC0D8}"/>
              </a:ext>
            </a:extLst>
          </p:cNvPr>
          <p:cNvPicPr>
            <a:picLocks noChangeAspect="1"/>
          </p:cNvPicPr>
          <p:nvPr/>
        </p:nvPicPr>
        <p:blipFill>
          <a:blip r:embed="rId2"/>
          <a:srcRect l="8783" r="6862" b="1"/>
          <a:stretch>
            <a:fillRect/>
          </a:stretch>
        </p:blipFill>
        <p:spPr>
          <a:xfrm>
            <a:off x="20" y="6750"/>
            <a:ext cx="5104415" cy="6857990"/>
          </a:xfrm>
          <a:prstGeom prst="rect">
            <a:avLst/>
          </a:prstGeom>
        </p:spPr>
      </p:pic>
      <p:sp>
        <p:nvSpPr>
          <p:cNvPr id="2" name="Title 1"/>
          <p:cNvSpPr>
            <a:spLocks noGrp="1"/>
          </p:cNvSpPr>
          <p:nvPr>
            <p:ph type="title"/>
          </p:nvPr>
        </p:nvSpPr>
        <p:spPr>
          <a:xfrm>
            <a:off x="0" y="1392283"/>
            <a:ext cx="5928360" cy="1188720"/>
          </a:xfrm>
          <a:solidFill>
            <a:schemeClr val="bg1">
              <a:alpha val="80000"/>
            </a:schemeClr>
          </a:solidFill>
          <a:ln>
            <a:solidFill>
              <a:schemeClr val="tx1">
                <a:lumMod val="75000"/>
                <a:lumOff val="25000"/>
              </a:schemeClr>
            </a:solidFill>
          </a:ln>
        </p:spPr>
        <p:txBody>
          <a:bodyPr vert="horz" lIns="182880" tIns="182880" rIns="182880" bIns="182880" rtlCol="0" anchor="ctr">
            <a:normAutofit/>
          </a:bodyPr>
          <a:lstStyle/>
          <a:p>
            <a:r>
              <a:rPr lang="en-US">
                <a:solidFill>
                  <a:schemeClr val="tx1">
                    <a:lumMod val="85000"/>
                    <a:lumOff val="15000"/>
                  </a:schemeClr>
                </a:solidFill>
              </a:rPr>
              <a:t>INDUSTRY 4.0</a:t>
            </a:r>
          </a:p>
        </p:txBody>
      </p:sp>
      <p:sp>
        <p:nvSpPr>
          <p:cNvPr id="3" name="Left Column"/>
          <p:cNvSpPr>
            <a:spLocks noGrp="1"/>
          </p:cNvSpPr>
          <p:nvPr>
            <p:ph type="body" sz="quarter" idx="24"/>
          </p:nvPr>
        </p:nvSpPr>
        <p:spPr>
          <a:xfrm>
            <a:off x="7630150" y="1768028"/>
            <a:ext cx="4561830" cy="4924280"/>
          </a:xfrm>
        </p:spPr>
        <p:txBody>
          <a:bodyPr vert="horz" lIns="91440" tIns="45720" rIns="91440" bIns="45720" rtlCol="0" anchor="ctr">
            <a:normAutofit fontScale="70000" lnSpcReduction="20000"/>
          </a:bodyPr>
          <a:lstStyle/>
          <a:p>
            <a:pPr marL="0" indent="0">
              <a:lnSpc>
                <a:spcPct val="100000"/>
              </a:lnSpc>
              <a:spcBef>
                <a:spcPts val="1000"/>
              </a:spcBef>
              <a:buNone/>
            </a:pPr>
            <a:r>
              <a:rPr lang="en-US" sz="2300" b="1" dirty="0">
                <a:solidFill>
                  <a:schemeClr val="accent3"/>
                </a:solidFill>
              </a:rPr>
              <a:t>Technologies Coming Together</a:t>
            </a:r>
          </a:p>
          <a:p>
            <a:pPr marL="0" indent="0">
              <a:lnSpc>
                <a:spcPct val="100000"/>
              </a:lnSpc>
              <a:spcBef>
                <a:spcPts val="1000"/>
              </a:spcBef>
              <a:buNone/>
            </a:pPr>
            <a:endParaRPr lang="en-US" sz="2300" b="1" dirty="0">
              <a:solidFill>
                <a:schemeClr val="accent3"/>
              </a:solidFill>
            </a:endParaRPr>
          </a:p>
          <a:p>
            <a:pPr marL="228600" lvl="1" indent="0">
              <a:buNone/>
            </a:pPr>
            <a:r>
              <a:rPr lang="en-US" sz="2300" dirty="0">
                <a:solidFill>
                  <a:schemeClr val="accent3"/>
                </a:solidFill>
              </a:rPr>
              <a:t>*Artificial Intelligence (AI)</a:t>
            </a:r>
          </a:p>
          <a:p>
            <a:pPr marL="228600" lvl="1" indent="0">
              <a:buNone/>
            </a:pPr>
            <a:r>
              <a:rPr lang="en-US" sz="2300" dirty="0">
                <a:solidFill>
                  <a:schemeClr val="accent3"/>
                </a:solidFill>
              </a:rPr>
              <a:t>* Internet of Things (IoT)</a:t>
            </a:r>
          </a:p>
          <a:p>
            <a:pPr marL="228600" lvl="1" indent="0">
              <a:buNone/>
            </a:pPr>
            <a:r>
              <a:rPr lang="en-US" sz="2300" dirty="0">
                <a:solidFill>
                  <a:schemeClr val="accent3"/>
                </a:solidFill>
              </a:rPr>
              <a:t>* Robotics and Big Data</a:t>
            </a:r>
          </a:p>
          <a:p>
            <a:pPr marL="228600" lvl="1" indent="0">
              <a:buNone/>
            </a:pPr>
            <a:r>
              <a:rPr lang="en-US" sz="2300" dirty="0">
                <a:solidFill>
                  <a:schemeClr val="accent3"/>
                </a:solidFill>
              </a:rPr>
              <a:t>* Cloud Computing</a:t>
            </a:r>
          </a:p>
          <a:p>
            <a:pPr marL="228600" lvl="1" indent="0">
              <a:buNone/>
            </a:pPr>
            <a:r>
              <a:rPr lang="en-US" sz="2300" dirty="0">
                <a:solidFill>
                  <a:schemeClr val="accent3"/>
                </a:solidFill>
              </a:rPr>
              <a:t>* Connected Digital-Physical Systems</a:t>
            </a:r>
          </a:p>
          <a:p>
            <a:pPr marL="228600" lvl="1" indent="0">
              <a:buNone/>
            </a:pPr>
            <a:r>
              <a:rPr lang="en-US" sz="2300" dirty="0">
                <a:solidFill>
                  <a:schemeClr val="accent3"/>
                </a:solidFill>
              </a:rPr>
              <a:t>* Self-Operating Systems</a:t>
            </a:r>
          </a:p>
          <a:p>
            <a:pPr marL="228600" lvl="1" indent="0">
              <a:buNone/>
            </a:pPr>
            <a:r>
              <a:rPr lang="en-US" sz="2300" dirty="0">
                <a:solidFill>
                  <a:schemeClr val="accent3"/>
                </a:solidFill>
              </a:rPr>
              <a:t>* Digital Twins</a:t>
            </a:r>
          </a:p>
          <a:p>
            <a:pPr>
              <a:lnSpc>
                <a:spcPct val="100000"/>
              </a:lnSpc>
              <a:spcBef>
                <a:spcPts val="1000"/>
              </a:spcBef>
            </a:pPr>
            <a:endParaRPr lang="en-US" sz="1900" dirty="0">
              <a:solidFill>
                <a:schemeClr val="accent3"/>
              </a:solidFill>
            </a:endParaRPr>
          </a:p>
          <a:p>
            <a:pPr marL="0" indent="0">
              <a:lnSpc>
                <a:spcPct val="100000"/>
              </a:lnSpc>
              <a:spcBef>
                <a:spcPts val="1000"/>
              </a:spcBef>
              <a:buNone/>
            </a:pPr>
            <a:r>
              <a:rPr lang="en-US" sz="2400" b="1" dirty="0">
                <a:solidFill>
                  <a:schemeClr val="accent3"/>
                </a:solidFill>
              </a:rPr>
              <a:t>Engineering is Moving From:</a:t>
            </a:r>
          </a:p>
          <a:p>
            <a:pPr marL="171450">
              <a:lnSpc>
                <a:spcPct val="100000"/>
              </a:lnSpc>
              <a:spcBef>
                <a:spcPts val="1000"/>
              </a:spcBef>
            </a:pPr>
            <a:endParaRPr lang="en-US" sz="1900" dirty="0">
              <a:solidFill>
                <a:schemeClr val="accent3"/>
              </a:solidFill>
            </a:endParaRPr>
          </a:p>
          <a:p>
            <a:pPr marL="228600" lvl="1" indent="0">
              <a:buNone/>
            </a:pPr>
            <a:r>
              <a:rPr lang="en-US" sz="2300" dirty="0">
                <a:solidFill>
                  <a:schemeClr val="accent3"/>
                </a:solidFill>
              </a:rPr>
              <a:t>* Fixed systems to smart systems</a:t>
            </a:r>
          </a:p>
          <a:p>
            <a:pPr marL="228600" lvl="1" indent="0">
              <a:buNone/>
            </a:pPr>
            <a:r>
              <a:rPr lang="en-US" sz="2300" dirty="0">
                <a:solidFill>
                  <a:schemeClr val="accent3"/>
                </a:solidFill>
              </a:rPr>
              <a:t>* Systems that react to systems that predict</a:t>
            </a:r>
          </a:p>
          <a:p>
            <a:pPr marL="228600" lvl="1" indent="0">
              <a:buNone/>
            </a:pPr>
            <a:r>
              <a:rPr lang="en-US" sz="2300" dirty="0">
                <a:solidFill>
                  <a:schemeClr val="accent3"/>
                </a:solidFill>
              </a:rPr>
              <a:t>* Standalone systems to connected networks</a:t>
            </a:r>
          </a:p>
          <a:p>
            <a:pPr>
              <a:lnSpc>
                <a:spcPct val="100000"/>
              </a:lnSpc>
              <a:spcBef>
                <a:spcPts val="1000"/>
              </a:spcBef>
            </a:pPr>
            <a:endParaRPr lang="en-US" dirty="0">
              <a:solidFill>
                <a:schemeClr val="accent3"/>
              </a:solidFill>
            </a:endParaRPr>
          </a:p>
        </p:txBody>
      </p:sp>
      <p:sp>
        <p:nvSpPr>
          <p:cNvPr id="6" name="Slide Number Placeholder 5"/>
          <p:cNvSpPr>
            <a:spLocks noGrp="1"/>
          </p:cNvSpPr>
          <p:nvPr>
            <p:ph type="sldNum" sz="quarter" idx="12"/>
          </p:nvPr>
        </p:nvSpPr>
        <p:spPr>
          <a:xfrm>
            <a:off x="11710285" y="6412764"/>
            <a:ext cx="365760" cy="365760"/>
          </a:xfrm>
        </p:spPr>
        <p:txBody>
          <a:bodyPr vert="horz" lIns="18288" tIns="45720" rIns="18288" bIns="45720" rtlCol="0" anchor="ctr">
            <a:normAutofit/>
          </a:bodyPr>
          <a:lstStyle/>
          <a:p>
            <a:pPr>
              <a:lnSpc>
                <a:spcPct val="90000"/>
              </a:lnSpc>
              <a:spcAft>
                <a:spcPts val="600"/>
              </a:spcAft>
            </a:pPr>
            <a:fld id="{A143EF73-F45C-7448-AFCC-5E3B6F99FAF9}" type="slidenum">
              <a:rPr lang="en-US" smtClean="0"/>
              <a:pPr>
                <a:lnSpc>
                  <a:spcPct val="90000"/>
                </a:lnSpc>
                <a:spcAft>
                  <a:spcPts val="600"/>
                </a:spcAft>
              </a:pPr>
              <a:t>9</a:t>
            </a:fld>
            <a:endParaRPr lang="en-US"/>
          </a:p>
        </p:txBody>
      </p:sp>
      <p:sp>
        <p:nvSpPr>
          <p:cNvPr id="8" name="Content Placeholder 2">
            <a:extLst>
              <a:ext uri="{FF2B5EF4-FFF2-40B4-BE49-F238E27FC236}">
                <a16:creationId xmlns:a16="http://schemas.microsoft.com/office/drawing/2014/main" id="{A3D2EEB0-DD7D-C21B-570E-243C530C182D}"/>
              </a:ext>
            </a:extLst>
          </p:cNvPr>
          <p:cNvSpPr txBox="1">
            <a:spLocks/>
          </p:cNvSpPr>
          <p:nvPr/>
        </p:nvSpPr>
        <p:spPr>
          <a:xfrm>
            <a:off x="298835" y="4903707"/>
            <a:ext cx="4887162" cy="3908585"/>
          </a:xfrm>
          <a:prstGeom prst="rect">
            <a:avLst/>
          </a:prstGeom>
        </p:spPr>
        <p:txBody>
          <a:bodyPr>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ZW" sz="1700" b="1" dirty="0">
                <a:solidFill>
                  <a:schemeClr val="bg1"/>
                </a:solidFill>
              </a:rPr>
              <a:t>Automation and robotics for efficiency</a:t>
            </a:r>
          </a:p>
          <a:p>
            <a:pPr lvl="1"/>
            <a:r>
              <a:rPr lang="en-ZW" sz="1700" dirty="0">
                <a:solidFill>
                  <a:schemeClr val="bg1"/>
                </a:solidFill>
              </a:rPr>
              <a:t>Real‑time monitoring to reduce waste</a:t>
            </a:r>
          </a:p>
          <a:p>
            <a:pPr lvl="1"/>
            <a:r>
              <a:rPr lang="en-ZW" sz="1700" dirty="0">
                <a:solidFill>
                  <a:schemeClr val="bg1"/>
                </a:solidFill>
              </a:rPr>
              <a:t>Predictive maintenance to extend asset life</a:t>
            </a:r>
          </a:p>
        </p:txBody>
      </p:sp>
      <p:sp>
        <p:nvSpPr>
          <p:cNvPr id="11" name="TextBox 10">
            <a:extLst>
              <a:ext uri="{FF2B5EF4-FFF2-40B4-BE49-F238E27FC236}">
                <a16:creationId xmlns:a16="http://schemas.microsoft.com/office/drawing/2014/main" id="{0198232C-47B6-D19B-BF9D-27D91058BA1D}"/>
              </a:ext>
            </a:extLst>
          </p:cNvPr>
          <p:cNvSpPr txBox="1"/>
          <p:nvPr/>
        </p:nvSpPr>
        <p:spPr>
          <a:xfrm>
            <a:off x="5104435" y="165692"/>
            <a:ext cx="7087545" cy="984885"/>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ZW" sz="1600" b="1" dirty="0"/>
              <a:t>Connecting digital technology with physical systems</a:t>
            </a:r>
          </a:p>
          <a:p>
            <a:pPr marL="285750" indent="-285750">
              <a:spcAft>
                <a:spcPts val="600"/>
              </a:spcAft>
              <a:buFont typeface="Arial" panose="020B0604020202020204" pitchFamily="34" charset="0"/>
              <a:buChar char="•"/>
            </a:pPr>
            <a:r>
              <a:rPr lang="en-ZW" sz="1600" b="1" dirty="0"/>
              <a:t>Connected devices, cloud computing, big data, robotics, and AI</a:t>
            </a:r>
          </a:p>
          <a:p>
            <a:pPr marL="285750" indent="-285750">
              <a:spcAft>
                <a:spcPts val="600"/>
              </a:spcAft>
              <a:buFont typeface="Arial" panose="020B0604020202020204" pitchFamily="34" charset="0"/>
              <a:buChar char="•"/>
            </a:pPr>
            <a:r>
              <a:rPr lang="en-ZW" sz="1600" b="1" dirty="0"/>
              <a:t>Automation and smarter decision-making</a:t>
            </a:r>
          </a:p>
        </p:txBody>
      </p:sp>
    </p:spTree>
    <p:extLst>
      <p:ext uri="{BB962C8B-B14F-4D97-AF65-F5344CB8AC3E}">
        <p14:creationId xmlns:p14="http://schemas.microsoft.com/office/powerpoint/2010/main" val="30289689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IELD.CHAPTER.CONTENT" val="Header of section"/>
  <p:tag name="FIELD.CHAPTER.VALUE" val="Header of section"/>
  <p:tag name="FIELD.DPT.CONTENT" val="RBAI/PJ-I4.0"/>
  <p:tag name="FIELD.DPT.VALUE" val="RBAI/PJ-I4.0 | "/>
  <p:tag name="FIELDS.INITIALIZED" val="1"/>
  <p:tag name="ML_1" val="RBAI_Nh3_AE"/>
  <p:tag name="ML_2" val="Bosch2.mcr"/>
  <p:tag name="ML_LAYOUT_RESOURCE" val="BOSCH2_16_9_NAVI.mcr"/>
  <p:tag name="SHAPESETGROUPCLASSNAME" val="ShapeSetGroup1"/>
  <p:tag name="SHAPESETCLASSNAME" val="Object"/>
  <p:tag name="COLORSETGROUPCLASSNAME" val="ColorSetGroup1"/>
  <p:tag name="COLORSETCLASSNAME" val="ColorSet2"/>
  <p:tag name="FONTSETGROUPCLASSNAME" val="FontSetGroup1"/>
  <p:tag name="STYLESETGROUPCLASSNAME" val="StyleSetGroup1"/>
  <p:tag name="MAPNAME" val="Map1"/>
  <p:tag name="CFG.LAYOUT" val="BOSCH2"/>
  <p:tag name="MLI" val="1"/>
  <p:tag name="TEXTBOX 3_SHAPECLASSPROTECTIONTYPE" val="31"/>
  <p:tag name="RECTANGLE 4_SHAPECLASSPROTECTIONTYPE" val="3"/>
  <p:tag name="RECTANGLE 5_SHAPECLASSPROTECTIONTYPE" val="63"/>
  <p:tag name="RECTANGLE 6_SHAPECLASSPROTECTIONTYPE" val="63"/>
  <p:tag name="RECTANGLE 7_SHAPECLASSPROTECTIONTYPE" val="63"/>
  <p:tag name="CONTENT PLACEHOLDER 2_SHAPECLASSPROTECTIONTYPE" val="0"/>
  <p:tag name="TEXTBOX 8_SHAPECLASSPROTECTIONTYPE" val="25"/>
  <p:tag name="TITLE 1_SHAPECLASSPROTECTIONTYPE" val="9"/>
  <p:tag name="COMPRESSOR_INCLUDE" val="1"/>
</p:tagLst>
</file>

<file path=ppt/tags/tag1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4.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5.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6.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7.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8.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19.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xml><?xml version="1.0" encoding="utf-8"?>
<p:tagLst xmlns:a="http://schemas.openxmlformats.org/drawingml/2006/main" xmlns:r="http://schemas.openxmlformats.org/officeDocument/2006/relationships" xmlns:p="http://schemas.openxmlformats.org/presentationml/2006/main">
  <p:tag name="FONT" val="Reg28"/>
  <p:tag name="FONTSETCLASSNAME" val="FontSet1"/>
  <p:tag name="COLORSETCLASSNAME" val="ColorSet1"/>
  <p:tag name="SCRIPT" val="1"/>
  <p:tag name="FIELDS" val="CHAPTER;"/>
  <p:tag name="MLI" val="1"/>
  <p:tag name="SHAPESETGROUPCLASSNAME" val="ShapeSetGroup1"/>
  <p:tag name="SHAPESETCLASSNAME" val="Object"/>
  <p:tag name="COLORSETGROUPCLASSNAME" val="ColorSetGroup1"/>
  <p:tag name="FONTSETGROUPCLASSNAME" val="FontSetGroup1"/>
  <p:tag name="SHAPECLASSNAME" val="Chapterbox"/>
  <p:tag name="SHAPECLASSPROTECTIONTYPE" val="25"/>
  <p:tag name="COLORS" val="-2;-2;-2;-2;-1;-2"/>
</p:tagLst>
</file>

<file path=ppt/tags/tag2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4.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5.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6.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7.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8.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29.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xml><?xml version="1.0" encoding="utf-8"?>
<p:tagLst xmlns:a="http://schemas.openxmlformats.org/drawingml/2006/main" xmlns:r="http://schemas.openxmlformats.org/officeDocument/2006/relationships" xmlns:p="http://schemas.openxmlformats.org/presentationml/2006/main">
  <p:tag name="FONT" val="Bold6"/>
  <p:tag name="FONT2" val="Reg6"/>
  <p:tag name="FONT3" val="Reg6"/>
  <p:tag name="FONTSETCLASSNAME" val="FontSet1"/>
  <p:tag name="FONTCOLOR" val="Red"/>
  <p:tag name="FONTCOLOR2" val="Black"/>
  <p:tag name="FONTCOLOR3" val="Black"/>
  <p:tag name="FONTCOLOR4" val="Black"/>
  <p:tag name="RUNS.FONT" val="4"/>
  <p:tag name="COLORSETCLASSNAME" val="ColorSet1"/>
  <p:tag name="SCRIPT" val="1"/>
  <p:tag name="FIELDS" val="CONF;DPT;DATE;"/>
  <p:tag name="MLI" val="1"/>
  <p:tag name="SHAPESETGROUPCLASSNAME" val="ShapeSetGroup1"/>
  <p:tag name="SHAPESETCLASSNAME" val="Object"/>
  <p:tag name="COLORSETGROUPCLASSNAME" val="ColorSetGroup1"/>
  <p:tag name="FONTSETGROUPCLASSNAME" val="FontSetGroup1"/>
  <p:tag name="SHAPECLASSNAME" val="FooterLine1OnSlides"/>
  <p:tag name="SHAPECLASSPROTECTIONTYPE" val="63"/>
  <p:tag name="COLORS" val="-2;-2;-2;-2;-1;-2"/>
</p:tagLst>
</file>

<file path=ppt/tags/tag3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4.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5.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6.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7.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8.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39.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xml><?xml version="1.0" encoding="utf-8"?>
<p:tagLst xmlns:a="http://schemas.openxmlformats.org/drawingml/2006/main" xmlns:r="http://schemas.openxmlformats.org/officeDocument/2006/relationships" xmlns:p="http://schemas.openxmlformats.org/presentationml/2006/main">
  <p:tag name="FONT" val="Reg6"/>
  <p:tag name="FONTSETCLASSNAME" val="FontSet1"/>
  <p:tag name="FONTCOLOR" val="Black"/>
  <p:tag name="FONTCOLOR2" val="LightGray"/>
  <p:tag name="FONTCOLOR3" val="LightGray"/>
  <p:tag name="RUNS.FONT" val="3"/>
  <p:tag name="COLORSETCLASSNAME" val="ColorSet1"/>
  <p:tag name="SCRIPT" val="1"/>
  <p:tag name="FIELDS" val="REM_ABL;COPY;"/>
  <p:tag name="MLI" val="1"/>
  <p:tag name="SHAPESETGROUPCLASSNAME" val="ShapeSetGroup1"/>
  <p:tag name="SHAPESETCLASSNAME" val="Object"/>
  <p:tag name="COLORSETGROUPCLASSNAME" val="ColorSetGroup1"/>
  <p:tag name="FONTSETGROUPCLASSNAME" val="FontSetGroup1"/>
  <p:tag name="SHAPECLASSNAME" val="FooterLine2OnSlides"/>
  <p:tag name="SHAPECLASSPROTECTIONTYPE" val="63"/>
  <p:tag name="COLORS" val="-2;-2;-2;-2;LightGray;-2"/>
</p:tagLst>
</file>

<file path=ppt/tags/tag4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4.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5.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6.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7.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8.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49.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SHAPESETCLASSNAME" val="Object"/>
  <p:tag name="COLORSETGROUPCLASSNAME" val="ColorSetGroup1"/>
  <p:tag name="FONTSETGROUPCLASSNAME" val="FontSetGroup1"/>
  <p:tag name="SHAPECLASSNAME" val="PageNumberOnSlides"/>
  <p:tag name="SHAPECLASSPROTECTIONTYPE" val="63"/>
</p:tagLst>
</file>

<file path=ppt/tags/tag5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4.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5.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6.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7.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8.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59.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xml><?xml version="1.0" encoding="utf-8"?>
<p:tagLst xmlns:a="http://schemas.openxmlformats.org/drawingml/2006/main" xmlns:r="http://schemas.openxmlformats.org/officeDocument/2006/relationships" xmlns:p="http://schemas.openxmlformats.org/presentationml/2006/main">
  <p:tag name="FONT" val="Reg5x5"/>
  <p:tag name="FONTSETCLASSNAME" val="FontSet1"/>
  <p:tag name="COLORS" val="-2;-2;-2;-2;-2;-2"/>
  <p:tag name="COLORSETCLASSNAME" val="ColorSet1"/>
  <p:tag name="SCRIPT" val="1"/>
  <p:tag name="FIELDS" val="REM_ANL;"/>
  <p:tag name="MLI" val="1"/>
  <p:tag name="SHAPESETGROUPCLASSNAME" val="ShapeSetGroup1"/>
  <p:tag name="SHAPESETCLASSNAME" val="Object"/>
  <p:tag name="COLORSETGROUPCLASSNAME" val="ColorSetGroup1"/>
  <p:tag name="FONTSETGROUPCLASSNAME" val="FontSetGroup1"/>
  <p:tag name="SHAPECLASSNAME" val="Attachment"/>
  <p:tag name="SHAPECLASSPROTECTIONTYPE" val="3"/>
</p:tagLst>
</file>

<file path=ppt/tags/tag60.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1.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3.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4.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5.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6.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ags/tag67.xml><?xml version="1.0" encoding="utf-8"?>
<p:tagLst xmlns:a="http://schemas.openxmlformats.org/drawingml/2006/main" xmlns:r="http://schemas.openxmlformats.org/officeDocument/2006/relationships" xmlns:p="http://schemas.openxmlformats.org/presentationml/2006/main">
  <p:tag name="FIELDS.INITIALIZED" val="1"/>
  <p:tag name="ML_1" val="RBAI_Nh3_AE"/>
  <p:tag name="ML_2" val="Bosch2.mcr"/>
  <p:tag name="ML_LAYOUT_RESOURCE" val="BOSCH2_16_9_NAVI.mcr"/>
  <p:tag name="SHAPESETGROUPCLASSNAME" val="ShapeSetGroup1"/>
  <p:tag name="SHAPESETCLASSNAME" val="TitleOnly"/>
  <p:tag name="COLORSETGROUPCLASSNAME" val="ColorSetGroup1"/>
  <p:tag name="COLORSETCLASSNAME" val="ColorSet2"/>
  <p:tag name="FONTSETGROUPCLASSNAME" val="FontSetGroup1"/>
  <p:tag name="STYLESETGROUPCLASSNAME" val="StyleSetGroup1"/>
  <p:tag name="MAPNAME" val="Map1"/>
  <p:tag name="CFG.LAYOUT" val="BOSCH2"/>
  <p:tag name="MLI" val="1"/>
  <p:tag name="TEXTBOX 2_SHAPECLASSPROTECTIONTYPE" val="31"/>
  <p:tag name="RECTANGLE 3_SHAPECLASSPROTECTIONTYPE" val="3"/>
  <p:tag name="RECTANGLE 4_SHAPECLASSPROTECTIONTYPE" val="63"/>
  <p:tag name="RECTANGLE 5_SHAPECLASSPROTECTIONTYPE" val="63"/>
  <p:tag name="RECTANGLE 6_SHAPECLASSPROTECTIONTYPE" val="63"/>
  <p:tag name="TEXTBOX 7_SHAPECLASSPROTECTIONTYPE" val="25"/>
  <p:tag name="TITLE 1_SHAPECLASSPROTECTIONTYPE" val="9"/>
  <p:tag name="COMPRESSOR_INCLUDE" val="1"/>
  <p:tag name="FIELD.CHAPTER.CONTENT" val="With Industry 4.0 to Smart Manufacturing at Bosch"/>
  <p:tag name="FIELD.CHAPTER.VALUE" val="With Industry 4.0 to Smart Manufacturing at Bosch"/>
  <p:tag name="FIELD.CHAPTER.COMBOINDEX" val="-2"/>
  <p:tag name="FIELD.REM_ANL.COMBOINDEX" val="-2"/>
  <p:tag name="FIELD.DPT.COMBOINDEX" val="-2"/>
  <p:tag name="FIELD.DPT.CONTENT" val="Dr. Michael Loh"/>
  <p:tag name="FIELD.DPT.VALUE" val="Dr. Michael Loh | "/>
</p:tagLst>
</file>

<file path=ppt/tags/tag68.xml><?xml version="1.0" encoding="utf-8"?>
<p:tagLst xmlns:a="http://schemas.openxmlformats.org/drawingml/2006/main" xmlns:r="http://schemas.openxmlformats.org/officeDocument/2006/relationships" xmlns:p="http://schemas.openxmlformats.org/presentationml/2006/main">
  <p:tag name="FONT" val="Reg12"/>
  <p:tag name="FONTSETCLASSNAME" val="FontSet1"/>
  <p:tag name="COLORS" val="-2;-2;-2;-2;DarkGray2;-2"/>
  <p:tag name="COLORSETCLASSNAME" val="ColorSet1"/>
  <p:tag name="SCRIPT" val="1"/>
  <p:tag name="MLI" val="1"/>
  <p:tag name="SHAPESETGROUPCLASSNAME" val="ShapeSetGroup1"/>
  <p:tag name="SHAPESETCLASSNAME" val="TitleOnly"/>
  <p:tag name="COLORSETGROUPCLASSNAME" val="ColorSetGroup1"/>
  <p:tag name="FONTSETGROUPCLASSNAME" val="FontSetGroup1"/>
  <p:tag name="SHAPECLASSNAME" val="PageNumberOnSlides"/>
  <p:tag name="SHAPECLASSPROTECTIONTYPE" val="63"/>
</p:tagLst>
</file>

<file path=ppt/tags/tag69.xml><?xml version="1.0" encoding="utf-8"?>
<p:tagLst xmlns:a="http://schemas.openxmlformats.org/drawingml/2006/main" xmlns:r="http://schemas.openxmlformats.org/officeDocument/2006/relationships" xmlns:p="http://schemas.openxmlformats.org/presentationml/2006/main">
  <p:tag name="FONT" val="Reg5x5"/>
  <p:tag name="FONTSETCLASSNAME" val="FontSet1"/>
  <p:tag name="COLORS" val="-2;-2;-2;-2;-2;-2"/>
  <p:tag name="COLORSETCLASSNAME" val="ColorSet1"/>
  <p:tag name="SCRIPT" val="1"/>
  <p:tag name="FIELDS" val="REM_ANL;"/>
  <p:tag name="MLI" val="1"/>
  <p:tag name="SHAPESETGROUPCLASSNAME" val="ShapeSetGroup1"/>
  <p:tag name="SHAPESETCLASSNAME" val="TitleOnly"/>
  <p:tag name="COLORSETGROUPCLASSNAME" val="ColorSetGroup1"/>
  <p:tag name="FONTSETGROUPCLASSNAME" val="FontSetGroup1"/>
  <p:tag name="SHAPECLASSNAME" val="Attachment"/>
  <p:tag name="SHAPECLASSPROTECTIONTYPE" val="3"/>
</p:tagLst>
</file>

<file path=ppt/tags/tag7.xml><?xml version="1.0" encoding="utf-8"?>
<p:tagLst xmlns:a="http://schemas.openxmlformats.org/drawingml/2006/main" xmlns:r="http://schemas.openxmlformats.org/officeDocument/2006/relationships" xmlns:p="http://schemas.openxmlformats.org/presentationml/2006/main">
  <p:tag name="FONT" val="NavbarItem"/>
  <p:tag name="FONTSETCLASSNAME" val="FontSet1"/>
  <p:tag name="COLORSETCLASSNAME" val="ColorSet1"/>
  <p:tag name="MLI" val="1"/>
  <p:tag name="SHAPESETGROUPCLASSNAME" val="ShapeSetGroup1"/>
  <p:tag name="SHAPESETCLASSNAME" val="Object"/>
  <p:tag name="COLORSETGROUPCLASSNAME" val="ColorSetGroup1"/>
  <p:tag name="FONTSETGROUPCLASSNAME" val="FontSetGroup1"/>
  <p:tag name="SHAPECLASSNAME" val="tNavbar"/>
  <p:tag name="SHAPECLASSPROTECTIONTYPE" val="31"/>
  <p:tag name="COLORS" val="-2;-2;-2;-2;-1;-2"/>
</p:tagLst>
</file>

<file path=ppt/tags/tag70.xml><?xml version="1.0" encoding="utf-8"?>
<p:tagLst xmlns:a="http://schemas.openxmlformats.org/drawingml/2006/main" xmlns:r="http://schemas.openxmlformats.org/officeDocument/2006/relationships" xmlns:p="http://schemas.openxmlformats.org/presentationml/2006/main">
  <p:tag name="FONT" val="NavbarItem"/>
  <p:tag name="FONTSETCLASSNAME" val="FontSet1"/>
  <p:tag name="COLORS" val="-2;-2;-2;-2;-2;-2"/>
  <p:tag name="COLORSETCLASSNAME" val="ColorSet1"/>
  <p:tag name="MLI" val="1"/>
  <p:tag name="SHAPESETGROUPCLASSNAME" val="ShapeSetGroup1"/>
  <p:tag name="SHAPESETCLASSNAME" val="TitleOnly"/>
  <p:tag name="COLORSETGROUPCLASSNAME" val="ColorSetGroup1"/>
  <p:tag name="FONTSETGROUPCLASSNAME" val="FontSetGroup1"/>
  <p:tag name="SHAPECLASSNAME" val="tNavbar"/>
  <p:tag name="SHAPECLASSPROTECTIONTYPE" val="31"/>
</p:tagLst>
</file>

<file path=ppt/tags/tag71.xml><?xml version="1.0" encoding="utf-8"?>
<p:tagLst xmlns:a="http://schemas.openxmlformats.org/drawingml/2006/main" xmlns:r="http://schemas.openxmlformats.org/officeDocument/2006/relationships" xmlns:p="http://schemas.openxmlformats.org/presentationml/2006/main">
  <p:tag name="FONT" val="Reg28"/>
  <p:tag name="FONTSETCLASSNAME" val="FontSet1"/>
  <p:tag name="FONTCOLOR" val="Primary"/>
  <p:tag name="FONTCOLOR2" val="Primary"/>
  <p:tag name="RUNS.FONT" val="2"/>
  <p:tag name="COLORSETCLASSNAME" val="ColorSet2"/>
  <p:tag name="MLI" val="1"/>
  <p:tag name="SHAPESETGROUPCLASSNAME" val="ShapeSetGroup1"/>
  <p:tag name="SHAPESETCLASSNAME" val="TitleOnly"/>
  <p:tag name="COLORSETGROUPCLASSNAME" val="ColorSetGroup1"/>
  <p:tag name="FONTSETGROUPCLASSNAME" val="FontSetGroup1"/>
  <p:tag name="SHAPECLASSNAME" val="TitleOnSlides"/>
  <p:tag name="SHAPECLASSPROTECTIONTYPE" val="9"/>
  <p:tag name="COLORS" val="-2;-2;-2;-2;Primary;-2"/>
</p:tagLst>
</file>

<file path=ppt/tags/tag72.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 name="K_DONE" val="1"/>
</p:tagLst>
</file>

<file path=ppt/tags/tag73.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74.xml><?xml version="1.0" encoding="utf-8"?>
<p:tagLst xmlns:a="http://schemas.openxmlformats.org/drawingml/2006/main" xmlns:r="http://schemas.openxmlformats.org/officeDocument/2006/relationships" xmlns:p="http://schemas.openxmlformats.org/presentationml/2006/main">
  <p:tag name="COLORSETCLASSNAME" val="ColorSet2"/>
  <p:tag name="COLORS" val="-2;-2;-1;-1;-1;-2"/>
</p:tagLst>
</file>

<file path=ppt/tags/tag8.xml><?xml version="1.0" encoding="utf-8"?>
<p:tagLst xmlns:a="http://schemas.openxmlformats.org/drawingml/2006/main" xmlns:r="http://schemas.openxmlformats.org/officeDocument/2006/relationships" xmlns:p="http://schemas.openxmlformats.org/presentationml/2006/main">
  <p:tag name="COLORSETCLASSNAME" val="ColorSet2"/>
  <p:tag name="COLORS" val="-1;-1;-2;-2;-1;-2"/>
</p:tagLst>
</file>

<file path=ppt/tags/tag9.xml><?xml version="1.0" encoding="utf-8"?>
<p:tagLst xmlns:a="http://schemas.openxmlformats.org/drawingml/2006/main" xmlns:r="http://schemas.openxmlformats.org/officeDocument/2006/relationships" xmlns:p="http://schemas.openxmlformats.org/presentationml/2006/main">
  <p:tag name="COLORSETCLASSNAME" val="ColorSet2"/>
  <p:tag name="COLORS" val="-2;-2;-2;-2;-1;-2"/>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1A20DA-0370-49F5-96A8-750A072FE8CA}">
  <ds:schemaRefs>
    <ds:schemaRef ds:uri="http://schemas.microsoft.com/office/2006/metadata/properties"/>
    <ds:schemaRef ds:uri="http://www.w3.org/2000/xmlns/"/>
    <ds:schemaRef ds:uri="http://schemas.microsoft.com/sharepoint/v3"/>
    <ds:schemaRef ds:uri="http://www.w3.org/2001/XMLSchema-instance"/>
    <ds:schemaRef ds:uri="71af3243-3dd4-4a8d-8c0d-dd76da1f02a5"/>
    <ds:schemaRef ds:uri="http://schemas.microsoft.com/office/infopath/2007/PartnerControls"/>
    <ds:schemaRef ds:uri="230e9df3-be65-4c73-a93b-d1236ebd677e"/>
  </ds:schemaRefs>
</ds:datastoreItem>
</file>

<file path=customXml/itemProps2.xml><?xml version="1.0" encoding="utf-8"?>
<ds:datastoreItem xmlns:ds="http://schemas.openxmlformats.org/officeDocument/2006/customXml" ds:itemID="{3FF427C1-9BF3-43E1-8172-0CDAA5AA65DD}">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F05294-21A1-41E9-9A30-138F7CFCA41F}">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Parcel</Template>
  <TotalTime>2685</TotalTime>
  <Words>3070</Words>
  <Application>Microsoft Macintosh PowerPoint</Application>
  <PresentationFormat>Widescreen</PresentationFormat>
  <Paragraphs>677</Paragraphs>
  <Slides>53</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53</vt:i4>
      </vt:variant>
    </vt:vector>
  </HeadingPairs>
  <TitlesOfParts>
    <vt:vector size="66" baseType="lpstr">
      <vt:lpstr>Aptos</vt:lpstr>
      <vt:lpstr>Arial</vt:lpstr>
      <vt:lpstr>Bosch Office Sans</vt:lpstr>
      <vt:lpstr>Calibri</vt:lpstr>
      <vt:lpstr>Century Gothic</vt:lpstr>
      <vt:lpstr>Courier New</vt:lpstr>
      <vt:lpstr>Gill Sans MT</vt:lpstr>
      <vt:lpstr>Gotham Book</vt:lpstr>
      <vt:lpstr>Helvetica Neue</vt:lpstr>
      <vt:lpstr>Neue Haas Grotesk Text Pro</vt:lpstr>
      <vt:lpstr>Sorts Mill Goudy</vt:lpstr>
      <vt:lpstr>Times New Roman</vt:lpstr>
      <vt:lpstr>Parcel</vt:lpstr>
      <vt:lpstr>NATIONAL AI READINESS, DIGITAL SOVEREIGNTY AND EMERGING RISKS   A Proposed AI Readiness and Sovereignty Framework (AIRSF) for Zimbabwe, Africa and the Global South</vt:lpstr>
      <vt:lpstr>PowerPoint Presentation</vt:lpstr>
      <vt:lpstr>Presenter profile  Dr Eng. Martin Manuhwa — Professional Engineer, Distinguished Fellow, and Global Engineering Leader</vt:lpstr>
      <vt:lpstr>PowerPoint Presentation</vt:lpstr>
      <vt:lpstr>Presentation outline</vt:lpstr>
      <vt:lpstr>Introduction</vt:lpstr>
      <vt:lpstr>THE NEW INFRASTRUCTURE</vt:lpstr>
      <vt:lpstr>Key Digital Drivers</vt:lpstr>
      <vt:lpstr>INDUSTRY 4.0</vt:lpstr>
      <vt:lpstr>PowerPoint Presentation</vt:lpstr>
      <vt:lpstr>From Industry 1.0 to Industry 4.0: Towards  the 4th Industrial Revolution</vt:lpstr>
      <vt:lpstr>From Industry 1.0 to Industry 4.0: Towards  the 4th Industrial Revolution</vt:lpstr>
      <vt:lpstr>From Industry 1.0 to Industry 4.0: Towards  the 4th Industrial Revolution</vt:lpstr>
      <vt:lpstr>From Industry 1.0 to Industry 4.0: Towards  the 4th Industrial Revolution</vt:lpstr>
      <vt:lpstr> Industry 4.0 – Where Are We?  </vt:lpstr>
      <vt:lpstr>PowerPoint Presentation</vt:lpstr>
      <vt:lpstr>PowerPoint Presentation</vt:lpstr>
      <vt:lpstr>The Core Message</vt:lpstr>
      <vt:lpstr>WHY THIS MATTERS NOW</vt:lpstr>
      <vt:lpstr>Benefits of AI Adoption</vt:lpstr>
      <vt:lpstr>AI in Practice</vt:lpstr>
      <vt:lpstr>AI in Practice</vt:lpstr>
      <vt:lpstr>THE EMERGING AI ARMS RACE </vt:lpstr>
      <vt:lpstr>Ethical and Professional Challenges</vt:lpstr>
      <vt:lpstr>AI, IT/OT Security, Ethics &amp; Society</vt:lpstr>
      <vt:lpstr>PROFESSIONAL Ethics</vt:lpstr>
      <vt:lpstr>Ethical Issues &amp; Categories</vt:lpstr>
      <vt:lpstr>Principles of Technology Ethics</vt:lpstr>
      <vt:lpstr>AITP Standards of Professional Conduct</vt:lpstr>
      <vt:lpstr>Responsible Professional Guidelines</vt:lpstr>
      <vt:lpstr>Ethics and Responsible AI</vt:lpstr>
      <vt:lpstr>  THE AI RISK PYRAMID  </vt:lpstr>
      <vt:lpstr>Challenges &amp; Risks OF TECHNOLOGY </vt:lpstr>
      <vt:lpstr>AFRICA’S AI FUTURE</vt:lpstr>
      <vt:lpstr>AFRICA’S AI PARADOX</vt:lpstr>
      <vt:lpstr>Africa’s AI Readiness Gap</vt:lpstr>
      <vt:lpstr>Four Key AI Gaps in Africa</vt:lpstr>
      <vt:lpstr>AI READINESS</vt:lpstr>
      <vt:lpstr>Africa and the New Industrial Era</vt:lpstr>
      <vt:lpstr>THE FUTURE WE MUST BUILD</vt:lpstr>
      <vt:lpstr>AI Readiness and Sovereignty Framework </vt:lpstr>
      <vt:lpstr>LAYER 1 – ENERGY SOVEREIGNTY</vt:lpstr>
      <vt:lpstr>LAYER 2 – COMPUTE SOVEREIGNTY</vt:lpstr>
      <vt:lpstr>LAYER 3 – DATA SOVEREIGNTY </vt:lpstr>
      <vt:lpstr>LAYER 4 – CONNECTIVITY SOVEREIGNTY </vt:lpstr>
      <vt:lpstr>LAYER 5 – TALENT SOVEREIGNTY </vt:lpstr>
      <vt:lpstr>LAYER 6 – GOVERNANCE SOVEREIGNTY </vt:lpstr>
      <vt:lpstr>LAYER 7 – STRATEGIC SOVEREIGNTY </vt:lpstr>
      <vt:lpstr>KEY RECOMMENDATIONS</vt:lpstr>
      <vt:lpstr>Final Reflection</vt:lpstr>
      <vt:lpstr>Africa’s AI Transformation Is Possible</vt:lpstr>
      <vt:lpstr>BOTH WFEO-CECB &amp;  WCCE-ETCB  WILL WORK  AS  A  TEAM  AND IN  PARTNERSHIP  WITH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PORTFOLIO</dc:title>
  <dc:creator>Martin Manuhwa</dc:creator>
  <cp:lastModifiedBy>Martin Manuhwa</cp:lastModifiedBy>
  <cp:revision>92</cp:revision>
  <dcterms:created xsi:type="dcterms:W3CDTF">2026-05-18T21:46:25Z</dcterms:created>
  <dcterms:modified xsi:type="dcterms:W3CDTF">2026-06-18T10:52:51Z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