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9" r:id="rId4"/>
    <p:sldId id="258" r:id="rId5"/>
    <p:sldId id="281" r:id="rId6"/>
    <p:sldId id="278" r:id="rId7"/>
    <p:sldId id="282" r:id="rId8"/>
    <p:sldId id="259" r:id="rId9"/>
    <p:sldId id="260" r:id="rId10"/>
    <p:sldId id="280" r:id="rId11"/>
    <p:sldId id="261" r:id="rId12"/>
    <p:sldId id="262" r:id="rId13"/>
    <p:sldId id="263" r:id="rId14"/>
    <p:sldId id="264" r:id="rId15"/>
    <p:sldId id="265" r:id="rId16"/>
    <p:sldId id="28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8" d="100"/>
          <a:sy n="78" d="100"/>
        </p:scale>
        <p:origin x="1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Z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W"/>
          </a:p>
        </p:txBody>
      </p:sp>
      <p:sp>
        <p:nvSpPr>
          <p:cNvPr id="4" name="Date Placeholder 3"/>
          <p:cNvSpPr>
            <a:spLocks noGrp="1"/>
          </p:cNvSpPr>
          <p:nvPr>
            <p:ph type="dt" sz="half" idx="10"/>
          </p:nvPr>
        </p:nvSpPr>
        <p:spPr/>
        <p:txBody>
          <a:bodyPr/>
          <a:lstStyle/>
          <a:p>
            <a:fld id="{89E58388-BCFF-419C-BDDB-1689331756FC}" type="datetimeFigureOut">
              <a:rPr lang="en-ZW" smtClean="0"/>
              <a:t>16/6/2026</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247411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W"/>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4" name="Date Placeholder 3"/>
          <p:cNvSpPr>
            <a:spLocks noGrp="1"/>
          </p:cNvSpPr>
          <p:nvPr>
            <p:ph type="dt" sz="half" idx="10"/>
          </p:nvPr>
        </p:nvSpPr>
        <p:spPr/>
        <p:txBody>
          <a:bodyPr/>
          <a:lstStyle/>
          <a:p>
            <a:fld id="{89E58388-BCFF-419C-BDDB-1689331756FC}" type="datetimeFigureOut">
              <a:rPr lang="en-ZW" smtClean="0"/>
              <a:t>16/6/2026</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3685938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Z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4" name="Date Placeholder 3"/>
          <p:cNvSpPr>
            <a:spLocks noGrp="1"/>
          </p:cNvSpPr>
          <p:nvPr>
            <p:ph type="dt" sz="half" idx="10"/>
          </p:nvPr>
        </p:nvSpPr>
        <p:spPr/>
        <p:txBody>
          <a:bodyPr/>
          <a:lstStyle/>
          <a:p>
            <a:fld id="{89E58388-BCFF-419C-BDDB-1689331756FC}" type="datetimeFigureOut">
              <a:rPr lang="en-ZW" smtClean="0"/>
              <a:t>16/6/2026</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1066404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W"/>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4" name="Date Placeholder 3"/>
          <p:cNvSpPr>
            <a:spLocks noGrp="1"/>
          </p:cNvSpPr>
          <p:nvPr>
            <p:ph type="dt" sz="half" idx="10"/>
          </p:nvPr>
        </p:nvSpPr>
        <p:spPr/>
        <p:txBody>
          <a:bodyPr/>
          <a:lstStyle/>
          <a:p>
            <a:fld id="{89E58388-BCFF-419C-BDDB-1689331756FC}" type="datetimeFigureOut">
              <a:rPr lang="en-ZW" smtClean="0"/>
              <a:t>16/6/2026</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1809789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Z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E58388-BCFF-419C-BDDB-1689331756FC}" type="datetimeFigureOut">
              <a:rPr lang="en-ZW" smtClean="0"/>
              <a:t>16/6/2026</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372464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W"/>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5" name="Date Placeholder 4"/>
          <p:cNvSpPr>
            <a:spLocks noGrp="1"/>
          </p:cNvSpPr>
          <p:nvPr>
            <p:ph type="dt" sz="half" idx="10"/>
          </p:nvPr>
        </p:nvSpPr>
        <p:spPr/>
        <p:txBody>
          <a:bodyPr/>
          <a:lstStyle/>
          <a:p>
            <a:fld id="{89E58388-BCFF-419C-BDDB-1689331756FC}" type="datetimeFigureOut">
              <a:rPr lang="en-ZW" smtClean="0"/>
              <a:t>16/6/2026</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3165696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Z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7" name="Date Placeholder 6"/>
          <p:cNvSpPr>
            <a:spLocks noGrp="1"/>
          </p:cNvSpPr>
          <p:nvPr>
            <p:ph type="dt" sz="half" idx="10"/>
          </p:nvPr>
        </p:nvSpPr>
        <p:spPr/>
        <p:txBody>
          <a:bodyPr/>
          <a:lstStyle/>
          <a:p>
            <a:fld id="{89E58388-BCFF-419C-BDDB-1689331756FC}" type="datetimeFigureOut">
              <a:rPr lang="en-ZW" smtClean="0"/>
              <a:t>16/6/2026</a:t>
            </a:fld>
            <a:endParaRPr lang="en-ZW"/>
          </a:p>
        </p:txBody>
      </p:sp>
      <p:sp>
        <p:nvSpPr>
          <p:cNvPr id="8" name="Footer Placeholder 7"/>
          <p:cNvSpPr>
            <a:spLocks noGrp="1"/>
          </p:cNvSpPr>
          <p:nvPr>
            <p:ph type="ftr" sz="quarter" idx="11"/>
          </p:nvPr>
        </p:nvSpPr>
        <p:spPr/>
        <p:txBody>
          <a:bodyPr/>
          <a:lstStyle/>
          <a:p>
            <a:endParaRPr lang="en-ZW"/>
          </a:p>
        </p:txBody>
      </p:sp>
      <p:sp>
        <p:nvSpPr>
          <p:cNvPr id="9" name="Slide Number Placeholder 8"/>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3636288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W"/>
          </a:p>
        </p:txBody>
      </p:sp>
      <p:sp>
        <p:nvSpPr>
          <p:cNvPr id="3" name="Date Placeholder 2"/>
          <p:cNvSpPr>
            <a:spLocks noGrp="1"/>
          </p:cNvSpPr>
          <p:nvPr>
            <p:ph type="dt" sz="half" idx="10"/>
          </p:nvPr>
        </p:nvSpPr>
        <p:spPr/>
        <p:txBody>
          <a:bodyPr/>
          <a:lstStyle/>
          <a:p>
            <a:fld id="{89E58388-BCFF-419C-BDDB-1689331756FC}" type="datetimeFigureOut">
              <a:rPr lang="en-ZW" smtClean="0"/>
              <a:t>16/6/2026</a:t>
            </a:fld>
            <a:endParaRPr lang="en-ZW"/>
          </a:p>
        </p:txBody>
      </p:sp>
      <p:sp>
        <p:nvSpPr>
          <p:cNvPr id="4" name="Footer Placeholder 3"/>
          <p:cNvSpPr>
            <a:spLocks noGrp="1"/>
          </p:cNvSpPr>
          <p:nvPr>
            <p:ph type="ftr" sz="quarter" idx="11"/>
          </p:nvPr>
        </p:nvSpPr>
        <p:spPr/>
        <p:txBody>
          <a:bodyPr/>
          <a:lstStyle/>
          <a:p>
            <a:endParaRPr lang="en-ZW"/>
          </a:p>
        </p:txBody>
      </p:sp>
      <p:sp>
        <p:nvSpPr>
          <p:cNvPr id="5" name="Slide Number Placeholder 4"/>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2966351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E58388-BCFF-419C-BDDB-1689331756FC}" type="datetimeFigureOut">
              <a:rPr lang="en-ZW" smtClean="0"/>
              <a:t>16/6/2026</a:t>
            </a:fld>
            <a:endParaRPr lang="en-ZW"/>
          </a:p>
        </p:txBody>
      </p:sp>
      <p:sp>
        <p:nvSpPr>
          <p:cNvPr id="3" name="Footer Placeholder 2"/>
          <p:cNvSpPr>
            <a:spLocks noGrp="1"/>
          </p:cNvSpPr>
          <p:nvPr>
            <p:ph type="ftr" sz="quarter" idx="11"/>
          </p:nvPr>
        </p:nvSpPr>
        <p:spPr/>
        <p:txBody>
          <a:bodyPr/>
          <a:lstStyle/>
          <a:p>
            <a:endParaRPr lang="en-ZW"/>
          </a:p>
        </p:txBody>
      </p:sp>
      <p:sp>
        <p:nvSpPr>
          <p:cNvPr id="4" name="Slide Number Placeholder 3"/>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1528351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9E58388-BCFF-419C-BDDB-1689331756FC}" type="datetimeFigureOut">
              <a:rPr lang="en-ZW" smtClean="0"/>
              <a:t>16/6/2026</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23821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9E58388-BCFF-419C-BDDB-1689331756FC}" type="datetimeFigureOut">
              <a:rPr lang="en-ZW" smtClean="0"/>
              <a:t>16/6/2026</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7C377DD4-32DE-4112-B03A-1857E088F41D}" type="slidenum">
              <a:rPr lang="en-ZW" smtClean="0"/>
              <a:t>‹#›</a:t>
            </a:fld>
            <a:endParaRPr lang="en-ZW"/>
          </a:p>
        </p:txBody>
      </p:sp>
    </p:spTree>
    <p:extLst>
      <p:ext uri="{BB962C8B-B14F-4D97-AF65-F5344CB8AC3E}">
        <p14:creationId xmlns:p14="http://schemas.microsoft.com/office/powerpoint/2010/main" val="1027620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Z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E58388-BCFF-419C-BDDB-1689331756FC}" type="datetimeFigureOut">
              <a:rPr lang="en-ZW" smtClean="0"/>
              <a:t>16/6/2026</a:t>
            </a:fld>
            <a:endParaRPr lang="en-Z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77DD4-32DE-4112-B03A-1857E088F41D}" type="slidenum">
              <a:rPr lang="en-ZW" smtClean="0"/>
              <a:t>‹#›</a:t>
            </a:fld>
            <a:endParaRPr lang="en-ZW"/>
          </a:p>
        </p:txBody>
      </p:sp>
    </p:spTree>
    <p:extLst>
      <p:ext uri="{BB962C8B-B14F-4D97-AF65-F5344CB8AC3E}">
        <p14:creationId xmlns:p14="http://schemas.microsoft.com/office/powerpoint/2010/main" val="3479290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87577"/>
            <a:ext cx="9144000" cy="2387600"/>
          </a:xfrm>
        </p:spPr>
        <p:txBody>
          <a:bodyPr>
            <a:normAutofit fontScale="90000"/>
          </a:bodyPr>
          <a:lstStyle/>
          <a:p>
            <a:r>
              <a:rPr lang="en-ZW" b="1" dirty="0" smtClean="0"/>
              <a:t>AI FOR NATIONAL TRANSFORMATION SUMMIT 2.0 </a:t>
            </a:r>
            <a:endParaRPr lang="en-ZW" b="1" dirty="0"/>
          </a:p>
        </p:txBody>
      </p:sp>
      <p:sp>
        <p:nvSpPr>
          <p:cNvPr id="3" name="Subtitle 2"/>
          <p:cNvSpPr>
            <a:spLocks noGrp="1"/>
          </p:cNvSpPr>
          <p:nvPr>
            <p:ph type="subTitle" idx="1"/>
          </p:nvPr>
        </p:nvSpPr>
        <p:spPr/>
        <p:txBody>
          <a:bodyPr/>
          <a:lstStyle/>
          <a:p>
            <a:r>
              <a:rPr lang="en-ZW" dirty="0" smtClean="0"/>
              <a:t>AI Applications for Agriculture and Climate Resistance</a:t>
            </a:r>
          </a:p>
          <a:p>
            <a:r>
              <a:rPr lang="en-ZW" dirty="0" smtClean="0"/>
              <a:t>Sowing Intelligence </a:t>
            </a:r>
          </a:p>
          <a:p>
            <a:r>
              <a:rPr lang="en-ZW" dirty="0" smtClean="0"/>
              <a:t>Dr </a:t>
            </a:r>
            <a:r>
              <a:rPr lang="en-ZW" dirty="0" err="1" smtClean="0"/>
              <a:t>Tendai</a:t>
            </a:r>
            <a:r>
              <a:rPr lang="en-ZW" dirty="0" smtClean="0"/>
              <a:t> </a:t>
            </a:r>
            <a:r>
              <a:rPr lang="en-ZW" dirty="0" err="1" smtClean="0"/>
              <a:t>Zengeni</a:t>
            </a:r>
            <a:r>
              <a:rPr lang="en-ZW" dirty="0" smtClean="0"/>
              <a:t> </a:t>
            </a:r>
          </a:p>
          <a:p>
            <a:endParaRPr lang="en-ZW" dirty="0"/>
          </a:p>
        </p:txBody>
      </p:sp>
    </p:spTree>
    <p:extLst>
      <p:ext uri="{BB962C8B-B14F-4D97-AF65-F5344CB8AC3E}">
        <p14:creationId xmlns:p14="http://schemas.microsoft.com/office/powerpoint/2010/main" val="3573321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343" y="1050017"/>
            <a:ext cx="5056414" cy="4351338"/>
          </a:xfrm>
        </p:spPr>
        <p:txBody>
          <a:bodyPr>
            <a:normAutofit/>
          </a:bodyPr>
          <a:lstStyle/>
          <a:p>
            <a:pPr marL="0" lvl="0" indent="0" eaLnBrk="0" fontAlgn="base" hangingPunct="0">
              <a:lnSpc>
                <a:spcPct val="100000"/>
              </a:lnSpc>
              <a:spcBef>
                <a:spcPct val="0"/>
              </a:spcBef>
              <a:spcAft>
                <a:spcPct val="0"/>
              </a:spcAft>
              <a:buFontTx/>
              <a:buChar char="•"/>
            </a:pPr>
            <a:r>
              <a:rPr lang="en-US" altLang="en-US" dirty="0" smtClean="0">
                <a:latin typeface="Arial" panose="020B0604020202020204" pitchFamily="34" charset="0"/>
              </a:rPr>
              <a:t>Affordable</a:t>
            </a:r>
            <a:r>
              <a:rPr lang="en-US" altLang="en-US" dirty="0">
                <a:latin typeface="Arial" panose="020B0604020202020204" pitchFamily="34" charset="0"/>
              </a:rPr>
              <a:t>, accessible tools (no drones required)</a:t>
            </a:r>
          </a:p>
          <a:p>
            <a:pPr marL="0" lvl="0" indent="0" eaLnBrk="0" fontAlgn="base" hangingPunct="0">
              <a:lnSpc>
                <a:spcPct val="100000"/>
              </a:lnSpc>
              <a:spcBef>
                <a:spcPct val="0"/>
              </a:spcBef>
              <a:spcAft>
                <a:spcPct val="0"/>
              </a:spcAft>
              <a:buFontTx/>
              <a:buChar char="•"/>
            </a:pPr>
            <a:r>
              <a:rPr lang="en-US" altLang="en-US" dirty="0">
                <a:latin typeface="Arial" panose="020B0604020202020204" pitchFamily="34" charset="0"/>
              </a:rPr>
              <a:t>Saves harvests, strengthens food security</a:t>
            </a:r>
          </a:p>
          <a:p>
            <a:pPr marL="0" lvl="0" indent="0" eaLnBrk="0" fontAlgn="base" hangingPunct="0">
              <a:lnSpc>
                <a:spcPct val="100000"/>
              </a:lnSpc>
              <a:spcBef>
                <a:spcPct val="0"/>
              </a:spcBef>
              <a:spcAft>
                <a:spcPct val="0"/>
              </a:spcAft>
              <a:buFontTx/>
              <a:buChar char="•"/>
            </a:pPr>
            <a:r>
              <a:rPr lang="en-US" dirty="0">
                <a:latin typeface="Arial" panose="020B0604020202020204" pitchFamily="34" charset="0"/>
              </a:rPr>
              <a:t>For a farmer in </a:t>
            </a:r>
            <a:r>
              <a:rPr lang="en-US" dirty="0" err="1">
                <a:latin typeface="Arial" panose="020B0604020202020204" pitchFamily="34" charset="0"/>
              </a:rPr>
              <a:t>Chipinge</a:t>
            </a:r>
            <a:r>
              <a:rPr lang="en-US" dirty="0">
                <a:latin typeface="Arial" panose="020B0604020202020204" pitchFamily="34" charset="0"/>
              </a:rPr>
              <a:t>, this means saving an entire season’s harvest. For Zimbabwe, this means national food security</a:t>
            </a:r>
            <a:endParaRPr lang="en-US" altLang="en-US" dirty="0">
              <a:latin typeface="Arial" panose="020B0604020202020204" pitchFamily="34" charset="0"/>
            </a:endParaRPr>
          </a:p>
          <a:p>
            <a:endParaRPr lang="en-ZW" dirty="0">
              <a:latin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0699" y="1379764"/>
            <a:ext cx="6414409" cy="4825093"/>
          </a:xfrm>
          <a:prstGeom prst="rect">
            <a:avLst/>
          </a:prstGeom>
        </p:spPr>
      </p:pic>
    </p:spTree>
    <p:extLst>
      <p:ext uri="{BB962C8B-B14F-4D97-AF65-F5344CB8AC3E}">
        <p14:creationId xmlns:p14="http://schemas.microsoft.com/office/powerpoint/2010/main" val="2718303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b="1" dirty="0" smtClean="0"/>
              <a:t>Application 3 – Climate-Smart Advisory at Scale</a:t>
            </a:r>
            <a:endParaRPr lang="en-ZW" sz="4800" b="1" dirty="0"/>
          </a:p>
        </p:txBody>
      </p:sp>
      <p:sp>
        <p:nvSpPr>
          <p:cNvPr id="4" name="Rectangle 1"/>
          <p:cNvSpPr>
            <a:spLocks noGrp="1" noChangeArrowheads="1"/>
          </p:cNvSpPr>
          <p:nvPr>
            <p:ph idx="1"/>
          </p:nvPr>
        </p:nvSpPr>
        <p:spPr bwMode="auto">
          <a:xfrm>
            <a:off x="138793" y="2447023"/>
            <a:ext cx="5633357"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AI </a:t>
            </a:r>
            <a:r>
              <a:rPr kumimoji="0" lang="en-US" altLang="en-US" b="0" i="0" u="none" strike="noStrike" cap="none" normalizeH="0" baseline="0" dirty="0" err="1" smtClean="0">
                <a:ln>
                  <a:noFill/>
                </a:ln>
                <a:solidFill>
                  <a:schemeClr val="tx1"/>
                </a:solidFill>
                <a:effectLst/>
                <a:latin typeface="Arial" panose="020B0604020202020204" pitchFamily="34" charset="0"/>
              </a:rPr>
              <a:t>chatbots</a:t>
            </a:r>
            <a:r>
              <a:rPr kumimoji="0" lang="en-US" altLang="en-US" b="0" i="0" u="none" strike="noStrike" cap="none" normalizeH="0" baseline="0" dirty="0" smtClean="0">
                <a:ln>
                  <a:noFill/>
                </a:ln>
                <a:solidFill>
                  <a:schemeClr val="tx1"/>
                </a:solidFill>
                <a:effectLst/>
                <a:latin typeface="Arial" panose="020B0604020202020204" pitchFamily="34" charset="0"/>
              </a:rPr>
              <a:t> trained on Zimbabwean crop calendars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24/7 farmer support: pest control, seed selection, mulching advice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Bridges extension officer gap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Multiplies human expertise tenfold</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2150" y="1396093"/>
            <a:ext cx="6419850" cy="4572000"/>
          </a:xfrm>
          <a:prstGeom prst="rect">
            <a:avLst/>
          </a:prstGeom>
        </p:spPr>
      </p:pic>
    </p:spTree>
    <p:extLst>
      <p:ext uri="{BB962C8B-B14F-4D97-AF65-F5344CB8AC3E}">
        <p14:creationId xmlns:p14="http://schemas.microsoft.com/office/powerpoint/2010/main" val="4243786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W" b="1" dirty="0" smtClean="0"/>
              <a:t>Additional AI Applications for Agriculture</a:t>
            </a:r>
            <a:endParaRPr lang="en-ZW" b="1" dirty="0"/>
          </a:p>
        </p:txBody>
      </p:sp>
      <p:sp>
        <p:nvSpPr>
          <p:cNvPr id="4" name="Rectangle 1"/>
          <p:cNvSpPr>
            <a:spLocks noGrp="1" noChangeArrowheads="1"/>
          </p:cNvSpPr>
          <p:nvPr>
            <p:ph idx="1"/>
          </p:nvPr>
        </p:nvSpPr>
        <p:spPr bwMode="auto">
          <a:xfrm>
            <a:off x="1110119" y="1909185"/>
            <a:ext cx="8556396"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smtClean="0">
                <a:ln>
                  <a:noFill/>
                </a:ln>
                <a:solidFill>
                  <a:schemeClr val="tx1"/>
                </a:solidFill>
                <a:effectLst/>
                <a:latin typeface="Arial" panose="020B0604020202020204" pitchFamily="34" charset="0"/>
              </a:rPr>
              <a:t>Smart Irrigation</a:t>
            </a:r>
            <a:r>
              <a:rPr kumimoji="0" lang="en-US" altLang="en-US" sz="2400" b="0" i="0" u="none" strike="noStrike" cap="none" normalizeH="0" baseline="0" dirty="0" smtClean="0">
                <a:ln>
                  <a:noFill/>
                </a:ln>
                <a:solidFill>
                  <a:schemeClr val="tx1"/>
                </a:solidFill>
                <a:effectLst/>
                <a:latin typeface="Arial" panose="020B0604020202020204" pitchFamily="34" charset="0"/>
              </a:rPr>
              <a:t>: AI-controlled drip systems optimize water use</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smtClean="0">
                <a:ln>
                  <a:noFill/>
                </a:ln>
                <a:solidFill>
                  <a:schemeClr val="tx1"/>
                </a:solidFill>
                <a:effectLst/>
                <a:latin typeface="Arial" panose="020B0604020202020204" pitchFamily="34" charset="0"/>
              </a:rPr>
              <a:t>Supply Chain Optimization</a:t>
            </a:r>
            <a:r>
              <a:rPr kumimoji="0" lang="en-US" altLang="en-US" sz="2400" b="0" i="0" u="none" strike="noStrike" cap="none" normalizeH="0" baseline="0" dirty="0" smtClean="0">
                <a:ln>
                  <a:noFill/>
                </a:ln>
                <a:solidFill>
                  <a:schemeClr val="tx1"/>
                </a:solidFill>
                <a:effectLst/>
                <a:latin typeface="Arial" panose="020B0604020202020204" pitchFamily="34" charset="0"/>
              </a:rPr>
              <a:t>: Predict demand, reduce post-harvest losses</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smtClean="0">
                <a:ln>
                  <a:noFill/>
                </a:ln>
                <a:solidFill>
                  <a:schemeClr val="tx1"/>
                </a:solidFill>
                <a:effectLst/>
                <a:latin typeface="Arial" panose="020B0604020202020204" pitchFamily="34" charset="0"/>
              </a:rPr>
              <a:t>Livestock Monitoring</a:t>
            </a:r>
            <a:r>
              <a:rPr kumimoji="0" lang="en-US" altLang="en-US" sz="2400" b="0" i="0" u="none" strike="noStrike" cap="none" normalizeH="0" baseline="0" dirty="0" smtClean="0">
                <a:ln>
                  <a:noFill/>
                </a:ln>
                <a:solidFill>
                  <a:schemeClr val="tx1"/>
                </a:solidFill>
                <a:effectLst/>
                <a:latin typeface="Arial" panose="020B0604020202020204" pitchFamily="34" charset="0"/>
              </a:rPr>
              <a:t>: Wearables track animal health &amp; productivity</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smtClean="0">
                <a:ln>
                  <a:noFill/>
                </a:ln>
                <a:solidFill>
                  <a:schemeClr val="tx1"/>
                </a:solidFill>
                <a:effectLst/>
                <a:latin typeface="Arial" panose="020B0604020202020204" pitchFamily="34" charset="0"/>
              </a:rPr>
              <a:t>Soil Health Mapping</a:t>
            </a:r>
            <a:r>
              <a:rPr kumimoji="0" lang="en-US" altLang="en-US" sz="2400" b="0" i="0" u="none" strike="noStrike" cap="none" normalizeH="0" baseline="0" dirty="0" smtClean="0">
                <a:ln>
                  <a:noFill/>
                </a:ln>
                <a:solidFill>
                  <a:schemeClr val="tx1"/>
                </a:solidFill>
                <a:effectLst/>
                <a:latin typeface="Arial" panose="020B0604020202020204" pitchFamily="34" charset="0"/>
              </a:rPr>
              <a:t>: AI integrates sensor &amp; satellite data for fertility maps</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smtClean="0">
                <a:ln>
                  <a:noFill/>
                </a:ln>
                <a:solidFill>
                  <a:schemeClr val="tx1"/>
                </a:solidFill>
                <a:effectLst/>
                <a:latin typeface="Arial" panose="020B0604020202020204" pitchFamily="34" charset="0"/>
              </a:rPr>
              <a:t>Market Price Forecasting</a:t>
            </a:r>
            <a:r>
              <a:rPr kumimoji="0" lang="en-US" altLang="en-US" sz="2400" b="0" i="0" u="none" strike="noStrike" cap="none" normalizeH="0" baseline="0" dirty="0" smtClean="0">
                <a:ln>
                  <a:noFill/>
                </a:ln>
                <a:solidFill>
                  <a:schemeClr val="tx1"/>
                </a:solidFill>
                <a:effectLst/>
                <a:latin typeface="Arial" panose="020B0604020202020204" pitchFamily="34" charset="0"/>
              </a:rPr>
              <a:t>: AI predicts commodity prices for farmer bargaining power</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smtClean="0">
                <a:ln>
                  <a:noFill/>
                </a:ln>
                <a:solidFill>
                  <a:schemeClr val="tx1"/>
                </a:solidFill>
                <a:effectLst/>
                <a:latin typeface="Arial" panose="020B0604020202020204" pitchFamily="34" charset="0"/>
              </a:rPr>
              <a:t>Carbon Farming</a:t>
            </a:r>
            <a:r>
              <a:rPr kumimoji="0" lang="en-US" altLang="en-US" sz="2400" b="0" i="0" u="none" strike="noStrike" cap="none" normalizeH="0" baseline="0" dirty="0" smtClean="0">
                <a:ln>
                  <a:noFill/>
                </a:ln>
                <a:solidFill>
                  <a:schemeClr val="tx1"/>
                </a:solidFill>
                <a:effectLst/>
                <a:latin typeface="Arial" panose="020B0604020202020204" pitchFamily="34" charset="0"/>
              </a:rPr>
              <a:t>: AI tracks soil carbon sequestration for climate credits</a:t>
            </a:r>
          </a:p>
        </p:txBody>
      </p:sp>
    </p:spTree>
    <p:extLst>
      <p:ext uri="{BB962C8B-B14F-4D97-AF65-F5344CB8AC3E}">
        <p14:creationId xmlns:p14="http://schemas.microsoft.com/office/powerpoint/2010/main" val="838424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61395" y="1637846"/>
            <a:ext cx="6527007" cy="4351338"/>
          </a:xfrm>
        </p:spPr>
      </p:pic>
      <p:sp>
        <p:nvSpPr>
          <p:cNvPr id="5" name="TextBox 4"/>
          <p:cNvSpPr txBox="1"/>
          <p:nvPr/>
        </p:nvSpPr>
        <p:spPr>
          <a:xfrm>
            <a:off x="429186" y="1637846"/>
            <a:ext cx="4861271" cy="4247317"/>
          </a:xfrm>
          <a:prstGeom prst="rect">
            <a:avLst/>
          </a:prstGeom>
          <a:noFill/>
        </p:spPr>
        <p:txBody>
          <a:bodyPr wrap="square" rtlCol="0">
            <a:spAutoFit/>
          </a:bodyPr>
          <a:lstStyle/>
          <a:p>
            <a:r>
              <a:rPr lang="en-US" dirty="0"/>
              <a:t>Zimbabwe successfully launched its second earth observation satellite, </a:t>
            </a:r>
            <a:r>
              <a:rPr lang="en-US" b="1" dirty="0"/>
              <a:t>ZimSat-2</a:t>
            </a:r>
            <a:r>
              <a:rPr lang="en-US" dirty="0"/>
              <a:t>, into orbit on November 5, 2024. </a:t>
            </a:r>
            <a:endParaRPr lang="en-US" dirty="0" smtClean="0"/>
          </a:p>
          <a:p>
            <a:endParaRPr lang="en-US" dirty="0"/>
          </a:p>
          <a:p>
            <a:r>
              <a:rPr lang="en-US" dirty="0" smtClean="0"/>
              <a:t>Developed </a:t>
            </a:r>
            <a:r>
              <a:rPr lang="en-US" dirty="0"/>
              <a:t>by the Zimbabwe National Geospatial and Space Agency (ZINGSA) in collaboration with Southwest State University in Kursk, </a:t>
            </a:r>
            <a:r>
              <a:rPr lang="en-US" dirty="0" smtClean="0"/>
              <a:t>Russia.</a:t>
            </a:r>
          </a:p>
          <a:p>
            <a:endParaRPr lang="en-US" dirty="0"/>
          </a:p>
          <a:p>
            <a:r>
              <a:rPr lang="en-US" dirty="0" smtClean="0"/>
              <a:t>ZimSat-2 </a:t>
            </a:r>
            <a:r>
              <a:rPr lang="en-US" dirty="0"/>
              <a:t>is designed to gather vital scientific data </a:t>
            </a:r>
            <a:endParaRPr lang="en-US" dirty="0" smtClean="0"/>
          </a:p>
          <a:p>
            <a:endParaRPr lang="en-US" dirty="0"/>
          </a:p>
          <a:p>
            <a:r>
              <a:rPr lang="en-US" dirty="0" smtClean="0"/>
              <a:t>Agricultural </a:t>
            </a:r>
            <a:r>
              <a:rPr lang="en-US" dirty="0"/>
              <a:t>Support: It is equipped with a high-resolution multispectral camera to track crop health, predict agricultural yields, and identify nutrient deficiencies. </a:t>
            </a:r>
          </a:p>
          <a:p>
            <a:endParaRPr lang="en-ZW" dirty="0"/>
          </a:p>
        </p:txBody>
      </p:sp>
      <p:sp>
        <p:nvSpPr>
          <p:cNvPr id="6" name="TextBox 5"/>
          <p:cNvSpPr txBox="1"/>
          <p:nvPr/>
        </p:nvSpPr>
        <p:spPr>
          <a:xfrm>
            <a:off x="2547257" y="179614"/>
            <a:ext cx="5354671" cy="1107996"/>
          </a:xfrm>
          <a:prstGeom prst="rect">
            <a:avLst/>
          </a:prstGeom>
          <a:noFill/>
        </p:spPr>
        <p:txBody>
          <a:bodyPr wrap="none" rtlCol="0">
            <a:spAutoFit/>
          </a:bodyPr>
          <a:lstStyle/>
          <a:p>
            <a:r>
              <a:rPr lang="en-ZW" sz="6600" dirty="0" smtClean="0"/>
              <a:t>Eyes in the sky </a:t>
            </a:r>
            <a:endParaRPr lang="en-ZW" sz="6600" dirty="0"/>
          </a:p>
        </p:txBody>
      </p:sp>
    </p:spTree>
    <p:extLst>
      <p:ext uri="{BB962C8B-B14F-4D97-AF65-F5344CB8AC3E}">
        <p14:creationId xmlns:p14="http://schemas.microsoft.com/office/powerpoint/2010/main" val="2136394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071" y="699067"/>
            <a:ext cx="10515600" cy="1325563"/>
          </a:xfrm>
        </p:spPr>
        <p:txBody>
          <a:bodyPr>
            <a:noAutofit/>
          </a:bodyPr>
          <a:lstStyle/>
          <a:p>
            <a:r>
              <a:rPr lang="en-US" sz="4800" b="1" dirty="0" smtClean="0"/>
              <a:t>Barriers to Adoption</a:t>
            </a:r>
            <a:br>
              <a:rPr lang="en-US" sz="4800" b="1" dirty="0" smtClean="0"/>
            </a:br>
            <a:endParaRPr lang="en-ZW" sz="4800" dirty="0"/>
          </a:p>
        </p:txBody>
      </p:sp>
      <p:sp>
        <p:nvSpPr>
          <p:cNvPr id="3" name="Content Placeholder 2"/>
          <p:cNvSpPr>
            <a:spLocks noGrp="1"/>
          </p:cNvSpPr>
          <p:nvPr>
            <p:ph idx="1"/>
          </p:nvPr>
        </p:nvSpPr>
        <p:spPr>
          <a:xfrm>
            <a:off x="838200" y="1825625"/>
            <a:ext cx="5513614" cy="4351338"/>
          </a:xfrm>
        </p:spPr>
        <p:txBody>
          <a:bodyPr/>
          <a:lstStyle/>
          <a:p>
            <a:r>
              <a:rPr lang="en-US" dirty="0" smtClean="0">
                <a:effectLst/>
              </a:rPr>
              <a:t>Fragmented, analog agricultural data</a:t>
            </a:r>
            <a:endParaRPr lang="en-US" dirty="0" smtClean="0"/>
          </a:p>
          <a:p>
            <a:r>
              <a:rPr lang="en-US" dirty="0" smtClean="0">
                <a:effectLst/>
              </a:rPr>
              <a:t>Limited rural connectivity</a:t>
            </a:r>
            <a:endParaRPr lang="en-US" dirty="0" smtClean="0"/>
          </a:p>
          <a:p>
            <a:r>
              <a:rPr lang="en-US" dirty="0" smtClean="0">
                <a:effectLst/>
              </a:rPr>
              <a:t>Need for Zimbabwe-specific AI models</a:t>
            </a:r>
            <a:endParaRPr lang="en-US" dirty="0" smtClean="0"/>
          </a:p>
          <a:p>
            <a:r>
              <a:rPr lang="en-US" dirty="0" smtClean="0">
                <a:effectLst/>
              </a:rPr>
              <a:t>Skills gap: data scientists leaving for abroad</a:t>
            </a:r>
            <a:endParaRPr lang="en-US" dirty="0" smtClean="0"/>
          </a:p>
          <a:p>
            <a:endParaRPr lang="en-ZW"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9478" y="898071"/>
            <a:ext cx="5715000" cy="5192486"/>
          </a:xfrm>
          <a:prstGeom prst="rect">
            <a:avLst/>
          </a:prstGeom>
        </p:spPr>
      </p:pic>
    </p:spTree>
    <p:extLst>
      <p:ext uri="{BB962C8B-B14F-4D97-AF65-F5344CB8AC3E}">
        <p14:creationId xmlns:p14="http://schemas.microsoft.com/office/powerpoint/2010/main" val="385090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2064" y="62366"/>
            <a:ext cx="10515600" cy="1325563"/>
          </a:xfrm>
        </p:spPr>
        <p:txBody>
          <a:bodyPr>
            <a:normAutofit/>
          </a:bodyPr>
          <a:lstStyle/>
          <a:p>
            <a:r>
              <a:rPr lang="en-ZW" sz="4800" b="1" dirty="0" smtClean="0"/>
              <a:t>Action plan</a:t>
            </a:r>
            <a:endParaRPr lang="en-ZW" sz="4800" b="1" dirty="0"/>
          </a:p>
        </p:txBody>
      </p:sp>
      <p:sp>
        <p:nvSpPr>
          <p:cNvPr id="3" name="Content Placeholder 2"/>
          <p:cNvSpPr>
            <a:spLocks noGrp="1"/>
          </p:cNvSpPr>
          <p:nvPr>
            <p:ph idx="1"/>
          </p:nvPr>
        </p:nvSpPr>
        <p:spPr>
          <a:xfrm>
            <a:off x="97971" y="1387929"/>
            <a:ext cx="4895849" cy="4789034"/>
          </a:xfrm>
        </p:spPr>
        <p:txBody>
          <a:bodyPr>
            <a:normAutofit fontScale="70000" lnSpcReduction="20000"/>
          </a:bodyPr>
          <a:lstStyle/>
          <a:p>
            <a:r>
              <a:rPr lang="en-US" dirty="0" smtClean="0">
                <a:effectLst/>
              </a:rPr>
              <a:t>Move from pilot projects  to national infrastructure</a:t>
            </a:r>
            <a:endParaRPr lang="en-US" dirty="0" smtClean="0"/>
          </a:p>
          <a:p>
            <a:r>
              <a:rPr lang="en-US" dirty="0" smtClean="0">
                <a:effectLst/>
              </a:rPr>
              <a:t>Train young Zimbabwean data scientists locally. </a:t>
            </a:r>
            <a:r>
              <a:rPr lang="en-US" dirty="0" smtClean="0"/>
              <a:t>We </a:t>
            </a:r>
            <a:r>
              <a:rPr lang="en-US" dirty="0"/>
              <a:t>have young Zimbabweans studying computer science, data science, agronomy. Keep them here. Offer fellowships, hackathons with real prizes, and access to government data. The </a:t>
            </a:r>
            <a:r>
              <a:rPr lang="en-US" dirty="0" smtClean="0"/>
              <a:t>AI grand Challenge</a:t>
            </a:r>
          </a:p>
          <a:p>
            <a:r>
              <a:rPr lang="en-US" dirty="0" smtClean="0">
                <a:effectLst/>
              </a:rPr>
              <a:t>Partner with mobile operators, rural banks, cooperatives</a:t>
            </a:r>
          </a:p>
          <a:p>
            <a:r>
              <a:rPr lang="en-US" dirty="0"/>
              <a:t>Zimbabwe has better mobile penetration </a:t>
            </a:r>
            <a:r>
              <a:rPr lang="en-US" dirty="0" smtClean="0"/>
              <a:t>than some African countries</a:t>
            </a:r>
          </a:p>
          <a:p>
            <a:r>
              <a:rPr lang="en-US" dirty="0" smtClean="0">
                <a:effectLst/>
              </a:rPr>
              <a:t>Digitize agronomic &amp; weather data</a:t>
            </a:r>
            <a:endParaRPr lang="en-US" dirty="0" smtClean="0"/>
          </a:p>
          <a:p>
            <a:r>
              <a:rPr lang="en-US" dirty="0" smtClean="0">
                <a:effectLst/>
              </a:rPr>
              <a:t>Affordable connectivity for rural farmers- </a:t>
            </a:r>
            <a:r>
              <a:rPr lang="en-US" dirty="0"/>
              <a:t>USSD code – * dial star 123# * – that any phone, even a basic feature phone, can access. That is the ultimate equity tool.</a:t>
            </a:r>
            <a:endParaRPr lang="en-US" dirty="0" smtClean="0">
              <a:effectLst/>
            </a:endParaRPr>
          </a:p>
          <a:p>
            <a:endParaRPr lang="en-US" dirty="0"/>
          </a:p>
          <a:p>
            <a:endParaRPr lang="en-US" dirty="0" smtClean="0"/>
          </a:p>
          <a:p>
            <a:endParaRPr lang="en-ZW"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3820" y="253092"/>
            <a:ext cx="7102929" cy="6498771"/>
          </a:xfrm>
          <a:prstGeom prst="rect">
            <a:avLst/>
          </a:prstGeom>
        </p:spPr>
      </p:pic>
    </p:spTree>
    <p:extLst>
      <p:ext uri="{BB962C8B-B14F-4D97-AF65-F5344CB8AC3E}">
        <p14:creationId xmlns:p14="http://schemas.microsoft.com/office/powerpoint/2010/main" val="270800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536" y="1743982"/>
            <a:ext cx="5203371" cy="4351338"/>
          </a:xfrm>
        </p:spPr>
        <p:txBody>
          <a:bodyPr>
            <a:normAutofit fontScale="62500" lnSpcReduction="20000"/>
          </a:bodyPr>
          <a:lstStyle/>
          <a:p>
            <a:r>
              <a:rPr lang="en-US" b="1" dirty="0" err="1"/>
              <a:t>Digitise</a:t>
            </a:r>
            <a:r>
              <a:rPr lang="en-US" b="1" dirty="0"/>
              <a:t> historical </a:t>
            </a:r>
            <a:r>
              <a:rPr lang="en-US" b="1" dirty="0" smtClean="0"/>
              <a:t>data</a:t>
            </a:r>
            <a:r>
              <a:rPr lang="en-US" dirty="0"/>
              <a:t/>
            </a:r>
            <a:br>
              <a:rPr lang="en-US" dirty="0"/>
            </a:br>
            <a:r>
              <a:rPr lang="en-US" dirty="0"/>
              <a:t>Every student in agricultural colleges should do a practical assignment: taking paper records from their home district and entering them into a national open repository. That is low-cost and high-impact</a:t>
            </a:r>
            <a:r>
              <a:rPr lang="en-US" dirty="0" smtClean="0"/>
              <a:t>.</a:t>
            </a:r>
          </a:p>
          <a:p>
            <a:pPr marL="0" indent="0">
              <a:buNone/>
            </a:pPr>
            <a:endParaRPr lang="en-US" dirty="0" smtClean="0"/>
          </a:p>
          <a:p>
            <a:r>
              <a:rPr lang="en-US" b="1" dirty="0"/>
              <a:t>Launch </a:t>
            </a:r>
            <a:r>
              <a:rPr lang="en-US" b="1" dirty="0" smtClean="0"/>
              <a:t>pilot </a:t>
            </a:r>
            <a:r>
              <a:rPr lang="en-US" b="1" dirty="0"/>
              <a:t>projects </a:t>
            </a:r>
            <a:r>
              <a:rPr lang="en-US" b="1" dirty="0" smtClean="0"/>
              <a:t>in different regions</a:t>
            </a:r>
          </a:p>
          <a:p>
            <a:pPr marL="0" indent="0">
              <a:buNone/>
            </a:pPr>
            <a:r>
              <a:rPr lang="en-US" dirty="0" smtClean="0"/>
              <a:t>One </a:t>
            </a:r>
            <a:r>
              <a:rPr lang="en-US" dirty="0"/>
              <a:t>in a semi-arid area (e.g., </a:t>
            </a:r>
            <a:r>
              <a:rPr lang="en-US" dirty="0" err="1"/>
              <a:t>Mberengwa</a:t>
            </a:r>
            <a:r>
              <a:rPr lang="en-US" dirty="0"/>
              <a:t>) focusing on drought prediction. One in a humid area (e.g., </a:t>
            </a:r>
            <a:r>
              <a:rPr lang="en-US" dirty="0" err="1"/>
              <a:t>Chipinge</a:t>
            </a:r>
            <a:r>
              <a:rPr lang="en-US" dirty="0"/>
              <a:t>) focusing on disease detection. One in a </a:t>
            </a:r>
            <a:r>
              <a:rPr lang="en-US" dirty="0" err="1"/>
              <a:t>peri</a:t>
            </a:r>
            <a:r>
              <a:rPr lang="en-US" dirty="0"/>
              <a:t>-urban area (e.g., </a:t>
            </a:r>
            <a:r>
              <a:rPr lang="en-US" dirty="0" err="1"/>
              <a:t>Zvimba</a:t>
            </a:r>
            <a:r>
              <a:rPr lang="en-US" dirty="0"/>
              <a:t>) focusing on market price and planting advisory integration</a:t>
            </a:r>
            <a:r>
              <a:rPr lang="en-US" dirty="0" smtClean="0"/>
              <a:t>.</a:t>
            </a:r>
          </a:p>
          <a:p>
            <a:pPr marL="0" indent="0">
              <a:buNone/>
            </a:pPr>
            <a:endParaRPr lang="en-US" dirty="0" smtClean="0"/>
          </a:p>
          <a:p>
            <a:pPr lvl="0"/>
            <a:r>
              <a:rPr lang="en-US" altLang="en-US" dirty="0">
                <a:latin typeface="Arial" panose="020B0604020202020204" pitchFamily="34" charset="0"/>
              </a:rPr>
              <a:t>Zimbabwe once fed a continent – it can do it again</a:t>
            </a:r>
          </a:p>
          <a:p>
            <a:endParaRPr lang="en-ZW"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907" y="506186"/>
            <a:ext cx="6576454" cy="6017077"/>
          </a:xfrm>
          <a:prstGeom prst="rect">
            <a:avLst/>
          </a:prstGeom>
        </p:spPr>
      </p:pic>
    </p:spTree>
    <p:extLst>
      <p:ext uri="{BB962C8B-B14F-4D97-AF65-F5344CB8AC3E}">
        <p14:creationId xmlns:p14="http://schemas.microsoft.com/office/powerpoint/2010/main" val="3442541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6140"/>
            <a:ext cx="10515600" cy="1325563"/>
          </a:xfrm>
        </p:spPr>
        <p:txBody>
          <a:bodyPr/>
          <a:lstStyle/>
          <a:p>
            <a:r>
              <a:rPr lang="en-ZW" b="1" dirty="0" smtClean="0"/>
              <a:t>Intro</a:t>
            </a:r>
            <a:endParaRPr lang="en-ZW" b="1" dirty="0"/>
          </a:p>
        </p:txBody>
      </p:sp>
      <p:sp>
        <p:nvSpPr>
          <p:cNvPr id="4" name="Rectangle 1"/>
          <p:cNvSpPr>
            <a:spLocks noGrp="1" noChangeArrowheads="1"/>
          </p:cNvSpPr>
          <p:nvPr>
            <p:ph idx="1"/>
          </p:nvPr>
        </p:nvSpPr>
        <p:spPr bwMode="auto">
          <a:xfrm>
            <a:off x="201385" y="3491583"/>
            <a:ext cx="491762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b="0" i="0" u="none" strike="noStrike" cap="none" normalizeH="0" baseline="0" dirty="0" smtClean="0">
                <a:ln>
                  <a:noFill/>
                </a:ln>
                <a:solidFill>
                  <a:schemeClr val="tx1"/>
                </a:solidFill>
                <a:effectLst/>
                <a:latin typeface="Arial" panose="020B0604020202020204" pitchFamily="34" charset="0"/>
              </a:rPr>
              <a:t>Farming in Zimbabwe: “A gamble with the sky”…..</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3242" y="-163286"/>
            <a:ext cx="6858000" cy="6858000"/>
          </a:xfrm>
          <a:prstGeom prst="rect">
            <a:avLst/>
          </a:prstGeom>
        </p:spPr>
      </p:pic>
    </p:spTree>
    <p:extLst>
      <p:ext uri="{BB962C8B-B14F-4D97-AF65-F5344CB8AC3E}">
        <p14:creationId xmlns:p14="http://schemas.microsoft.com/office/powerpoint/2010/main" val="26639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793" y="1254123"/>
            <a:ext cx="5674090" cy="5342619"/>
          </a:xfrm>
        </p:spPr>
        <p:txBody>
          <a:bodyPr>
            <a:normAutofit fontScale="92500" lnSpcReduction="20000"/>
          </a:bodyPr>
          <a:lstStyle/>
          <a:p>
            <a:r>
              <a:rPr lang="en-US" dirty="0"/>
              <a:t>First, let us ground ourselves in facts. Because AI is nothing without data. And the data about Zimbabwe’s climate is sobering.</a:t>
            </a:r>
          </a:p>
          <a:p>
            <a:r>
              <a:rPr lang="en-US" dirty="0"/>
              <a:t>Over the past 40 years, our average annual temperature has risen by approximately 1.5 degrees Celsius. That might sound small. But in agronomic terms, it means that the growing season for maize – our staple crop – has shortened by nearly three weeks in parts of </a:t>
            </a:r>
            <a:r>
              <a:rPr lang="en-US" dirty="0" err="1"/>
              <a:t>Masvingo</a:t>
            </a:r>
            <a:r>
              <a:rPr lang="en-US" dirty="0"/>
              <a:t> and Matabeleland South.</a:t>
            </a:r>
          </a:p>
          <a:p>
            <a:r>
              <a:rPr lang="en-US" dirty="0" smtClean="0"/>
              <a:t>For </a:t>
            </a:r>
            <a:r>
              <a:rPr lang="en-US" dirty="0"/>
              <a:t>a young maize plant at the tasseling stage, a dry spell of just 10 days can destroy 80% of the yield.</a:t>
            </a:r>
          </a:p>
          <a:p>
            <a:endParaRPr lang="en-ZW"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4843" y="-64521"/>
            <a:ext cx="4572000" cy="6858000"/>
          </a:xfrm>
          <a:prstGeom prst="rect">
            <a:avLst/>
          </a:prstGeom>
        </p:spPr>
      </p:pic>
    </p:spTree>
    <p:extLst>
      <p:ext uri="{BB962C8B-B14F-4D97-AF65-F5344CB8AC3E}">
        <p14:creationId xmlns:p14="http://schemas.microsoft.com/office/powerpoint/2010/main" val="4192426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Grp="1" noChangeArrowheads="1"/>
          </p:cNvSpPr>
          <p:nvPr>
            <p:ph type="body" sz="half" idx="2"/>
          </p:nvPr>
        </p:nvSpPr>
        <p:spPr bwMode="auto">
          <a:xfrm>
            <a:off x="227466" y="464058"/>
            <a:ext cx="4955722" cy="5724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chemeClr val="tx1"/>
                </a:solidFill>
                <a:effectLst/>
                <a:latin typeface="Arial" panose="020B0604020202020204" pitchFamily="34" charset="0"/>
              </a:rPr>
              <a:t>Erratic rains &amp; prolonged droughts</a:t>
            </a:r>
          </a:p>
          <a:p>
            <a:pPr lvl="0" eaLnBrk="0" fontAlgn="base" hangingPunct="0">
              <a:lnSpc>
                <a:spcPct val="100000"/>
              </a:lnSpc>
              <a:spcBef>
                <a:spcPct val="0"/>
              </a:spcBef>
              <a:spcAft>
                <a:spcPct val="0"/>
              </a:spcAft>
              <a:buFontTx/>
              <a:buChar char="•"/>
            </a:pPr>
            <a:r>
              <a:rPr lang="en-ZW" sz="3200" dirty="0">
                <a:latin typeface="Arial" panose="020B0604020202020204" pitchFamily="34" charset="0"/>
              </a:rPr>
              <a:t>El </a:t>
            </a:r>
            <a:r>
              <a:rPr lang="en-ZW" sz="3200" dirty="0" smtClean="0">
                <a:latin typeface="Arial" panose="020B0604020202020204" pitchFamily="34" charset="0"/>
              </a:rPr>
              <a:t>Niño </a:t>
            </a:r>
            <a:r>
              <a:rPr lang="en-ZW" sz="1400" dirty="0"/>
              <a:t>Met </a:t>
            </a:r>
            <a:r>
              <a:rPr lang="en-ZW" sz="1400" dirty="0" err="1"/>
              <a:t>dpt</a:t>
            </a:r>
            <a:r>
              <a:rPr lang="en-ZW" sz="1400" dirty="0"/>
              <a:t> </a:t>
            </a:r>
            <a:r>
              <a:rPr lang="en-US" sz="1400" dirty="0"/>
              <a:t>has issued preliminary warnings regarding the upcoming rainy season</a:t>
            </a:r>
            <a:endParaRPr lang="en-US" altLang="en-US" sz="1400" dirty="0"/>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3200" dirty="0">
                <a:latin typeface="Arial" panose="020B0604020202020204" pitchFamily="34" charset="0"/>
              </a:rPr>
              <a:t>Soil degradation </a:t>
            </a:r>
            <a:r>
              <a:rPr kumimoji="0" lang="en-US" altLang="en-US" sz="3200" b="0" i="0" u="none" strike="noStrike" cap="none" normalizeH="0" baseline="0" dirty="0" smtClean="0">
                <a:ln>
                  <a:noFill/>
                </a:ln>
                <a:solidFill>
                  <a:schemeClr val="tx1"/>
                </a:solidFill>
                <a:effectLst/>
                <a:latin typeface="Arial" panose="020B0604020202020204" pitchFamily="34" charset="0"/>
              </a:rPr>
              <a:t>&amp; declining fertility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chemeClr val="tx1"/>
                </a:solidFill>
                <a:effectLst/>
                <a:latin typeface="Arial" panose="020B0604020202020204" pitchFamily="34" charset="0"/>
              </a:rPr>
              <a:t>Rising pest outbreaks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chemeClr val="tx1"/>
                </a:solidFill>
                <a:effectLst/>
                <a:latin typeface="Arial" panose="020B0604020202020204" pitchFamily="34" charset="0"/>
              </a:rPr>
              <a:t>Fragmented agricultural data</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3200" dirty="0" smtClean="0">
                <a:latin typeface="Arial" panose="020B0604020202020204" pitchFamily="34" charset="0"/>
              </a:rPr>
              <a:t>Resource constraints</a:t>
            </a:r>
            <a:endParaRPr kumimoji="0" lang="en-US" altLang="en-US" sz="3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chemeClr val="tx1"/>
                </a:solidFill>
                <a:effectLst/>
                <a:latin typeface="Arial" panose="020B0604020202020204" pitchFamily="34" charset="0"/>
              </a:rPr>
              <a:t>Need for climate resilience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65315"/>
            <a:ext cx="6858000" cy="6858000"/>
          </a:xfrm>
          <a:prstGeom prst="rect">
            <a:avLst/>
          </a:prstGeom>
        </p:spPr>
      </p:pic>
    </p:spTree>
    <p:extLst>
      <p:ext uri="{BB962C8B-B14F-4D97-AF65-F5344CB8AC3E}">
        <p14:creationId xmlns:p14="http://schemas.microsoft.com/office/powerpoint/2010/main" val="3736874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086" y="1281792"/>
            <a:ext cx="5139415" cy="4351338"/>
          </a:xfrm>
        </p:spPr>
        <p:txBody>
          <a:bodyPr/>
          <a:lstStyle/>
          <a:p>
            <a:pPr marL="0" lvl="0" indent="0" eaLnBrk="0" fontAlgn="base" hangingPunct="0">
              <a:lnSpc>
                <a:spcPct val="100000"/>
              </a:lnSpc>
              <a:spcBef>
                <a:spcPct val="0"/>
              </a:spcBef>
              <a:spcAft>
                <a:spcPct val="0"/>
              </a:spcAft>
              <a:buFontTx/>
              <a:buChar char="•"/>
            </a:pPr>
            <a:r>
              <a:rPr kumimoji="0" lang="en-US" altLang="en-US" b="0" i="0" u="none" strike="noStrike" cap="none" normalizeH="0" baseline="0" dirty="0" smtClean="0">
                <a:ln>
                  <a:noFill/>
                </a:ln>
                <a:solidFill>
                  <a:schemeClr val="tx1"/>
                </a:solidFill>
                <a:effectLst/>
                <a:latin typeface="Arial" panose="020B0604020202020204" pitchFamily="34" charset="0"/>
              </a:rPr>
              <a:t>AI transforms uncertainty into </a:t>
            </a:r>
            <a:r>
              <a:rPr kumimoji="0" lang="en-US" altLang="en-US" b="0" i="0" u="none" strike="noStrike" cap="none" normalizeH="0" baseline="0" dirty="0" smtClean="0">
                <a:ln>
                  <a:noFill/>
                </a:ln>
                <a:solidFill>
                  <a:schemeClr val="tx1"/>
                </a:solidFill>
                <a:effectLst/>
                <a:latin typeface="Arial" panose="020B0604020202020204" pitchFamily="34" charset="0"/>
              </a:rPr>
              <a:t>strategy</a:t>
            </a:r>
          </a:p>
          <a:p>
            <a:pPr marL="0" lvl="0" indent="0" eaLnBrk="0" fontAlgn="base" hangingPunct="0">
              <a:lnSpc>
                <a:spcPct val="100000"/>
              </a:lnSpc>
              <a:spcBef>
                <a:spcPct val="0"/>
              </a:spcBef>
              <a:spcAft>
                <a:spcPct val="0"/>
              </a:spcAft>
              <a:buFontTx/>
              <a:buChar char="•"/>
            </a:pPr>
            <a:r>
              <a:rPr lang="en-US" altLang="en-US" dirty="0" smtClean="0">
                <a:solidFill>
                  <a:srgbClr val="FF0000"/>
                </a:solidFill>
                <a:latin typeface="Arial" panose="020B0604020202020204" pitchFamily="34" charset="0"/>
              </a:rPr>
              <a:t>AI for national transformation</a:t>
            </a:r>
            <a:endParaRPr kumimoji="0" lang="en-US" altLang="en-US" b="0" i="0" u="none" strike="noStrike" cap="none" normalizeH="0" baseline="0" dirty="0" smtClean="0">
              <a:ln>
                <a:noFill/>
              </a:ln>
              <a:solidFill>
                <a:srgbClr val="FF0000"/>
              </a:solidFill>
              <a:effectLst/>
              <a:latin typeface="Arial" panose="020B0604020202020204" pitchFamily="34" charset="0"/>
            </a:endParaRPr>
          </a:p>
          <a:p>
            <a:pPr marL="0" lvl="0" indent="0" eaLnBrk="0" fontAlgn="base" hangingPunct="0">
              <a:lnSpc>
                <a:spcPct val="100000"/>
              </a:lnSpc>
              <a:spcBef>
                <a:spcPct val="0"/>
              </a:spcBef>
              <a:spcAft>
                <a:spcPct val="0"/>
              </a:spcAft>
              <a:buFontTx/>
              <a:buChar char="•"/>
            </a:pPr>
            <a:r>
              <a:rPr kumimoji="0" lang="en-US" altLang="en-US" b="0" i="0" u="none" strike="noStrike" cap="none" normalizeH="0" baseline="0" dirty="0" smtClean="0">
                <a:ln>
                  <a:noFill/>
                </a:ln>
                <a:solidFill>
                  <a:schemeClr val="tx1"/>
                </a:solidFill>
                <a:effectLst/>
                <a:latin typeface="Arial" panose="020B0604020202020204" pitchFamily="34" charset="0"/>
              </a:rPr>
              <a:t>From global tech (self-driving cars, </a:t>
            </a:r>
            <a:r>
              <a:rPr lang="en-US" altLang="en-US" dirty="0" smtClean="0">
                <a:latin typeface="Arial" panose="020B0604020202020204" pitchFamily="34" charset="0"/>
              </a:rPr>
              <a:t>facial recognition</a:t>
            </a:r>
            <a:r>
              <a:rPr kumimoji="0" lang="en-US" altLang="en-US" b="0" i="0" u="none" strike="noStrike" cap="none" normalizeH="0" baseline="0" dirty="0" smtClean="0">
                <a:ln>
                  <a:noFill/>
                </a:ln>
                <a:solidFill>
                  <a:schemeClr val="tx1"/>
                </a:solidFill>
                <a:effectLst/>
                <a:latin typeface="Arial" panose="020B0604020202020204" pitchFamily="34" charset="0"/>
              </a:rPr>
              <a:t>) to local farming solutions</a:t>
            </a:r>
          </a:p>
          <a:p>
            <a:pPr marL="0" lvl="0" indent="0" eaLnBrk="0" fontAlgn="base" hangingPunct="0">
              <a:lnSpc>
                <a:spcPct val="100000"/>
              </a:lnSpc>
              <a:spcBef>
                <a:spcPct val="0"/>
              </a:spcBef>
              <a:spcAft>
                <a:spcPct val="0"/>
              </a:spcAft>
              <a:buFontTx/>
              <a:buChar char="•"/>
            </a:pPr>
            <a:r>
              <a:rPr kumimoji="0" lang="en-US" altLang="en-US" b="0" i="0" u="none" strike="noStrike" cap="none" normalizeH="0" baseline="0" dirty="0" smtClean="0">
                <a:ln>
                  <a:noFill/>
                </a:ln>
                <a:solidFill>
                  <a:schemeClr val="tx1"/>
                </a:solidFill>
                <a:effectLst/>
                <a:latin typeface="Arial" panose="020B0604020202020204" pitchFamily="34" charset="0"/>
              </a:rPr>
              <a:t>Optimism: AI as a weapon against climate shocks</a:t>
            </a:r>
          </a:p>
          <a:p>
            <a:endParaRPr lang="en-ZW"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6501" y="1281792"/>
            <a:ext cx="6796769" cy="4531179"/>
          </a:xfrm>
          <a:prstGeom prst="rect">
            <a:avLst/>
          </a:prstGeom>
        </p:spPr>
      </p:pic>
    </p:spTree>
    <p:extLst>
      <p:ext uri="{BB962C8B-B14F-4D97-AF65-F5344CB8AC3E}">
        <p14:creationId xmlns:p14="http://schemas.microsoft.com/office/powerpoint/2010/main" val="3821617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50421" y="1254123"/>
            <a:ext cx="10673443" cy="5220155"/>
          </a:xfrm>
        </p:spPr>
        <p:txBody>
          <a:bodyPr>
            <a:normAutofit/>
          </a:bodyPr>
          <a:lstStyle/>
          <a:p>
            <a:r>
              <a:rPr lang="en-US" dirty="0" smtClean="0"/>
              <a:t>Zimbabwe - </a:t>
            </a:r>
            <a:r>
              <a:rPr lang="en-US" dirty="0"/>
              <a:t>"breadbasket of Africa" </a:t>
            </a:r>
            <a:endParaRPr lang="en-US" dirty="0" smtClean="0"/>
          </a:p>
          <a:p>
            <a:pPr lvl="2"/>
            <a:r>
              <a:rPr lang="en-US" dirty="0" smtClean="0"/>
              <a:t>fertile </a:t>
            </a:r>
            <a:r>
              <a:rPr lang="en-US" dirty="0"/>
              <a:t>soils, </a:t>
            </a:r>
            <a:endParaRPr lang="en-US" dirty="0" smtClean="0"/>
          </a:p>
          <a:p>
            <a:pPr lvl="2"/>
            <a:r>
              <a:rPr lang="en-US" dirty="0" smtClean="0"/>
              <a:t>favorable </a:t>
            </a:r>
            <a:r>
              <a:rPr lang="en-US" dirty="0"/>
              <a:t>climate, and </a:t>
            </a:r>
            <a:endParaRPr lang="en-US" dirty="0" smtClean="0"/>
          </a:p>
          <a:p>
            <a:pPr lvl="2"/>
            <a:r>
              <a:rPr lang="en-US" dirty="0" smtClean="0"/>
              <a:t>sophisticated </a:t>
            </a:r>
            <a:r>
              <a:rPr lang="en-US" dirty="0"/>
              <a:t>commercial farming sector </a:t>
            </a:r>
            <a:endParaRPr lang="en-US" dirty="0" smtClean="0"/>
          </a:p>
          <a:p>
            <a:pPr marL="0" indent="0">
              <a:buNone/>
            </a:pPr>
            <a:r>
              <a:rPr lang="en-US" dirty="0" smtClean="0"/>
              <a:t>allowed </a:t>
            </a:r>
            <a:r>
              <a:rPr lang="en-US" dirty="0"/>
              <a:t>it to produce major surpluses of maize, wheat, and tobacco. </a:t>
            </a:r>
            <a:endParaRPr lang="en-US" dirty="0" smtClean="0"/>
          </a:p>
          <a:p>
            <a:r>
              <a:rPr lang="en-US" dirty="0" smtClean="0"/>
              <a:t>efficiently </a:t>
            </a:r>
            <a:r>
              <a:rPr lang="en-US" dirty="0"/>
              <a:t>exported food to neighboring nations and global markets</a:t>
            </a:r>
            <a:r>
              <a:rPr lang="en-US" dirty="0" smtClean="0"/>
              <a:t>.</a:t>
            </a:r>
          </a:p>
          <a:p>
            <a:endParaRPr lang="en-US" dirty="0"/>
          </a:p>
          <a:p>
            <a:pPr algn="just"/>
            <a:r>
              <a:rPr lang="en-US" dirty="0" smtClean="0"/>
              <a:t>Agriculture </a:t>
            </a:r>
            <a:r>
              <a:rPr lang="en-US" dirty="0"/>
              <a:t>remains the country's largest </a:t>
            </a:r>
            <a:r>
              <a:rPr lang="en-US" dirty="0" smtClean="0"/>
              <a:t>employer</a:t>
            </a:r>
          </a:p>
          <a:p>
            <a:pPr algn="just"/>
            <a:r>
              <a:rPr lang="en-US" b="1" dirty="0" smtClean="0"/>
              <a:t>60-70</a:t>
            </a:r>
            <a:r>
              <a:rPr lang="en-US" b="1" dirty="0"/>
              <a:t>%</a:t>
            </a:r>
            <a:r>
              <a:rPr lang="en-US" dirty="0"/>
              <a:t> of the population depends on it for their livelihood. </a:t>
            </a:r>
            <a:endParaRPr lang="en-US" dirty="0" smtClean="0"/>
          </a:p>
          <a:p>
            <a:pPr algn="just"/>
            <a:r>
              <a:rPr lang="en-US" dirty="0" smtClean="0"/>
              <a:t>Vast </a:t>
            </a:r>
            <a:r>
              <a:rPr lang="en-US" dirty="0"/>
              <a:t>informal/subsistence farming </a:t>
            </a:r>
            <a:r>
              <a:rPr lang="en-US" dirty="0" smtClean="0"/>
              <a:t>sector</a:t>
            </a:r>
          </a:p>
          <a:p>
            <a:pPr algn="just"/>
            <a:r>
              <a:rPr lang="en-US" dirty="0" smtClean="0"/>
              <a:t>Subsidized agricultural inputs</a:t>
            </a:r>
            <a:endParaRPr lang="en-US" dirty="0"/>
          </a:p>
          <a:p>
            <a:endParaRPr lang="en-US" dirty="0" smtClean="0"/>
          </a:p>
          <a:p>
            <a:endParaRPr lang="en-ZW" dirty="0"/>
          </a:p>
        </p:txBody>
      </p:sp>
    </p:spTree>
    <p:extLst>
      <p:ext uri="{BB962C8B-B14F-4D97-AF65-F5344CB8AC3E}">
        <p14:creationId xmlns:p14="http://schemas.microsoft.com/office/powerpoint/2010/main" val="2509013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4722" y="1245959"/>
            <a:ext cx="4476749" cy="5179333"/>
          </a:xfrm>
        </p:spPr>
        <p:txBody>
          <a:bodyPr>
            <a:normAutofit fontScale="77500" lnSpcReduction="20000"/>
          </a:bodyPr>
          <a:lstStyle/>
          <a:p>
            <a:pPr marL="0" indent="0" algn="just">
              <a:buNone/>
            </a:pPr>
            <a:r>
              <a:rPr lang="en-US" dirty="0"/>
              <a:t>Zimbabwe’s AI Strategy (2026–2030) serves as a core catalyst, bridging the foundational agricultural gains of NDS1 (food security, wheat self-sufficiency) with NDS2’s </a:t>
            </a:r>
            <a:r>
              <a:rPr lang="en-US" dirty="0" smtClean="0"/>
              <a:t>transformative driving </a:t>
            </a:r>
            <a:r>
              <a:rPr lang="en-US" dirty="0"/>
              <a:t>agro-industrialization through value-addition and precision farming. Underpinned by the "Smart Zimbabwe 2030" digital infrastructure plan, which ensures rural connectivity, the framework deploys AI-driven smart silos, predictive advisories, and intelligent irrigation to solve critical bottlenecks. This nested, practical approach ensures AI is not an abstract technology but a concrete solution that harmonizes all relevant policies, directly propelling the nation toward its 2030 vision of becoming an upper-middle-income economy.</a:t>
            </a:r>
            <a:endParaRPr lang="en-ZW" dirty="0"/>
          </a:p>
        </p:txBody>
      </p:sp>
      <p:sp>
        <p:nvSpPr>
          <p:cNvPr id="2" name="AutoShape 2" descr="Zimbabwe AI Strategy 2026–2030 infographic"/>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W"/>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500" y="15875"/>
            <a:ext cx="4572000" cy="6858000"/>
          </a:xfrm>
          <a:prstGeom prst="rect">
            <a:avLst/>
          </a:prstGeom>
        </p:spPr>
      </p:pic>
    </p:spTree>
    <p:extLst>
      <p:ext uri="{BB962C8B-B14F-4D97-AF65-F5344CB8AC3E}">
        <p14:creationId xmlns:p14="http://schemas.microsoft.com/office/powerpoint/2010/main" val="3901183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Application 1 – Predictive Early Warning Systems</a:t>
            </a:r>
            <a:endParaRPr lang="en-ZW" b="1" dirty="0"/>
          </a:p>
        </p:txBody>
      </p:sp>
      <p:sp>
        <p:nvSpPr>
          <p:cNvPr id="4" name="Rectangle 1"/>
          <p:cNvSpPr>
            <a:spLocks noGrp="1" noChangeArrowheads="1"/>
          </p:cNvSpPr>
          <p:nvPr>
            <p:ph idx="1"/>
          </p:nvPr>
        </p:nvSpPr>
        <p:spPr bwMode="auto">
          <a:xfrm>
            <a:off x="179614" y="1585248"/>
            <a:ext cx="5330146"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AI models trained on rainfall, temperature, soil moisture, satellite data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Hyper-local forecasts (ward-level precision)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SMS alerts in local languages (Shona/Ndebele)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Example: “Dry spell in 10 days – switch to cowpeas”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Arial" panose="020B0604020202020204" pitchFamily="34" charset="0"/>
              </a:rPr>
              <a:t>Farmers gain lead time to adapt</a:t>
            </a:r>
          </a:p>
        </p:txBody>
      </p:sp>
      <p:pic>
        <p:nvPicPr>
          <p:cNvPr id="5" name="Content Placeholder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9760" y="1311728"/>
            <a:ext cx="6172200" cy="5379131"/>
          </a:xfrm>
          <a:prstGeom prst="rect">
            <a:avLst/>
          </a:prstGeom>
        </p:spPr>
      </p:pic>
    </p:spTree>
    <p:extLst>
      <p:ext uri="{BB962C8B-B14F-4D97-AF65-F5344CB8AC3E}">
        <p14:creationId xmlns:p14="http://schemas.microsoft.com/office/powerpoint/2010/main" val="3947854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Application 2 – Precision Agriculture for Smallholders</a:t>
            </a:r>
            <a:br>
              <a:rPr lang="en-US" b="1" dirty="0" smtClean="0"/>
            </a:br>
            <a:endParaRPr lang="en-ZW" dirty="0"/>
          </a:p>
        </p:txBody>
      </p:sp>
      <p:sp>
        <p:nvSpPr>
          <p:cNvPr id="4" name="Rectangle 1"/>
          <p:cNvSpPr>
            <a:spLocks noGrp="1" noChangeArrowheads="1"/>
          </p:cNvSpPr>
          <p:nvPr>
            <p:ph idx="1"/>
          </p:nvPr>
        </p:nvSpPr>
        <p:spPr bwMode="auto">
          <a:xfrm>
            <a:off x="176891" y="1541929"/>
            <a:ext cx="4566558" cy="4390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FontTx/>
              <a:buChar char="•"/>
            </a:pPr>
            <a:r>
              <a:rPr kumimoji="0" lang="en-US" altLang="en-US" sz="2000" b="0" i="0" u="none" strike="noStrike" cap="none" normalizeH="0" baseline="0" dirty="0" smtClean="0">
                <a:ln>
                  <a:noFill/>
                </a:ln>
                <a:solidFill>
                  <a:schemeClr val="tx1"/>
                </a:solidFill>
                <a:effectLst/>
                <a:latin typeface="Arial" panose="020B0604020202020204" pitchFamily="34" charset="0"/>
              </a:rPr>
              <a:t>Smartphone-based AI diagnosis of crop diseases (e.g., </a:t>
            </a:r>
            <a:r>
              <a:rPr lang="en-US" altLang="en-US" sz="2000" dirty="0">
                <a:latin typeface="Arial" panose="020B0604020202020204" pitchFamily="34" charset="0"/>
              </a:rPr>
              <a:t>fall armyworm,</a:t>
            </a:r>
            <a:r>
              <a:rPr lang="en-ZW" sz="2000" dirty="0">
                <a:latin typeface="Arial" panose="020B0604020202020204" pitchFamily="34" charset="0"/>
              </a:rPr>
              <a:t> maize lethal necrosis</a:t>
            </a:r>
            <a:r>
              <a:rPr lang="en-US" altLang="en-US" sz="2000" dirty="0">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000" dirty="0">
                <a:latin typeface="Arial" panose="020B0604020202020204" pitchFamily="34" charset="0"/>
              </a:rPr>
              <a:t>Leaf photo analysis for nutrient </a:t>
            </a:r>
            <a:r>
              <a:rPr lang="en-US" altLang="en-US" sz="2000" dirty="0" smtClean="0">
                <a:latin typeface="Arial" panose="020B0604020202020204" pitchFamily="34" charset="0"/>
              </a:rPr>
              <a:t>deficiencies</a:t>
            </a:r>
          </a:p>
          <a:p>
            <a:r>
              <a:rPr lang="en-ZW" sz="2000" dirty="0" smtClean="0"/>
              <a:t>Daily rainfall (from ground stations and satellite sources like CHIRPS)</a:t>
            </a:r>
          </a:p>
          <a:p>
            <a:r>
              <a:rPr lang="en-ZW" sz="2000" dirty="0" smtClean="0"/>
              <a:t>Daily temperatures (min and max)</a:t>
            </a:r>
          </a:p>
          <a:p>
            <a:r>
              <a:rPr lang="en-ZW" sz="2000" dirty="0" smtClean="0"/>
              <a:t>Soil moisture (from remote sensing or in-situ sensors)</a:t>
            </a:r>
          </a:p>
          <a:p>
            <a:r>
              <a:rPr lang="en-ZW" sz="2000" dirty="0" smtClean="0"/>
              <a:t>Historical crop yields from farmer records</a:t>
            </a: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7469" y="1379764"/>
            <a:ext cx="7237640" cy="4825093"/>
          </a:xfrm>
          <a:prstGeom prst="rect">
            <a:avLst/>
          </a:prstGeom>
        </p:spPr>
      </p:pic>
    </p:spTree>
    <p:extLst>
      <p:ext uri="{BB962C8B-B14F-4D97-AF65-F5344CB8AC3E}">
        <p14:creationId xmlns:p14="http://schemas.microsoft.com/office/powerpoint/2010/main" val="34602756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522</TotalTime>
  <Words>788</Words>
  <Application>Microsoft Office PowerPoint</Application>
  <PresentationFormat>Widescreen</PresentationFormat>
  <Paragraphs>87</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AI FOR NATIONAL TRANSFORMATION SUMMIT 2.0 </vt:lpstr>
      <vt:lpstr>Intro</vt:lpstr>
      <vt:lpstr>PowerPoint Presentation</vt:lpstr>
      <vt:lpstr>PowerPoint Presentation</vt:lpstr>
      <vt:lpstr>PowerPoint Presentation</vt:lpstr>
      <vt:lpstr>PowerPoint Presentation</vt:lpstr>
      <vt:lpstr>PowerPoint Presentation</vt:lpstr>
      <vt:lpstr>Application 1 – Predictive Early Warning Systems</vt:lpstr>
      <vt:lpstr>Application 2 – Precision Agriculture for Smallholders </vt:lpstr>
      <vt:lpstr>PowerPoint Presentation</vt:lpstr>
      <vt:lpstr>Application 3 – Climate-Smart Advisory at Scale</vt:lpstr>
      <vt:lpstr>Additional AI Applications for Agriculture</vt:lpstr>
      <vt:lpstr>PowerPoint Presentation</vt:lpstr>
      <vt:lpstr>Barriers to Adoption </vt:lpstr>
      <vt:lpstr>Action plan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FOR NATIONAL TRANSFORMATION SUMMIT 2.0</dc:title>
  <dc:creator>AUSLS10202500</dc:creator>
  <cp:lastModifiedBy>AUSLS10202500</cp:lastModifiedBy>
  <cp:revision>22</cp:revision>
  <dcterms:created xsi:type="dcterms:W3CDTF">2026-06-16T02:19:18Z</dcterms:created>
  <dcterms:modified xsi:type="dcterms:W3CDTF">2026-06-16T11:32:47Z</dcterms:modified>
</cp:coreProperties>
</file>