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8"/>
  </p:notesMasterIdLst>
  <p:sldIdLst>
    <p:sldId id="256" r:id="rId2"/>
    <p:sldId id="272" r:id="rId3"/>
    <p:sldId id="257" r:id="rId4"/>
    <p:sldId id="258" r:id="rId5"/>
    <p:sldId id="273" r:id="rId6"/>
    <p:sldId id="281" r:id="rId7"/>
    <p:sldId id="282" r:id="rId8"/>
    <p:sldId id="280" r:id="rId9"/>
    <p:sldId id="274" r:id="rId10"/>
    <p:sldId id="275" r:id="rId11"/>
    <p:sldId id="279" r:id="rId12"/>
    <p:sldId id="277" r:id="rId13"/>
    <p:sldId id="259" r:id="rId14"/>
    <p:sldId id="260" r:id="rId15"/>
    <p:sldId id="261" r:id="rId16"/>
    <p:sldId id="262" r:id="rId17"/>
    <p:sldId id="263" r:id="rId18"/>
    <p:sldId id="264" r:id="rId19"/>
    <p:sldId id="265" r:id="rId20"/>
    <p:sldId id="266" r:id="rId21"/>
    <p:sldId id="267" r:id="rId22"/>
    <p:sldId id="268" r:id="rId23"/>
    <p:sldId id="269" r:id="rId24"/>
    <p:sldId id="270" r:id="rId25"/>
    <p:sldId id="271" r:id="rId26"/>
    <p:sldId id="283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 snapToObjects="1">
      <p:cViewPr varScale="1">
        <p:scale>
          <a:sx n="120" d="100"/>
          <a:sy n="120" d="100"/>
        </p:scale>
        <p:origin x="1944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673DA8-60A5-6F40-A7C5-9B3C1A4835FF}" type="datetimeFigureOut">
              <a:rPr lang="en-US" smtClean="0"/>
              <a:t>6/18/26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5F925C-B992-A945-B68E-5CA0C2EC88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3456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C830EB-1404-B3C9-6FD0-603F44D52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B87DCD-586E-C468-65C2-0D1259C328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B4325C-6122-6A60-9265-BD7FF81460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503B5A-86C5-C6B2-D25C-22305E687FB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2496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9131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14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6.png"/><Relationship Id="rId9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18" Type="http://schemas.openxmlformats.org/officeDocument/2006/relationships/image" Target="../media/image59.png"/><Relationship Id="rId3" Type="http://schemas.openxmlformats.org/officeDocument/2006/relationships/image" Target="../media/image45.png"/><Relationship Id="rId21" Type="http://schemas.openxmlformats.org/officeDocument/2006/relationships/image" Target="../media/image36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17" Type="http://schemas.openxmlformats.org/officeDocument/2006/relationships/image" Target="../media/image58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57.png"/><Relationship Id="rId20" Type="http://schemas.openxmlformats.org/officeDocument/2006/relationships/image" Target="../media/image6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5" Type="http://schemas.openxmlformats.org/officeDocument/2006/relationships/image" Target="../media/image56.png"/><Relationship Id="rId10" Type="http://schemas.openxmlformats.org/officeDocument/2006/relationships/image" Target="../media/image51.png"/><Relationship Id="rId19" Type="http://schemas.openxmlformats.org/officeDocument/2006/relationships/image" Target="../media/image60.png"/><Relationship Id="rId4" Type="http://schemas.openxmlformats.org/officeDocument/2006/relationships/image" Target="../media/image6.png"/><Relationship Id="rId9" Type="http://schemas.openxmlformats.org/officeDocument/2006/relationships/image" Target="../media/image50.png"/><Relationship Id="rId14" Type="http://schemas.openxmlformats.org/officeDocument/2006/relationships/image" Target="../media/image5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https://media.licdn.com/dms/image/v2/D4E22AQHfdb5hn6uPiQ/feedshare-shrink_1280/B4EZ5uCYxdGwAM-/0/1779962580396?e=1781740800&amp;v=beta&amp;t=ZNaJfUP2HxuYj-v2KJIMFfbaraYSEI7bX18NFMHPF_g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https://media.licdn.com/dms/image/v2/D4E10AQHwVsaHMHMy-w/image-shrink_1280/B4EZ2YvL6EGYAg-/0/1776384000078?e=1777039200&amp;v=beta&amp;t=WZ_Q48nJQa74kZcaA3ZyzeYNnlZyk-M8NmbqcamRnvg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6.png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4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27.png"/><Relationship Id="rId4" Type="http://schemas.openxmlformats.org/officeDocument/2006/relationships/image" Target="../media/image22.png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Government to invest over £2 billion in the UK's AI ecosystem | Osborne  Clarke">
            <a:extLst>
              <a:ext uri="{FF2B5EF4-FFF2-40B4-BE49-F238E27FC236}">
                <a16:creationId xmlns:a16="http://schemas.microsoft.com/office/drawing/2014/main" id="{A3DC64BF-AD38-C458-A828-822547075D6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869" t="9091" r="27605"/>
          <a:stretch>
            <a:fillRect/>
          </a:stretch>
        </p:blipFill>
        <p:spPr>
          <a:xfrm>
            <a:off x="2642616" y="10"/>
            <a:ext cx="6501384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731745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8320" y="1161288"/>
            <a:ext cx="2578608" cy="112471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2400" b="1" dirty="0"/>
              <a:t>AI Education, Skills and Capacity Development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87775" y="674370"/>
            <a:ext cx="73152" cy="4114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183" y="2443480"/>
            <a:ext cx="2475738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8320" y="2718053"/>
            <a:ext cx="2579180" cy="3852867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Building Human Capital for the Fourth Industrial Revolution and Beyond</a:t>
            </a:r>
          </a:p>
          <a:p>
            <a:pPr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1"/>
              </a:solidFill>
            </a:endParaRPr>
          </a:p>
          <a:p>
            <a:pPr algn="l" defTabSz="914400">
              <a:lnSpc>
                <a:spcPct val="90000"/>
              </a:lnSpc>
            </a:pPr>
            <a:r>
              <a:rPr lang="en-US" sz="1400" b="1" u="sng" dirty="0">
                <a:solidFill>
                  <a:schemeClr val="tx1"/>
                </a:solidFill>
              </a:rPr>
              <a:t>Prof. Dr. Eng. Tawanda Mushiri</a:t>
            </a:r>
          </a:p>
          <a:p>
            <a:pPr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Executive Director Technical – SIRDC</a:t>
            </a:r>
          </a:p>
          <a:p>
            <a:pPr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Professor of Artificial Intelligence</a:t>
            </a:r>
          </a:p>
          <a:p>
            <a:pPr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1"/>
              </a:solidFill>
            </a:endParaRPr>
          </a:p>
          <a:p>
            <a:pPr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AI </a:t>
            </a:r>
            <a:r>
              <a:rPr lang="en-US" sz="1400" dirty="0" err="1">
                <a:solidFill>
                  <a:schemeClr val="tx1"/>
                </a:solidFill>
              </a:rPr>
              <a:t>TechForum</a:t>
            </a:r>
            <a:r>
              <a:rPr lang="en-US" sz="1400" dirty="0">
                <a:solidFill>
                  <a:schemeClr val="tx1"/>
                </a:solidFill>
              </a:rPr>
              <a:t> Summit,</a:t>
            </a:r>
          </a:p>
          <a:p>
            <a:pPr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Masvingo</a:t>
            </a:r>
          </a:p>
          <a:p>
            <a:pPr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18 June 2026.</a:t>
            </a:r>
          </a:p>
          <a:p>
            <a:pPr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1"/>
              </a:solidFill>
            </a:endParaRPr>
          </a:p>
          <a:p>
            <a:pPr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+263773245571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85751" y="1119299"/>
            <a:ext cx="4831451" cy="354584"/>
          </a:xfrm>
          <a:prstGeom prst="rect">
            <a:avLst/>
          </a:prstGeom>
          <a:noFill/>
          <a:ln/>
        </p:spPr>
        <p:txBody>
          <a:bodyPr wrap="none" lIns="0" tIns="0" rIns="0" bIns="42545" rtlCol="0" anchor="ctr">
            <a:spAutoFit/>
          </a:bodyPr>
          <a:lstStyle/>
          <a:p>
            <a:r>
              <a:rPr lang="en-US" sz="2025" b="1" dirty="0">
                <a:solidFill>
                  <a:srgbClr val="0087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CROSS-CUTTING ENABLERS &amp; THEMES</a:t>
            </a:r>
            <a:endParaRPr lang="en-US" sz="2025" dirty="0"/>
          </a:p>
        </p:txBody>
      </p:sp>
      <p:sp>
        <p:nvSpPr>
          <p:cNvPr id="4" name="Shape 1"/>
          <p:cNvSpPr/>
          <p:nvPr/>
        </p:nvSpPr>
        <p:spPr>
          <a:xfrm>
            <a:off x="7681290" y="1164432"/>
            <a:ext cx="1176961" cy="264319"/>
          </a:xfrm>
          <a:prstGeom prst="rect">
            <a:avLst/>
          </a:prstGeom>
          <a:solidFill>
            <a:srgbClr val="1E3A8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8447" y="1246585"/>
            <a:ext cx="75009" cy="100013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902743" y="1240260"/>
            <a:ext cx="844783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732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Guiding Principles </a:t>
            </a:r>
            <a:endParaRPr lang="en-US" sz="732" dirty="0"/>
          </a:p>
        </p:txBody>
      </p:sp>
      <p:sp>
        <p:nvSpPr>
          <p:cNvPr id="7" name="Text 3"/>
          <p:cNvSpPr/>
          <p:nvPr/>
        </p:nvSpPr>
        <p:spPr>
          <a:xfrm>
            <a:off x="285750" y="1711281"/>
            <a:ext cx="4179094" cy="3864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837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Seven cross-cutting enablers work synergistically across all strategic pillars to create a cohesive ecosystem that balances innovation with responsibility and inclusion with excellence. </a:t>
            </a:r>
            <a:endParaRPr lang="en-US" sz="837" dirty="0"/>
          </a:p>
        </p:txBody>
      </p:sp>
      <p:sp>
        <p:nvSpPr>
          <p:cNvPr id="8" name="Shape 4"/>
          <p:cNvSpPr/>
          <p:nvPr/>
        </p:nvSpPr>
        <p:spPr>
          <a:xfrm>
            <a:off x="285750" y="2251677"/>
            <a:ext cx="2053828" cy="595778"/>
          </a:xfrm>
          <a:prstGeom prst="rect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5"/>
          <p:cNvSpPr/>
          <p:nvPr/>
        </p:nvSpPr>
        <p:spPr>
          <a:xfrm>
            <a:off x="357188" y="2406690"/>
            <a:ext cx="285750" cy="285750"/>
          </a:xfrm>
          <a:prstGeom prst="ellipse">
            <a:avLst/>
          </a:prstGeom>
          <a:solidFill>
            <a:srgbClr val="1E3A8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0766" y="2478129"/>
            <a:ext cx="178594" cy="142875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714375" y="2344430"/>
            <a:ext cx="1240724" cy="12881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837" b="1" dirty="0">
                <a:solidFill>
                  <a:srgbClr val="1E3A8A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Education &amp; AI Literacy</a:t>
            </a:r>
            <a:endParaRPr lang="en-US" sz="837" dirty="0"/>
          </a:p>
        </p:txBody>
      </p:sp>
      <p:sp>
        <p:nvSpPr>
          <p:cNvPr id="12" name="Text 7"/>
          <p:cNvSpPr/>
          <p:nvPr/>
        </p:nvSpPr>
        <p:spPr>
          <a:xfrm>
            <a:off x="714375" y="2533346"/>
            <a:ext cx="1553766" cy="22531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Curriculum reform and teacher training</a:t>
            </a:r>
            <a:endParaRPr lang="en-US" sz="732" dirty="0"/>
          </a:p>
        </p:txBody>
      </p:sp>
      <p:sp>
        <p:nvSpPr>
          <p:cNvPr id="13" name="Shape 8"/>
          <p:cNvSpPr/>
          <p:nvPr/>
        </p:nvSpPr>
        <p:spPr>
          <a:xfrm>
            <a:off x="2411016" y="2251677"/>
            <a:ext cx="2053828" cy="595778"/>
          </a:xfrm>
          <a:prstGeom prst="rect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9"/>
          <p:cNvSpPr/>
          <p:nvPr/>
        </p:nvSpPr>
        <p:spPr>
          <a:xfrm>
            <a:off x="2482453" y="2406690"/>
            <a:ext cx="285750" cy="285750"/>
          </a:xfrm>
          <a:prstGeom prst="ellipse">
            <a:avLst/>
          </a:prstGeom>
          <a:solidFill>
            <a:srgbClr val="1E3A8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36031" y="2478129"/>
            <a:ext cx="178594" cy="142875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2839641" y="2409421"/>
            <a:ext cx="1308050" cy="12881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837" b="1" dirty="0">
                <a:solidFill>
                  <a:srgbClr val="1E3A8A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Workforce Development</a:t>
            </a:r>
            <a:endParaRPr lang="en-US" sz="837" dirty="0"/>
          </a:p>
        </p:txBody>
      </p:sp>
      <p:sp>
        <p:nvSpPr>
          <p:cNvPr id="17" name="Text 11"/>
          <p:cNvSpPr/>
          <p:nvPr/>
        </p:nvSpPr>
        <p:spPr>
          <a:xfrm>
            <a:off x="2839641" y="2589662"/>
            <a:ext cx="1261564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National upskilling platforms</a:t>
            </a:r>
            <a:endParaRPr lang="en-US" sz="732" dirty="0"/>
          </a:p>
        </p:txBody>
      </p:sp>
      <p:sp>
        <p:nvSpPr>
          <p:cNvPr id="18" name="Shape 12"/>
          <p:cNvSpPr/>
          <p:nvPr/>
        </p:nvSpPr>
        <p:spPr>
          <a:xfrm>
            <a:off x="285750" y="2918892"/>
            <a:ext cx="2053828" cy="595778"/>
          </a:xfrm>
          <a:prstGeom prst="rect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Shape 13"/>
          <p:cNvSpPr/>
          <p:nvPr/>
        </p:nvSpPr>
        <p:spPr>
          <a:xfrm>
            <a:off x="357188" y="3073905"/>
            <a:ext cx="285750" cy="285750"/>
          </a:xfrm>
          <a:prstGeom prst="ellipse">
            <a:avLst/>
          </a:prstGeom>
          <a:solidFill>
            <a:srgbClr val="1E3A8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0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626" y="3145344"/>
            <a:ext cx="142875" cy="142875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714376" y="3011645"/>
            <a:ext cx="956993" cy="12881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837" b="1" dirty="0">
                <a:solidFill>
                  <a:srgbClr val="1E3A8A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Talent Cultivation</a:t>
            </a:r>
            <a:endParaRPr lang="en-US" sz="837" dirty="0"/>
          </a:p>
        </p:txBody>
      </p:sp>
      <p:sp>
        <p:nvSpPr>
          <p:cNvPr id="22" name="Text 15"/>
          <p:cNvSpPr/>
          <p:nvPr/>
        </p:nvSpPr>
        <p:spPr>
          <a:xfrm>
            <a:off x="714375" y="3200561"/>
            <a:ext cx="1553766" cy="22531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Research excellence and diaspora engagement</a:t>
            </a:r>
            <a:endParaRPr lang="en-US" sz="732" dirty="0"/>
          </a:p>
        </p:txBody>
      </p:sp>
      <p:sp>
        <p:nvSpPr>
          <p:cNvPr id="23" name="Shape 16"/>
          <p:cNvSpPr/>
          <p:nvPr/>
        </p:nvSpPr>
        <p:spPr>
          <a:xfrm>
            <a:off x="2411016" y="2918892"/>
            <a:ext cx="2053828" cy="595778"/>
          </a:xfrm>
          <a:prstGeom prst="rect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Shape 17"/>
          <p:cNvSpPr/>
          <p:nvPr/>
        </p:nvSpPr>
        <p:spPr>
          <a:xfrm>
            <a:off x="2482453" y="3073905"/>
            <a:ext cx="285750" cy="285750"/>
          </a:xfrm>
          <a:prstGeom prst="ellipse">
            <a:avLst/>
          </a:prstGeom>
          <a:solidFill>
            <a:srgbClr val="1E3A8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5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36031" y="3145344"/>
            <a:ext cx="178594" cy="142875"/>
          </a:xfrm>
          <a:prstGeom prst="rect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2839641" y="3076636"/>
            <a:ext cx="1231106" cy="12881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837" b="1" dirty="0">
                <a:solidFill>
                  <a:srgbClr val="1E3A8A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Regulatory Framework</a:t>
            </a:r>
            <a:endParaRPr lang="en-US" sz="837" dirty="0"/>
          </a:p>
        </p:txBody>
      </p:sp>
      <p:sp>
        <p:nvSpPr>
          <p:cNvPr id="27" name="Text 19"/>
          <p:cNvSpPr/>
          <p:nvPr/>
        </p:nvSpPr>
        <p:spPr>
          <a:xfrm>
            <a:off x="2839642" y="3256877"/>
            <a:ext cx="1391407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Adaptive governance structures</a:t>
            </a:r>
            <a:endParaRPr lang="en-US" sz="732" dirty="0"/>
          </a:p>
        </p:txBody>
      </p:sp>
      <p:sp>
        <p:nvSpPr>
          <p:cNvPr id="28" name="Shape 20"/>
          <p:cNvSpPr/>
          <p:nvPr/>
        </p:nvSpPr>
        <p:spPr>
          <a:xfrm>
            <a:off x="285750" y="3586107"/>
            <a:ext cx="2053828" cy="595778"/>
          </a:xfrm>
          <a:prstGeom prst="rect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Shape 21"/>
          <p:cNvSpPr/>
          <p:nvPr/>
        </p:nvSpPr>
        <p:spPr>
          <a:xfrm>
            <a:off x="357188" y="3741120"/>
            <a:ext cx="285750" cy="285750"/>
          </a:xfrm>
          <a:prstGeom prst="ellipse">
            <a:avLst/>
          </a:prstGeom>
          <a:solidFill>
            <a:srgbClr val="1E3A8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0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8626" y="3812559"/>
            <a:ext cx="142875" cy="142875"/>
          </a:xfrm>
          <a:prstGeom prst="rect">
            <a:avLst/>
          </a:prstGeom>
        </p:spPr>
      </p:pic>
      <p:sp>
        <p:nvSpPr>
          <p:cNvPr id="31" name="Text 22"/>
          <p:cNvSpPr/>
          <p:nvPr/>
        </p:nvSpPr>
        <p:spPr>
          <a:xfrm>
            <a:off x="714375" y="3678860"/>
            <a:ext cx="1234312" cy="12881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837" b="1" dirty="0">
                <a:solidFill>
                  <a:srgbClr val="1E3A8A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Ethics &amp; Responsible AI</a:t>
            </a:r>
            <a:endParaRPr lang="en-US" sz="837" dirty="0"/>
          </a:p>
        </p:txBody>
      </p:sp>
      <p:sp>
        <p:nvSpPr>
          <p:cNvPr id="32" name="Text 23"/>
          <p:cNvSpPr/>
          <p:nvPr/>
        </p:nvSpPr>
        <p:spPr>
          <a:xfrm>
            <a:off x="714375" y="3924105"/>
            <a:ext cx="1553766" cy="1126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Ubuntu-based ethical frameworks</a:t>
            </a:r>
            <a:endParaRPr lang="en-US" sz="732" dirty="0"/>
          </a:p>
        </p:txBody>
      </p:sp>
      <p:sp>
        <p:nvSpPr>
          <p:cNvPr id="33" name="Shape 24"/>
          <p:cNvSpPr/>
          <p:nvPr/>
        </p:nvSpPr>
        <p:spPr>
          <a:xfrm>
            <a:off x="2411016" y="3586107"/>
            <a:ext cx="2053828" cy="595778"/>
          </a:xfrm>
          <a:prstGeom prst="rect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4" name="Shape 25"/>
          <p:cNvSpPr/>
          <p:nvPr/>
        </p:nvSpPr>
        <p:spPr>
          <a:xfrm>
            <a:off x="2482453" y="3741120"/>
            <a:ext cx="285750" cy="285750"/>
          </a:xfrm>
          <a:prstGeom prst="ellipse">
            <a:avLst/>
          </a:prstGeom>
          <a:solidFill>
            <a:srgbClr val="1E3A8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5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36031" y="3812559"/>
            <a:ext cx="178594" cy="142875"/>
          </a:xfrm>
          <a:prstGeom prst="rect">
            <a:avLst/>
          </a:prstGeom>
        </p:spPr>
      </p:pic>
      <p:sp>
        <p:nvSpPr>
          <p:cNvPr id="36" name="Text 26"/>
          <p:cNvSpPr/>
          <p:nvPr/>
        </p:nvSpPr>
        <p:spPr>
          <a:xfrm>
            <a:off x="2839641" y="3678860"/>
            <a:ext cx="1194238" cy="12881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837" b="1" dirty="0">
                <a:solidFill>
                  <a:srgbClr val="1E3A8A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Strategic Partnerships</a:t>
            </a:r>
            <a:endParaRPr lang="en-US" sz="837" dirty="0"/>
          </a:p>
        </p:txBody>
      </p:sp>
      <p:sp>
        <p:nvSpPr>
          <p:cNvPr id="37" name="Text 27"/>
          <p:cNvSpPr/>
          <p:nvPr/>
        </p:nvSpPr>
        <p:spPr>
          <a:xfrm>
            <a:off x="2839641" y="3867776"/>
            <a:ext cx="1553766" cy="22531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Regional and international cooperation</a:t>
            </a:r>
            <a:endParaRPr lang="en-US" sz="732" dirty="0"/>
          </a:p>
        </p:txBody>
      </p:sp>
      <p:pic>
        <p:nvPicPr>
          <p:cNvPr id="38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79157" y="1664494"/>
            <a:ext cx="3571875" cy="2000250"/>
          </a:xfrm>
          <a:prstGeom prst="rect">
            <a:avLst/>
          </a:prstGeom>
        </p:spPr>
      </p:pic>
      <p:sp>
        <p:nvSpPr>
          <p:cNvPr id="39" name="Shape 28"/>
          <p:cNvSpPr/>
          <p:nvPr/>
        </p:nvSpPr>
        <p:spPr>
          <a:xfrm>
            <a:off x="4679156" y="3771901"/>
            <a:ext cx="4179094" cy="828675"/>
          </a:xfrm>
          <a:prstGeom prst="rect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0" name="Shape 29"/>
          <p:cNvSpPr/>
          <p:nvPr/>
        </p:nvSpPr>
        <p:spPr>
          <a:xfrm>
            <a:off x="4679157" y="3771901"/>
            <a:ext cx="28575" cy="828675"/>
          </a:xfrm>
          <a:prstGeom prst="rect">
            <a:avLst/>
          </a:prstGeom>
          <a:solidFill>
            <a:srgbClr val="00875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0594" y="3871913"/>
            <a:ext cx="114300" cy="114300"/>
          </a:xfrm>
          <a:prstGeom prst="rect">
            <a:avLst/>
          </a:prstGeom>
        </p:spPr>
      </p:pic>
      <p:sp>
        <p:nvSpPr>
          <p:cNvPr id="42" name="Text 30"/>
          <p:cNvSpPr/>
          <p:nvPr/>
        </p:nvSpPr>
        <p:spPr>
          <a:xfrm>
            <a:off x="4922044" y="3864654"/>
            <a:ext cx="1118896" cy="12881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837" b="1" dirty="0">
                <a:solidFill>
                  <a:srgbClr val="0087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Integration Themes </a:t>
            </a:r>
            <a:endParaRPr lang="en-US" sz="837" dirty="0"/>
          </a:p>
        </p:txBody>
      </p:sp>
      <p:sp>
        <p:nvSpPr>
          <p:cNvPr id="43" name="Shape 31"/>
          <p:cNvSpPr/>
          <p:nvPr/>
        </p:nvSpPr>
        <p:spPr>
          <a:xfrm>
            <a:off x="4750595" y="4050506"/>
            <a:ext cx="1294805" cy="221456"/>
          </a:xfrm>
          <a:prstGeom prst="roundRect">
            <a:avLst/>
          </a:prstGeom>
          <a:solidFill>
            <a:srgbClr val="E5E7E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4" name="Text 32"/>
          <p:cNvSpPr/>
          <p:nvPr/>
        </p:nvSpPr>
        <p:spPr>
          <a:xfrm>
            <a:off x="4750594" y="4061944"/>
            <a:ext cx="1258678" cy="198581"/>
          </a:xfrm>
          <a:prstGeom prst="rect">
            <a:avLst/>
          </a:prstGeom>
          <a:noFill/>
          <a:ln/>
        </p:spPr>
        <p:txBody>
          <a:bodyPr wrap="none" lIns="85090" tIns="42545" rIns="85090" bIns="42545" rtlCol="0" anchor="ctr">
            <a:spAutoFit/>
          </a:bodyPr>
          <a:lstStyle/>
          <a:p>
            <a:r>
              <a:rPr lang="en-US" sz="732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Digital Equity &amp; Inclusion</a:t>
            </a:r>
            <a:endParaRPr lang="en-US" sz="732" dirty="0"/>
          </a:p>
        </p:txBody>
      </p:sp>
      <p:sp>
        <p:nvSpPr>
          <p:cNvPr id="45" name="Shape 33"/>
          <p:cNvSpPr/>
          <p:nvPr/>
        </p:nvSpPr>
        <p:spPr>
          <a:xfrm>
            <a:off x="6081118" y="4050506"/>
            <a:ext cx="1125141" cy="221456"/>
          </a:xfrm>
          <a:prstGeom prst="roundRect">
            <a:avLst/>
          </a:prstGeom>
          <a:solidFill>
            <a:srgbClr val="E5E7E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6" name="Text 34"/>
          <p:cNvSpPr/>
          <p:nvPr/>
        </p:nvSpPr>
        <p:spPr>
          <a:xfrm>
            <a:off x="6081117" y="4061944"/>
            <a:ext cx="1098378" cy="198581"/>
          </a:xfrm>
          <a:prstGeom prst="rect">
            <a:avLst/>
          </a:prstGeom>
          <a:noFill/>
          <a:ln/>
        </p:spPr>
        <p:txBody>
          <a:bodyPr wrap="none" lIns="85090" tIns="42545" rIns="85090" bIns="42545" rtlCol="0" anchor="ctr">
            <a:spAutoFit/>
          </a:bodyPr>
          <a:lstStyle/>
          <a:p>
            <a:r>
              <a:rPr lang="en-US" sz="732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Cultural Preservation</a:t>
            </a:r>
            <a:endParaRPr lang="en-US" sz="732" dirty="0"/>
          </a:p>
        </p:txBody>
      </p:sp>
      <p:sp>
        <p:nvSpPr>
          <p:cNvPr id="47" name="Shape 35"/>
          <p:cNvSpPr/>
          <p:nvPr/>
        </p:nvSpPr>
        <p:spPr>
          <a:xfrm>
            <a:off x="7241977" y="4050506"/>
            <a:ext cx="1135856" cy="221456"/>
          </a:xfrm>
          <a:prstGeom prst="roundRect">
            <a:avLst/>
          </a:prstGeom>
          <a:solidFill>
            <a:srgbClr val="E5E7E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8" name="Text 36"/>
          <p:cNvSpPr/>
          <p:nvPr/>
        </p:nvSpPr>
        <p:spPr>
          <a:xfrm>
            <a:off x="7241978" y="4061944"/>
            <a:ext cx="1109599" cy="198581"/>
          </a:xfrm>
          <a:prstGeom prst="rect">
            <a:avLst/>
          </a:prstGeom>
          <a:noFill/>
          <a:ln/>
        </p:spPr>
        <p:txBody>
          <a:bodyPr wrap="none" lIns="85090" tIns="42545" rIns="85090" bIns="42545" rtlCol="0" anchor="ctr">
            <a:spAutoFit/>
          </a:bodyPr>
          <a:lstStyle/>
          <a:p>
            <a:r>
              <a:rPr lang="en-US" sz="732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Adaptive Governance</a:t>
            </a:r>
            <a:endParaRPr lang="en-US" sz="732" dirty="0"/>
          </a:p>
        </p:txBody>
      </p:sp>
      <p:sp>
        <p:nvSpPr>
          <p:cNvPr id="49" name="Shape 37"/>
          <p:cNvSpPr/>
          <p:nvPr/>
        </p:nvSpPr>
        <p:spPr>
          <a:xfrm>
            <a:off x="4750595" y="4307681"/>
            <a:ext cx="991195" cy="221456"/>
          </a:xfrm>
          <a:prstGeom prst="roundRect">
            <a:avLst/>
          </a:prstGeom>
          <a:solidFill>
            <a:srgbClr val="E5E7E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0" name="Text 38"/>
          <p:cNvSpPr/>
          <p:nvPr/>
        </p:nvSpPr>
        <p:spPr>
          <a:xfrm>
            <a:off x="4750595" y="4319119"/>
            <a:ext cx="971741" cy="198581"/>
          </a:xfrm>
          <a:prstGeom prst="rect">
            <a:avLst/>
          </a:prstGeom>
          <a:noFill/>
          <a:ln/>
        </p:spPr>
        <p:txBody>
          <a:bodyPr wrap="none" lIns="85090" tIns="42545" rIns="85090" bIns="42545" rtlCol="0" anchor="ctr">
            <a:spAutoFit/>
          </a:bodyPr>
          <a:lstStyle/>
          <a:p>
            <a:r>
              <a:rPr lang="en-US" sz="732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Sectoral Synergies</a:t>
            </a:r>
            <a:endParaRPr lang="en-US" sz="732" dirty="0"/>
          </a:p>
        </p:txBody>
      </p:sp>
      <p:sp>
        <p:nvSpPr>
          <p:cNvPr id="51" name="Shape 39"/>
          <p:cNvSpPr/>
          <p:nvPr/>
        </p:nvSpPr>
        <p:spPr>
          <a:xfrm>
            <a:off x="4679156" y="4707732"/>
            <a:ext cx="4179094" cy="671513"/>
          </a:xfrm>
          <a:prstGeom prst="rect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2" name="Shape 40"/>
          <p:cNvSpPr/>
          <p:nvPr/>
        </p:nvSpPr>
        <p:spPr>
          <a:xfrm>
            <a:off x="4679157" y="4707732"/>
            <a:ext cx="28575" cy="671513"/>
          </a:xfrm>
          <a:prstGeom prst="rect">
            <a:avLst/>
          </a:prstGeom>
          <a:solidFill>
            <a:srgbClr val="FFD70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3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0595" y="4804173"/>
            <a:ext cx="100013" cy="100013"/>
          </a:xfrm>
          <a:prstGeom prst="rect">
            <a:avLst/>
          </a:prstGeom>
        </p:spPr>
      </p:pic>
      <p:sp>
        <p:nvSpPr>
          <p:cNvPr id="54" name="Text 41"/>
          <p:cNvSpPr/>
          <p:nvPr/>
        </p:nvSpPr>
        <p:spPr>
          <a:xfrm>
            <a:off x="4893469" y="4797848"/>
            <a:ext cx="1022716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b="1" dirty="0">
                <a:solidFill>
                  <a:srgbClr val="1E3A8A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Validation Questions </a:t>
            </a:r>
            <a:endParaRPr lang="en-US" sz="732" dirty="0"/>
          </a:p>
        </p:txBody>
      </p:sp>
      <p:sp>
        <p:nvSpPr>
          <p:cNvPr id="55" name="Text 42"/>
          <p:cNvSpPr/>
          <p:nvPr/>
        </p:nvSpPr>
        <p:spPr>
          <a:xfrm>
            <a:off x="4750594" y="4983585"/>
            <a:ext cx="78548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b="1" dirty="0">
                <a:solidFill>
                  <a:srgbClr val="0087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1.</a:t>
            </a:r>
            <a:endParaRPr lang="en-US" sz="732" dirty="0"/>
          </a:p>
        </p:txBody>
      </p:sp>
      <p:sp>
        <p:nvSpPr>
          <p:cNvPr id="56" name="Text 43"/>
          <p:cNvSpPr/>
          <p:nvPr/>
        </p:nvSpPr>
        <p:spPr>
          <a:xfrm>
            <a:off x="4878567" y="4983585"/>
            <a:ext cx="2633734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3741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Are these enablers comprehensive for Zimbabwe's context?</a:t>
            </a:r>
            <a:endParaRPr lang="en-US" sz="732" dirty="0"/>
          </a:p>
        </p:txBody>
      </p:sp>
      <p:sp>
        <p:nvSpPr>
          <p:cNvPr id="57" name="Text 44"/>
          <p:cNvSpPr/>
          <p:nvPr/>
        </p:nvSpPr>
        <p:spPr>
          <a:xfrm>
            <a:off x="4750594" y="5155035"/>
            <a:ext cx="78548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b="1" dirty="0">
                <a:solidFill>
                  <a:srgbClr val="0087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2.</a:t>
            </a:r>
            <a:endParaRPr lang="en-US" sz="732" dirty="0"/>
          </a:p>
        </p:txBody>
      </p:sp>
      <p:sp>
        <p:nvSpPr>
          <p:cNvPr id="58" name="Text 45"/>
          <p:cNvSpPr/>
          <p:nvPr/>
        </p:nvSpPr>
        <p:spPr>
          <a:xfrm>
            <a:off x="4878567" y="5155035"/>
            <a:ext cx="2537554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3741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How can we ensure effective integration across all pillars?</a:t>
            </a:r>
            <a:endParaRPr lang="en-US" sz="732" dirty="0"/>
          </a:p>
        </p:txBody>
      </p:sp>
      <p:sp>
        <p:nvSpPr>
          <p:cNvPr id="59" name="Text 46"/>
          <p:cNvSpPr/>
          <p:nvPr/>
        </p:nvSpPr>
        <p:spPr>
          <a:xfrm>
            <a:off x="337399" y="5655098"/>
            <a:ext cx="833562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lang="en-US" sz="732" b="1" dirty="0">
                <a:solidFill>
                  <a:srgbClr val="6B728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Guiding Principle:</a:t>
            </a:r>
            <a:endParaRPr lang="en-US" sz="732" dirty="0"/>
          </a:p>
        </p:txBody>
      </p:sp>
      <p:sp>
        <p:nvSpPr>
          <p:cNvPr id="60" name="Text 47"/>
          <p:cNvSpPr/>
          <p:nvPr/>
        </p:nvSpPr>
        <p:spPr>
          <a:xfrm>
            <a:off x="1239593" y="5655098"/>
            <a:ext cx="1368965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lang="en-US" sz="732" dirty="0">
                <a:solidFill>
                  <a:srgbClr val="6B728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Innovation with Responsibility </a:t>
            </a:r>
            <a:endParaRPr lang="en-US" sz="732" dirty="0"/>
          </a:p>
        </p:txBody>
      </p:sp>
      <p:sp>
        <p:nvSpPr>
          <p:cNvPr id="61" name="Text 48"/>
          <p:cNvSpPr/>
          <p:nvPr/>
        </p:nvSpPr>
        <p:spPr>
          <a:xfrm>
            <a:off x="6979532" y="5655098"/>
            <a:ext cx="1878719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lang="en-US" sz="732" dirty="0">
                <a:solidFill>
                  <a:srgbClr val="6B728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Zimbabwe National AI Strategy 2026-2030 </a:t>
            </a:r>
            <a:endParaRPr lang="en-US" sz="732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351236-E136-3441-5C1E-313DE66D24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A1318347-FC8F-6AD4-658A-12D7265558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2B92DDB0-4F6D-926B-C100-2EC074E8E6B8}"/>
              </a:ext>
            </a:extLst>
          </p:cNvPr>
          <p:cNvSpPr/>
          <p:nvPr/>
        </p:nvSpPr>
        <p:spPr>
          <a:xfrm>
            <a:off x="0" y="857251"/>
            <a:ext cx="9144000" cy="671513"/>
          </a:xfrm>
          <a:prstGeom prst="rect">
            <a:avLst/>
          </a:prstGeom>
          <a:solidFill>
            <a:srgbClr val="00A65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DC7B1F9B-56A9-91E6-D484-1608FADB5B82}"/>
              </a:ext>
            </a:extLst>
          </p:cNvPr>
          <p:cNvSpPr/>
          <p:nvPr/>
        </p:nvSpPr>
        <p:spPr>
          <a:xfrm>
            <a:off x="0" y="857251"/>
            <a:ext cx="9144000" cy="671513"/>
          </a:xfrm>
          <a:prstGeom prst="rect">
            <a:avLst/>
          </a:prstGeom>
          <a:noFill/>
          <a:ln/>
        </p:spPr>
        <p:txBody>
          <a:bodyPr wrap="square" lIns="340233" tIns="170053" rIns="340233" bIns="170053" rtlCol="0" anchor="ctr">
            <a:spAutoFit/>
          </a:bodyPr>
          <a:lstStyle/>
          <a:p>
            <a:r>
              <a:rPr lang="en-US" sz="2025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Flagship Initiatives: Igniting the National AI Mission </a:t>
            </a:r>
            <a:endParaRPr lang="en-US" sz="2025" dirty="0"/>
          </a:p>
        </p:txBody>
      </p:sp>
      <p:sp>
        <p:nvSpPr>
          <p:cNvPr id="5" name="Shape 2">
            <a:extLst>
              <a:ext uri="{FF2B5EF4-FFF2-40B4-BE49-F238E27FC236}">
                <a16:creationId xmlns:a16="http://schemas.microsoft.com/office/drawing/2014/main" id="{8D5F344E-E282-C688-FE2F-B36EF5FC6634}"/>
              </a:ext>
            </a:extLst>
          </p:cNvPr>
          <p:cNvSpPr/>
          <p:nvPr/>
        </p:nvSpPr>
        <p:spPr>
          <a:xfrm>
            <a:off x="285750" y="1707356"/>
            <a:ext cx="4179094" cy="161448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>
            <a:extLst>
              <a:ext uri="{FF2B5EF4-FFF2-40B4-BE49-F238E27FC236}">
                <a16:creationId xmlns:a16="http://schemas.microsoft.com/office/drawing/2014/main" id="{EE54FA30-8A17-30D6-24D4-9C6E7C73EB90}"/>
              </a:ext>
            </a:extLst>
          </p:cNvPr>
          <p:cNvSpPr/>
          <p:nvPr/>
        </p:nvSpPr>
        <p:spPr>
          <a:xfrm>
            <a:off x="285751" y="1707356"/>
            <a:ext cx="35719" cy="1614488"/>
          </a:xfrm>
          <a:prstGeom prst="rect">
            <a:avLst/>
          </a:prstGeom>
          <a:solidFill>
            <a:srgbClr val="00A65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B835E7AF-5989-4F8F-8EA5-623732A8BA38}"/>
              </a:ext>
            </a:extLst>
          </p:cNvPr>
          <p:cNvSpPr/>
          <p:nvPr/>
        </p:nvSpPr>
        <p:spPr>
          <a:xfrm>
            <a:off x="392906" y="1814513"/>
            <a:ext cx="285750" cy="285750"/>
          </a:xfrm>
          <a:prstGeom prst="ellipse">
            <a:avLst/>
          </a:prstGeom>
          <a:solidFill>
            <a:srgbClr val="00A65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ADC2B513-FA2D-58CF-4428-8D824B4FAA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452" y="1893094"/>
            <a:ext cx="144661" cy="128588"/>
          </a:xfrm>
          <a:prstGeom prst="rect">
            <a:avLst/>
          </a:prstGeom>
        </p:spPr>
      </p:pic>
      <p:sp>
        <p:nvSpPr>
          <p:cNvPr id="9" name="Text 5">
            <a:extLst>
              <a:ext uri="{FF2B5EF4-FFF2-40B4-BE49-F238E27FC236}">
                <a16:creationId xmlns:a16="http://schemas.microsoft.com/office/drawing/2014/main" id="{C4FBDA07-05BB-ED12-F8D0-56A37CA60FDA}"/>
              </a:ext>
            </a:extLst>
          </p:cNvPr>
          <p:cNvSpPr/>
          <p:nvPr/>
        </p:nvSpPr>
        <p:spPr>
          <a:xfrm>
            <a:off x="764381" y="1884899"/>
            <a:ext cx="2377254" cy="144976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942" b="1" dirty="0">
                <a:solidFill>
                  <a:srgbClr val="1E4B9C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1. The Zimbabwean AI Grand Challenge</a:t>
            </a:r>
            <a:endParaRPr lang="en-US" sz="942" dirty="0"/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EA71D466-8EED-6C50-172F-B9B4D394AF30}"/>
              </a:ext>
            </a:extLst>
          </p:cNvPr>
          <p:cNvSpPr/>
          <p:nvPr/>
        </p:nvSpPr>
        <p:spPr>
          <a:xfrm>
            <a:off x="392907" y="2186630"/>
            <a:ext cx="3964781" cy="24160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785" dirty="0">
                <a:solidFill>
                  <a:srgbClr val="00000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 national competition to identify and fund innovative AI solutions addressing Zimbabwe's most pressing challenges</a:t>
            </a:r>
            <a:endParaRPr lang="en-US" sz="785" dirty="0"/>
          </a:p>
        </p:txBody>
      </p:sp>
      <p:sp>
        <p:nvSpPr>
          <p:cNvPr id="11" name="Shape 7">
            <a:extLst>
              <a:ext uri="{FF2B5EF4-FFF2-40B4-BE49-F238E27FC236}">
                <a16:creationId xmlns:a16="http://schemas.microsoft.com/office/drawing/2014/main" id="{A7741DFC-1242-79EE-F85C-6E892A3C815B}"/>
              </a:ext>
            </a:extLst>
          </p:cNvPr>
          <p:cNvSpPr/>
          <p:nvPr/>
        </p:nvSpPr>
        <p:spPr>
          <a:xfrm>
            <a:off x="392907" y="2514600"/>
            <a:ext cx="3964781" cy="700088"/>
          </a:xfrm>
          <a:prstGeom prst="rect">
            <a:avLst/>
          </a:prstGeom>
          <a:solidFill>
            <a:srgbClr val="00A651">
              <a:alpha val="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Shape 8">
            <a:extLst>
              <a:ext uri="{FF2B5EF4-FFF2-40B4-BE49-F238E27FC236}">
                <a16:creationId xmlns:a16="http://schemas.microsoft.com/office/drawing/2014/main" id="{3DAE9F8D-8CC8-C615-B91E-30A736344278}"/>
              </a:ext>
            </a:extLst>
          </p:cNvPr>
          <p:cNvSpPr/>
          <p:nvPr/>
        </p:nvSpPr>
        <p:spPr>
          <a:xfrm>
            <a:off x="392907" y="2514600"/>
            <a:ext cx="21431" cy="700088"/>
          </a:xfrm>
          <a:prstGeom prst="rect">
            <a:avLst/>
          </a:prstGeom>
          <a:solidFill>
            <a:srgbClr val="00A65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9">
            <a:extLst>
              <a:ext uri="{FF2B5EF4-FFF2-40B4-BE49-F238E27FC236}">
                <a16:creationId xmlns:a16="http://schemas.microsoft.com/office/drawing/2014/main" id="{DB189AA9-1E47-B03D-8BB5-430FD59200DB}"/>
              </a:ext>
            </a:extLst>
          </p:cNvPr>
          <p:cNvSpPr/>
          <p:nvPr/>
        </p:nvSpPr>
        <p:spPr>
          <a:xfrm>
            <a:off x="450057" y="2589079"/>
            <a:ext cx="763029" cy="1046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680" b="1" dirty="0">
                <a:solidFill>
                  <a:srgbClr val="00A6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Key Components:</a:t>
            </a:r>
            <a:endParaRPr lang="en-US" sz="680" dirty="0"/>
          </a:p>
        </p:txBody>
      </p:sp>
      <p:sp>
        <p:nvSpPr>
          <p:cNvPr id="14" name="Text 10">
            <a:extLst>
              <a:ext uri="{FF2B5EF4-FFF2-40B4-BE49-F238E27FC236}">
                <a16:creationId xmlns:a16="http://schemas.microsoft.com/office/drawing/2014/main" id="{213D1487-659F-2EC1-D62B-7FF621314D15}"/>
              </a:ext>
            </a:extLst>
          </p:cNvPr>
          <p:cNvSpPr/>
          <p:nvPr/>
        </p:nvSpPr>
        <p:spPr>
          <a:xfrm>
            <a:off x="450057" y="2756065"/>
            <a:ext cx="3153107" cy="1046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680" dirty="0">
                <a:solidFill>
                  <a:srgbClr val="55555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Annual competition with a prize pool • Focus areas: agriculture, healthcare, </a:t>
            </a:r>
            <a:endParaRPr lang="en-US" sz="680" dirty="0"/>
          </a:p>
        </p:txBody>
      </p:sp>
      <p:sp>
        <p:nvSpPr>
          <p:cNvPr id="15" name="Text 11">
            <a:extLst>
              <a:ext uri="{FF2B5EF4-FFF2-40B4-BE49-F238E27FC236}">
                <a16:creationId xmlns:a16="http://schemas.microsoft.com/office/drawing/2014/main" id="{9F37B2FD-40CF-B10C-003E-0C1A354606AC}"/>
              </a:ext>
            </a:extLst>
          </p:cNvPr>
          <p:cNvSpPr/>
          <p:nvPr/>
        </p:nvSpPr>
        <p:spPr>
          <a:xfrm>
            <a:off x="450056" y="2895368"/>
            <a:ext cx="3430426" cy="1046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680" dirty="0">
                <a:solidFill>
                  <a:srgbClr val="55555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education, mining • Public-private partnership model • International expert judging </a:t>
            </a:r>
            <a:endParaRPr lang="en-US" sz="680" dirty="0"/>
          </a:p>
        </p:txBody>
      </p:sp>
      <p:sp>
        <p:nvSpPr>
          <p:cNvPr id="16" name="Text 12">
            <a:extLst>
              <a:ext uri="{FF2B5EF4-FFF2-40B4-BE49-F238E27FC236}">
                <a16:creationId xmlns:a16="http://schemas.microsoft.com/office/drawing/2014/main" id="{D3A28759-E87E-908C-FDB0-DDB4D52CB40E}"/>
              </a:ext>
            </a:extLst>
          </p:cNvPr>
          <p:cNvSpPr/>
          <p:nvPr/>
        </p:nvSpPr>
        <p:spPr>
          <a:xfrm>
            <a:off x="450056" y="3034671"/>
            <a:ext cx="251672" cy="1046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680" dirty="0">
                <a:solidFill>
                  <a:srgbClr val="55555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panel </a:t>
            </a:r>
            <a:endParaRPr lang="en-US" sz="680" dirty="0"/>
          </a:p>
        </p:txBody>
      </p:sp>
      <p:sp>
        <p:nvSpPr>
          <p:cNvPr id="17" name="Shape 13">
            <a:extLst>
              <a:ext uri="{FF2B5EF4-FFF2-40B4-BE49-F238E27FC236}">
                <a16:creationId xmlns:a16="http://schemas.microsoft.com/office/drawing/2014/main" id="{1210F4A2-3ED3-B87B-0A24-BA7CE7F6C2BC}"/>
              </a:ext>
            </a:extLst>
          </p:cNvPr>
          <p:cNvSpPr/>
          <p:nvPr/>
        </p:nvSpPr>
        <p:spPr>
          <a:xfrm>
            <a:off x="285750" y="3427214"/>
            <a:ext cx="4179094" cy="1475184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14">
            <a:extLst>
              <a:ext uri="{FF2B5EF4-FFF2-40B4-BE49-F238E27FC236}">
                <a16:creationId xmlns:a16="http://schemas.microsoft.com/office/drawing/2014/main" id="{B56D230A-2838-EA70-5FC4-3F0B71481E2A}"/>
              </a:ext>
            </a:extLst>
          </p:cNvPr>
          <p:cNvSpPr/>
          <p:nvPr/>
        </p:nvSpPr>
        <p:spPr>
          <a:xfrm>
            <a:off x="285751" y="4100513"/>
            <a:ext cx="35719" cy="1475184"/>
          </a:xfrm>
          <a:prstGeom prst="rect">
            <a:avLst/>
          </a:prstGeom>
          <a:solidFill>
            <a:srgbClr val="00A65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Shape 15">
            <a:extLst>
              <a:ext uri="{FF2B5EF4-FFF2-40B4-BE49-F238E27FC236}">
                <a16:creationId xmlns:a16="http://schemas.microsoft.com/office/drawing/2014/main" id="{84990157-ECA1-BD64-083C-60C51121E863}"/>
              </a:ext>
            </a:extLst>
          </p:cNvPr>
          <p:cNvSpPr/>
          <p:nvPr/>
        </p:nvSpPr>
        <p:spPr>
          <a:xfrm>
            <a:off x="457294" y="3461147"/>
            <a:ext cx="285750" cy="285750"/>
          </a:xfrm>
          <a:prstGeom prst="ellipse">
            <a:avLst/>
          </a:prstGeom>
          <a:solidFill>
            <a:srgbClr val="00A65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0" name="Image 2" descr="preencoded.png">
            <a:extLst>
              <a:ext uri="{FF2B5EF4-FFF2-40B4-BE49-F238E27FC236}">
                <a16:creationId xmlns:a16="http://schemas.microsoft.com/office/drawing/2014/main" id="{249398AF-6BA0-EF9E-135B-99AED11C44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5781" y="3550445"/>
            <a:ext cx="112514" cy="128588"/>
          </a:xfrm>
          <a:prstGeom prst="rect">
            <a:avLst/>
          </a:prstGeom>
        </p:spPr>
      </p:pic>
      <p:sp>
        <p:nvSpPr>
          <p:cNvPr id="21" name="Text 16">
            <a:extLst>
              <a:ext uri="{FF2B5EF4-FFF2-40B4-BE49-F238E27FC236}">
                <a16:creationId xmlns:a16="http://schemas.microsoft.com/office/drawing/2014/main" id="{D0195678-15EA-4C29-601E-9A17F122923C}"/>
              </a:ext>
            </a:extLst>
          </p:cNvPr>
          <p:cNvSpPr/>
          <p:nvPr/>
        </p:nvSpPr>
        <p:spPr>
          <a:xfrm>
            <a:off x="961184" y="3542248"/>
            <a:ext cx="2625719" cy="144976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942" b="1" dirty="0">
                <a:solidFill>
                  <a:srgbClr val="1E4B9C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2. Project "Pangolin" - National AI Platform</a:t>
            </a:r>
            <a:endParaRPr lang="en-US" sz="942" dirty="0"/>
          </a:p>
        </p:txBody>
      </p:sp>
      <p:sp>
        <p:nvSpPr>
          <p:cNvPr id="22" name="Text 17">
            <a:extLst>
              <a:ext uri="{FF2B5EF4-FFF2-40B4-BE49-F238E27FC236}">
                <a16:creationId xmlns:a16="http://schemas.microsoft.com/office/drawing/2014/main" id="{E8F17CB5-1DE3-D6A8-C48C-611EE682BB23}"/>
              </a:ext>
            </a:extLst>
          </p:cNvPr>
          <p:cNvSpPr/>
          <p:nvPr/>
        </p:nvSpPr>
        <p:spPr>
          <a:xfrm>
            <a:off x="542926" y="3815406"/>
            <a:ext cx="3964781" cy="24160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785" dirty="0">
                <a:solidFill>
                  <a:srgbClr val="00000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 secure, sovereign infrastructure providing computational resources and data services for AI development</a:t>
            </a:r>
            <a:endParaRPr lang="en-US" sz="785" dirty="0"/>
          </a:p>
        </p:txBody>
      </p:sp>
      <p:sp>
        <p:nvSpPr>
          <p:cNvPr id="23" name="Shape 18">
            <a:extLst>
              <a:ext uri="{FF2B5EF4-FFF2-40B4-BE49-F238E27FC236}">
                <a16:creationId xmlns:a16="http://schemas.microsoft.com/office/drawing/2014/main" id="{CBD31E76-F7CC-6845-C64A-48E1426B100C}"/>
              </a:ext>
            </a:extLst>
          </p:cNvPr>
          <p:cNvSpPr/>
          <p:nvPr/>
        </p:nvSpPr>
        <p:spPr>
          <a:xfrm>
            <a:off x="416570" y="4838359"/>
            <a:ext cx="3964781" cy="560784"/>
          </a:xfrm>
          <a:prstGeom prst="rect">
            <a:avLst/>
          </a:prstGeom>
          <a:solidFill>
            <a:srgbClr val="00A651">
              <a:alpha val="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Shape 19">
            <a:extLst>
              <a:ext uri="{FF2B5EF4-FFF2-40B4-BE49-F238E27FC236}">
                <a16:creationId xmlns:a16="http://schemas.microsoft.com/office/drawing/2014/main" id="{626712FC-D4B4-6E6B-0C5D-25DC762B1AF8}"/>
              </a:ext>
            </a:extLst>
          </p:cNvPr>
          <p:cNvSpPr/>
          <p:nvPr/>
        </p:nvSpPr>
        <p:spPr>
          <a:xfrm>
            <a:off x="392907" y="4907756"/>
            <a:ext cx="21431" cy="560784"/>
          </a:xfrm>
          <a:prstGeom prst="rect">
            <a:avLst/>
          </a:prstGeom>
          <a:solidFill>
            <a:srgbClr val="00A65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0">
            <a:extLst>
              <a:ext uri="{FF2B5EF4-FFF2-40B4-BE49-F238E27FC236}">
                <a16:creationId xmlns:a16="http://schemas.microsoft.com/office/drawing/2014/main" id="{AFFC1FB1-FAA8-5D9B-A3B8-04C3DE987E27}"/>
              </a:ext>
            </a:extLst>
          </p:cNvPr>
          <p:cNvSpPr/>
          <p:nvPr/>
        </p:nvSpPr>
        <p:spPr>
          <a:xfrm>
            <a:off x="535782" y="4170272"/>
            <a:ext cx="658835" cy="1046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680" b="1" dirty="0">
                <a:solidFill>
                  <a:srgbClr val="00A6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Infrastructure:</a:t>
            </a:r>
            <a:endParaRPr lang="en-US" sz="680" dirty="0"/>
          </a:p>
        </p:txBody>
      </p:sp>
      <p:sp>
        <p:nvSpPr>
          <p:cNvPr id="26" name="Text 21">
            <a:extLst>
              <a:ext uri="{FF2B5EF4-FFF2-40B4-BE49-F238E27FC236}">
                <a16:creationId xmlns:a16="http://schemas.microsoft.com/office/drawing/2014/main" id="{67B82131-BB93-5C42-36CB-03556F8B202C}"/>
              </a:ext>
            </a:extLst>
          </p:cNvPr>
          <p:cNvSpPr/>
          <p:nvPr/>
        </p:nvSpPr>
        <p:spPr>
          <a:xfrm>
            <a:off x="463451" y="4295287"/>
            <a:ext cx="3531416" cy="1046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680" dirty="0">
                <a:solidFill>
                  <a:srgbClr val="55555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High-performance computing centers • Secure data lakes and APIs • Cloud-native AI </a:t>
            </a:r>
            <a:endParaRPr lang="en-US" sz="680" dirty="0"/>
          </a:p>
        </p:txBody>
      </p:sp>
      <p:sp>
        <p:nvSpPr>
          <p:cNvPr id="27" name="Text 22">
            <a:extLst>
              <a:ext uri="{FF2B5EF4-FFF2-40B4-BE49-F238E27FC236}">
                <a16:creationId xmlns:a16="http://schemas.microsoft.com/office/drawing/2014/main" id="{736F9809-8EFC-0C66-5BC1-0FBA175F1584}"/>
              </a:ext>
            </a:extLst>
          </p:cNvPr>
          <p:cNvSpPr/>
          <p:nvPr/>
        </p:nvSpPr>
        <p:spPr>
          <a:xfrm>
            <a:off x="535782" y="4406910"/>
            <a:ext cx="2133597" cy="1046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680" dirty="0">
                <a:solidFill>
                  <a:srgbClr val="55555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development tools • 24/7 technical support services </a:t>
            </a:r>
            <a:endParaRPr lang="en-US" sz="680" dirty="0"/>
          </a:p>
        </p:txBody>
      </p:sp>
      <p:sp>
        <p:nvSpPr>
          <p:cNvPr id="28" name="Shape 23">
            <a:extLst>
              <a:ext uri="{FF2B5EF4-FFF2-40B4-BE49-F238E27FC236}">
                <a16:creationId xmlns:a16="http://schemas.microsoft.com/office/drawing/2014/main" id="{A47A1859-C89A-C43F-5559-60F140A44047}"/>
              </a:ext>
            </a:extLst>
          </p:cNvPr>
          <p:cNvSpPr/>
          <p:nvPr/>
        </p:nvSpPr>
        <p:spPr>
          <a:xfrm>
            <a:off x="331368" y="4652367"/>
            <a:ext cx="4179094" cy="1475184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Shape 25">
            <a:extLst>
              <a:ext uri="{FF2B5EF4-FFF2-40B4-BE49-F238E27FC236}">
                <a16:creationId xmlns:a16="http://schemas.microsoft.com/office/drawing/2014/main" id="{709E0106-68E4-8D4E-0E61-D1AEC57F3A9D}"/>
              </a:ext>
            </a:extLst>
          </p:cNvPr>
          <p:cNvSpPr/>
          <p:nvPr/>
        </p:nvSpPr>
        <p:spPr>
          <a:xfrm>
            <a:off x="589708" y="4522633"/>
            <a:ext cx="285750" cy="285750"/>
          </a:xfrm>
          <a:prstGeom prst="ellipse">
            <a:avLst/>
          </a:prstGeom>
          <a:solidFill>
            <a:srgbClr val="00A65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1" name="Image 3" descr="preencoded.png">
            <a:extLst>
              <a:ext uri="{FF2B5EF4-FFF2-40B4-BE49-F238E27FC236}">
                <a16:creationId xmlns:a16="http://schemas.microsoft.com/office/drawing/2014/main" id="{B58FADA4-3C16-0F6C-732E-B6A76D6910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4807" y="4584503"/>
            <a:ext cx="96441" cy="128588"/>
          </a:xfrm>
          <a:prstGeom prst="rect">
            <a:avLst/>
          </a:prstGeom>
        </p:spPr>
      </p:pic>
      <p:sp>
        <p:nvSpPr>
          <p:cNvPr id="32" name="Text 26">
            <a:extLst>
              <a:ext uri="{FF2B5EF4-FFF2-40B4-BE49-F238E27FC236}">
                <a16:creationId xmlns:a16="http://schemas.microsoft.com/office/drawing/2014/main" id="{A8B73852-59F4-B98A-773E-9E0DFCD59EE5}"/>
              </a:ext>
            </a:extLst>
          </p:cNvPr>
          <p:cNvSpPr/>
          <p:nvPr/>
        </p:nvSpPr>
        <p:spPr>
          <a:xfrm>
            <a:off x="961183" y="4563932"/>
            <a:ext cx="2665794" cy="144976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942" b="1" dirty="0">
                <a:solidFill>
                  <a:srgbClr val="1E4B9C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3. "Nzwisiso.ai" National Literacy Campaign</a:t>
            </a:r>
            <a:endParaRPr lang="en-US" sz="942" dirty="0"/>
          </a:p>
        </p:txBody>
      </p:sp>
      <p:sp>
        <p:nvSpPr>
          <p:cNvPr id="33" name="Text 27">
            <a:extLst>
              <a:ext uri="{FF2B5EF4-FFF2-40B4-BE49-F238E27FC236}">
                <a16:creationId xmlns:a16="http://schemas.microsoft.com/office/drawing/2014/main" id="{2D65CEE5-409E-745E-6E26-2187143E4C68}"/>
              </a:ext>
            </a:extLst>
          </p:cNvPr>
          <p:cNvSpPr/>
          <p:nvPr/>
        </p:nvSpPr>
        <p:spPr>
          <a:xfrm>
            <a:off x="650065" y="4805453"/>
            <a:ext cx="3964781" cy="24160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785" dirty="0">
                <a:solidFill>
                  <a:srgbClr val="00000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 comprehensive program to build AI awareness and skills across all segments of society</a:t>
            </a:r>
            <a:endParaRPr lang="en-US" sz="785" dirty="0"/>
          </a:p>
        </p:txBody>
      </p:sp>
      <p:sp>
        <p:nvSpPr>
          <p:cNvPr id="34" name="Shape 28">
            <a:extLst>
              <a:ext uri="{FF2B5EF4-FFF2-40B4-BE49-F238E27FC236}">
                <a16:creationId xmlns:a16="http://schemas.microsoft.com/office/drawing/2014/main" id="{DCB9B711-33FF-794A-9866-E4F8959CBB7A}"/>
              </a:ext>
            </a:extLst>
          </p:cNvPr>
          <p:cNvSpPr/>
          <p:nvPr/>
        </p:nvSpPr>
        <p:spPr>
          <a:xfrm>
            <a:off x="545682" y="5089922"/>
            <a:ext cx="3964781" cy="560784"/>
          </a:xfrm>
          <a:prstGeom prst="rect">
            <a:avLst/>
          </a:prstGeom>
          <a:solidFill>
            <a:srgbClr val="00A651">
              <a:alpha val="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6" name="Text 30">
            <a:extLst>
              <a:ext uri="{FF2B5EF4-FFF2-40B4-BE49-F238E27FC236}">
                <a16:creationId xmlns:a16="http://schemas.microsoft.com/office/drawing/2014/main" id="{457BB8C3-DEC6-A2AD-6F05-44BBBB2D659A}"/>
              </a:ext>
            </a:extLst>
          </p:cNvPr>
          <p:cNvSpPr/>
          <p:nvPr/>
        </p:nvSpPr>
        <p:spPr>
          <a:xfrm>
            <a:off x="582564" y="5146543"/>
            <a:ext cx="293350" cy="1046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680" b="1" dirty="0">
                <a:solidFill>
                  <a:srgbClr val="00A6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Reach:</a:t>
            </a:r>
            <a:endParaRPr lang="en-US" sz="680" dirty="0"/>
          </a:p>
        </p:txBody>
      </p:sp>
      <p:sp>
        <p:nvSpPr>
          <p:cNvPr id="37" name="Text 31">
            <a:extLst>
              <a:ext uri="{FF2B5EF4-FFF2-40B4-BE49-F238E27FC236}">
                <a16:creationId xmlns:a16="http://schemas.microsoft.com/office/drawing/2014/main" id="{C004CDB1-1C92-ABE5-C39E-339960BAED48}"/>
              </a:ext>
            </a:extLst>
          </p:cNvPr>
          <p:cNvSpPr/>
          <p:nvPr/>
        </p:nvSpPr>
        <p:spPr>
          <a:xfrm>
            <a:off x="861069" y="5158150"/>
            <a:ext cx="3377528" cy="1046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680" dirty="0">
                <a:solidFill>
                  <a:srgbClr val="55555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2M citizens trained by 2030 • Multi-language content (Shona, Ndebele, English) • </a:t>
            </a:r>
            <a:endParaRPr lang="en-US" sz="680" dirty="0"/>
          </a:p>
        </p:txBody>
      </p:sp>
      <p:sp>
        <p:nvSpPr>
          <p:cNvPr id="38" name="Text 32">
            <a:extLst>
              <a:ext uri="{FF2B5EF4-FFF2-40B4-BE49-F238E27FC236}">
                <a16:creationId xmlns:a16="http://schemas.microsoft.com/office/drawing/2014/main" id="{381AACFE-F7FC-0F82-7CFF-D547885EBB32}"/>
              </a:ext>
            </a:extLst>
          </p:cNvPr>
          <p:cNvSpPr/>
          <p:nvPr/>
        </p:nvSpPr>
        <p:spPr>
          <a:xfrm>
            <a:off x="933585" y="5293882"/>
            <a:ext cx="2665794" cy="1046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680" dirty="0">
                <a:solidFill>
                  <a:srgbClr val="55555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Mobile-first delivery platform • Community ambassador network </a:t>
            </a:r>
            <a:endParaRPr lang="en-US" sz="680" dirty="0"/>
          </a:p>
        </p:txBody>
      </p:sp>
      <p:sp>
        <p:nvSpPr>
          <p:cNvPr id="39" name="Shape 33">
            <a:extLst>
              <a:ext uri="{FF2B5EF4-FFF2-40B4-BE49-F238E27FC236}">
                <a16:creationId xmlns:a16="http://schemas.microsoft.com/office/drawing/2014/main" id="{BE8604E1-23CB-9F53-4C8A-04FDF72667D2}"/>
              </a:ext>
            </a:extLst>
          </p:cNvPr>
          <p:cNvSpPr/>
          <p:nvPr/>
        </p:nvSpPr>
        <p:spPr>
          <a:xfrm>
            <a:off x="4679156" y="1707357"/>
            <a:ext cx="4179094" cy="190738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0" name="Text 34">
            <a:extLst>
              <a:ext uri="{FF2B5EF4-FFF2-40B4-BE49-F238E27FC236}">
                <a16:creationId xmlns:a16="http://schemas.microsoft.com/office/drawing/2014/main" id="{D19B0E06-CC7C-CF7F-87FD-67B6D5942A44}"/>
              </a:ext>
            </a:extLst>
          </p:cNvPr>
          <p:cNvSpPr/>
          <p:nvPr/>
        </p:nvSpPr>
        <p:spPr>
          <a:xfrm>
            <a:off x="4704490" y="1724165"/>
            <a:ext cx="2140008" cy="144976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942" b="1" dirty="0">
                <a:solidFill>
                  <a:srgbClr val="1E4B9C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Initiative Implementation Timeline</a:t>
            </a:r>
            <a:endParaRPr lang="en-US" sz="942" dirty="0"/>
          </a:p>
        </p:txBody>
      </p:sp>
      <p:pic>
        <p:nvPicPr>
          <p:cNvPr id="41" name="Image 4" descr="preencoded.png">
            <a:extLst>
              <a:ext uri="{FF2B5EF4-FFF2-40B4-BE49-F238E27FC236}">
                <a16:creationId xmlns:a16="http://schemas.microsoft.com/office/drawing/2014/main" id="{F862583F-B62B-65D1-139D-984ED80A894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44604" y="1936848"/>
            <a:ext cx="2448265" cy="8126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2" name="Shape 35">
            <a:extLst>
              <a:ext uri="{FF2B5EF4-FFF2-40B4-BE49-F238E27FC236}">
                <a16:creationId xmlns:a16="http://schemas.microsoft.com/office/drawing/2014/main" id="{D9E4668B-2574-EC65-8283-1CA7F715ABFF}"/>
              </a:ext>
            </a:extLst>
          </p:cNvPr>
          <p:cNvSpPr/>
          <p:nvPr/>
        </p:nvSpPr>
        <p:spPr>
          <a:xfrm>
            <a:off x="4679156" y="3721894"/>
            <a:ext cx="4179094" cy="1475184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3" name="Shape 36">
            <a:extLst>
              <a:ext uri="{FF2B5EF4-FFF2-40B4-BE49-F238E27FC236}">
                <a16:creationId xmlns:a16="http://schemas.microsoft.com/office/drawing/2014/main" id="{410D4593-F6F5-B322-2277-A89263B794EA}"/>
              </a:ext>
            </a:extLst>
          </p:cNvPr>
          <p:cNvSpPr/>
          <p:nvPr/>
        </p:nvSpPr>
        <p:spPr>
          <a:xfrm>
            <a:off x="4679157" y="3721894"/>
            <a:ext cx="35719" cy="1475184"/>
          </a:xfrm>
          <a:prstGeom prst="rect">
            <a:avLst/>
          </a:prstGeom>
          <a:solidFill>
            <a:srgbClr val="00A65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4" name="Shape 37">
            <a:extLst>
              <a:ext uri="{FF2B5EF4-FFF2-40B4-BE49-F238E27FC236}">
                <a16:creationId xmlns:a16="http://schemas.microsoft.com/office/drawing/2014/main" id="{D4F8C05D-7C8D-9C9A-64E9-B4F7FF0C3E47}"/>
              </a:ext>
            </a:extLst>
          </p:cNvPr>
          <p:cNvSpPr/>
          <p:nvPr/>
        </p:nvSpPr>
        <p:spPr>
          <a:xfrm>
            <a:off x="4786313" y="3829050"/>
            <a:ext cx="285750" cy="285750"/>
          </a:xfrm>
          <a:prstGeom prst="ellipse">
            <a:avLst/>
          </a:prstGeom>
          <a:solidFill>
            <a:srgbClr val="00A65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5" name="Image 5" descr="preencoded.png">
            <a:extLst>
              <a:ext uri="{FF2B5EF4-FFF2-40B4-BE49-F238E27FC236}">
                <a16:creationId xmlns:a16="http://schemas.microsoft.com/office/drawing/2014/main" id="{F7EE3CFC-048A-E790-3FC8-18FED646BB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72930" y="3907631"/>
            <a:ext cx="112514" cy="128588"/>
          </a:xfrm>
          <a:prstGeom prst="rect">
            <a:avLst/>
          </a:prstGeom>
        </p:spPr>
      </p:pic>
      <p:sp>
        <p:nvSpPr>
          <p:cNvPr id="46" name="Text 38">
            <a:extLst>
              <a:ext uri="{FF2B5EF4-FFF2-40B4-BE49-F238E27FC236}">
                <a16:creationId xmlns:a16="http://schemas.microsoft.com/office/drawing/2014/main" id="{8A62F42A-7061-FCED-A38C-1DD75D3CBF06}"/>
              </a:ext>
            </a:extLst>
          </p:cNvPr>
          <p:cNvSpPr/>
          <p:nvPr/>
        </p:nvSpPr>
        <p:spPr>
          <a:xfrm>
            <a:off x="5157789" y="3899436"/>
            <a:ext cx="1519647" cy="144976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942" b="1" dirty="0">
                <a:solidFill>
                  <a:srgbClr val="1E4B9C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4. AI Regulatory Sandbox</a:t>
            </a:r>
            <a:endParaRPr lang="en-US" sz="942" dirty="0"/>
          </a:p>
        </p:txBody>
      </p:sp>
      <p:sp>
        <p:nvSpPr>
          <p:cNvPr id="47" name="Text 39">
            <a:extLst>
              <a:ext uri="{FF2B5EF4-FFF2-40B4-BE49-F238E27FC236}">
                <a16:creationId xmlns:a16="http://schemas.microsoft.com/office/drawing/2014/main" id="{5820EE92-FA4D-1BF2-5D6E-6CD56F69A518}"/>
              </a:ext>
            </a:extLst>
          </p:cNvPr>
          <p:cNvSpPr/>
          <p:nvPr/>
        </p:nvSpPr>
        <p:spPr>
          <a:xfrm>
            <a:off x="4786314" y="4201167"/>
            <a:ext cx="3964781" cy="24160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785" dirty="0">
                <a:solidFill>
                  <a:srgbClr val="00000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"Innovation Crucible" - A safe space for testing innovative AI applications under regulatory supervision</a:t>
            </a:r>
            <a:endParaRPr lang="en-US" sz="785" dirty="0"/>
          </a:p>
        </p:txBody>
      </p:sp>
      <p:sp>
        <p:nvSpPr>
          <p:cNvPr id="48" name="Shape 40">
            <a:extLst>
              <a:ext uri="{FF2B5EF4-FFF2-40B4-BE49-F238E27FC236}">
                <a16:creationId xmlns:a16="http://schemas.microsoft.com/office/drawing/2014/main" id="{5796BC36-BE84-CF7B-0FF8-3DA1FE7186C4}"/>
              </a:ext>
            </a:extLst>
          </p:cNvPr>
          <p:cNvSpPr/>
          <p:nvPr/>
        </p:nvSpPr>
        <p:spPr>
          <a:xfrm>
            <a:off x="4786314" y="4529138"/>
            <a:ext cx="3964781" cy="560784"/>
          </a:xfrm>
          <a:prstGeom prst="rect">
            <a:avLst/>
          </a:prstGeom>
          <a:solidFill>
            <a:srgbClr val="00A651">
              <a:alpha val="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9" name="Shape 41">
            <a:extLst>
              <a:ext uri="{FF2B5EF4-FFF2-40B4-BE49-F238E27FC236}">
                <a16:creationId xmlns:a16="http://schemas.microsoft.com/office/drawing/2014/main" id="{14BA01B0-62E1-0D75-27C1-77EDCCC57D9A}"/>
              </a:ext>
            </a:extLst>
          </p:cNvPr>
          <p:cNvSpPr/>
          <p:nvPr/>
        </p:nvSpPr>
        <p:spPr>
          <a:xfrm>
            <a:off x="4786314" y="4529138"/>
            <a:ext cx="21431" cy="560784"/>
          </a:xfrm>
          <a:prstGeom prst="rect">
            <a:avLst/>
          </a:prstGeom>
          <a:solidFill>
            <a:srgbClr val="00A65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0" name="Text 42">
            <a:extLst>
              <a:ext uri="{FF2B5EF4-FFF2-40B4-BE49-F238E27FC236}">
                <a16:creationId xmlns:a16="http://schemas.microsoft.com/office/drawing/2014/main" id="{A3B5C45B-67D4-4753-B53C-9737E5D48616}"/>
              </a:ext>
            </a:extLst>
          </p:cNvPr>
          <p:cNvSpPr/>
          <p:nvPr/>
        </p:nvSpPr>
        <p:spPr>
          <a:xfrm>
            <a:off x="4843464" y="4603617"/>
            <a:ext cx="391133" cy="1046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680" b="1" dirty="0">
                <a:solidFill>
                  <a:srgbClr val="00A6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Benefits:</a:t>
            </a:r>
            <a:endParaRPr lang="en-US" sz="680" dirty="0"/>
          </a:p>
        </p:txBody>
      </p:sp>
      <p:sp>
        <p:nvSpPr>
          <p:cNvPr id="51" name="Text 43">
            <a:extLst>
              <a:ext uri="{FF2B5EF4-FFF2-40B4-BE49-F238E27FC236}">
                <a16:creationId xmlns:a16="http://schemas.microsoft.com/office/drawing/2014/main" id="{90A668A3-C07E-C8F8-CD07-B80361A5D5AC}"/>
              </a:ext>
            </a:extLst>
          </p:cNvPr>
          <p:cNvSpPr/>
          <p:nvPr/>
        </p:nvSpPr>
        <p:spPr>
          <a:xfrm>
            <a:off x="4843463" y="4770602"/>
            <a:ext cx="3595536" cy="1046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680" dirty="0">
                <a:solidFill>
                  <a:srgbClr val="55555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Reduced regulatory barriers • Real-world testing environment • Stakeholder feedback </a:t>
            </a:r>
            <a:endParaRPr lang="en-US" sz="680" dirty="0"/>
          </a:p>
        </p:txBody>
      </p:sp>
      <p:sp>
        <p:nvSpPr>
          <p:cNvPr id="52" name="Text 44">
            <a:extLst>
              <a:ext uri="{FF2B5EF4-FFF2-40B4-BE49-F238E27FC236}">
                <a16:creationId xmlns:a16="http://schemas.microsoft.com/office/drawing/2014/main" id="{07B04466-C42C-5DC3-80AC-482BF9E9A2CD}"/>
              </a:ext>
            </a:extLst>
          </p:cNvPr>
          <p:cNvSpPr/>
          <p:nvPr/>
        </p:nvSpPr>
        <p:spPr>
          <a:xfrm>
            <a:off x="4843463" y="4909906"/>
            <a:ext cx="1469954" cy="1046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680" dirty="0">
                <a:solidFill>
                  <a:srgbClr val="55555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loops • Policy development insights </a:t>
            </a:r>
            <a:endParaRPr lang="en-US" sz="680" dirty="0"/>
          </a:p>
        </p:txBody>
      </p:sp>
      <p:sp>
        <p:nvSpPr>
          <p:cNvPr id="53" name="Shape 45">
            <a:extLst>
              <a:ext uri="{FF2B5EF4-FFF2-40B4-BE49-F238E27FC236}">
                <a16:creationId xmlns:a16="http://schemas.microsoft.com/office/drawing/2014/main" id="{BFA647E9-BE5C-0F6D-9059-AB1E2FA8A5B3}"/>
              </a:ext>
            </a:extLst>
          </p:cNvPr>
          <p:cNvSpPr/>
          <p:nvPr/>
        </p:nvSpPr>
        <p:spPr>
          <a:xfrm>
            <a:off x="4679156" y="5282804"/>
            <a:ext cx="4179094" cy="910829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4" name="Shape 46">
            <a:extLst>
              <a:ext uri="{FF2B5EF4-FFF2-40B4-BE49-F238E27FC236}">
                <a16:creationId xmlns:a16="http://schemas.microsoft.com/office/drawing/2014/main" id="{BE49F6E9-9173-E45E-B315-140B23E86C09}"/>
              </a:ext>
            </a:extLst>
          </p:cNvPr>
          <p:cNvSpPr/>
          <p:nvPr/>
        </p:nvSpPr>
        <p:spPr>
          <a:xfrm>
            <a:off x="4679157" y="5282803"/>
            <a:ext cx="35719" cy="1475184"/>
          </a:xfrm>
          <a:prstGeom prst="rect">
            <a:avLst/>
          </a:prstGeom>
          <a:solidFill>
            <a:srgbClr val="00A65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5" name="Shape 47">
            <a:extLst>
              <a:ext uri="{FF2B5EF4-FFF2-40B4-BE49-F238E27FC236}">
                <a16:creationId xmlns:a16="http://schemas.microsoft.com/office/drawing/2014/main" id="{B19317A6-DE81-5E8B-D8CE-A0391C21557B}"/>
              </a:ext>
            </a:extLst>
          </p:cNvPr>
          <p:cNvSpPr/>
          <p:nvPr/>
        </p:nvSpPr>
        <p:spPr>
          <a:xfrm>
            <a:off x="4827072" y="5254738"/>
            <a:ext cx="285750" cy="285750"/>
          </a:xfrm>
          <a:prstGeom prst="ellipse">
            <a:avLst/>
          </a:prstGeom>
          <a:solidFill>
            <a:srgbClr val="00A65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6" name="Image 6" descr="preencoded.png">
            <a:extLst>
              <a:ext uri="{FF2B5EF4-FFF2-40B4-BE49-F238E27FC236}">
                <a16:creationId xmlns:a16="http://schemas.microsoft.com/office/drawing/2014/main" id="{7FF9FC28-517A-64A6-30A9-6D23C0E9B48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85610" y="5275659"/>
            <a:ext cx="128588" cy="128588"/>
          </a:xfrm>
          <a:prstGeom prst="rect">
            <a:avLst/>
          </a:prstGeom>
        </p:spPr>
      </p:pic>
      <p:sp>
        <p:nvSpPr>
          <p:cNvPr id="57" name="Text 48">
            <a:extLst>
              <a:ext uri="{FF2B5EF4-FFF2-40B4-BE49-F238E27FC236}">
                <a16:creationId xmlns:a16="http://schemas.microsoft.com/office/drawing/2014/main" id="{1B0A7236-413C-57F1-4F1D-9AED81CC6D9B}"/>
              </a:ext>
            </a:extLst>
          </p:cNvPr>
          <p:cNvSpPr/>
          <p:nvPr/>
        </p:nvSpPr>
        <p:spPr>
          <a:xfrm>
            <a:off x="5186181" y="5306756"/>
            <a:ext cx="2287486" cy="144976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942" b="1" dirty="0">
                <a:solidFill>
                  <a:srgbClr val="1E4B9C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5. "Mugove/Isabelo" Innovation Fund</a:t>
            </a:r>
            <a:endParaRPr lang="en-US" sz="942" dirty="0"/>
          </a:p>
        </p:txBody>
      </p:sp>
      <p:sp>
        <p:nvSpPr>
          <p:cNvPr id="58" name="Text 49">
            <a:extLst>
              <a:ext uri="{FF2B5EF4-FFF2-40B4-BE49-F238E27FC236}">
                <a16:creationId xmlns:a16="http://schemas.microsoft.com/office/drawing/2014/main" id="{6FF9CA39-B99D-0A5E-A9AA-B5B7E0895A9E}"/>
              </a:ext>
            </a:extLst>
          </p:cNvPr>
          <p:cNvSpPr/>
          <p:nvPr/>
        </p:nvSpPr>
        <p:spPr>
          <a:xfrm>
            <a:off x="4847852" y="5537048"/>
            <a:ext cx="3964781" cy="24160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785" dirty="0">
                <a:solidFill>
                  <a:srgbClr val="00000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 mineral wealth-funded sovereign fund to finance AI research, startups, and applications</a:t>
            </a:r>
            <a:endParaRPr lang="en-US" sz="785" dirty="0"/>
          </a:p>
        </p:txBody>
      </p:sp>
      <p:sp>
        <p:nvSpPr>
          <p:cNvPr id="59" name="Shape 50">
            <a:extLst>
              <a:ext uri="{FF2B5EF4-FFF2-40B4-BE49-F238E27FC236}">
                <a16:creationId xmlns:a16="http://schemas.microsoft.com/office/drawing/2014/main" id="{AF892E3E-B4B0-4103-7760-AB60CDE8C362}"/>
              </a:ext>
            </a:extLst>
          </p:cNvPr>
          <p:cNvSpPr/>
          <p:nvPr/>
        </p:nvSpPr>
        <p:spPr>
          <a:xfrm>
            <a:off x="4790396" y="5759523"/>
            <a:ext cx="3964781" cy="560784"/>
          </a:xfrm>
          <a:prstGeom prst="rect">
            <a:avLst/>
          </a:prstGeom>
          <a:solidFill>
            <a:srgbClr val="00A651">
              <a:alpha val="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0" name="Shape 51">
            <a:extLst>
              <a:ext uri="{FF2B5EF4-FFF2-40B4-BE49-F238E27FC236}">
                <a16:creationId xmlns:a16="http://schemas.microsoft.com/office/drawing/2014/main" id="{20EC6C1B-49EA-D743-7F26-11C4ABFB259D}"/>
              </a:ext>
            </a:extLst>
          </p:cNvPr>
          <p:cNvSpPr/>
          <p:nvPr/>
        </p:nvSpPr>
        <p:spPr>
          <a:xfrm>
            <a:off x="4786314" y="6947297"/>
            <a:ext cx="21431" cy="560784"/>
          </a:xfrm>
          <a:prstGeom prst="rect">
            <a:avLst/>
          </a:prstGeom>
          <a:solidFill>
            <a:srgbClr val="00A65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1" name="Text 52">
            <a:extLst>
              <a:ext uri="{FF2B5EF4-FFF2-40B4-BE49-F238E27FC236}">
                <a16:creationId xmlns:a16="http://schemas.microsoft.com/office/drawing/2014/main" id="{19139FFD-4F6E-0171-4C4B-BA9B752FA85F}"/>
              </a:ext>
            </a:extLst>
          </p:cNvPr>
          <p:cNvSpPr/>
          <p:nvPr/>
        </p:nvSpPr>
        <p:spPr>
          <a:xfrm>
            <a:off x="4807745" y="5846628"/>
            <a:ext cx="806311" cy="1046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680" b="1" dirty="0">
                <a:solidFill>
                  <a:srgbClr val="00A6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Investment Focus:</a:t>
            </a:r>
            <a:endParaRPr lang="en-US" sz="680" dirty="0"/>
          </a:p>
        </p:txBody>
      </p:sp>
      <p:sp>
        <p:nvSpPr>
          <p:cNvPr id="62" name="Text 53">
            <a:extLst>
              <a:ext uri="{FF2B5EF4-FFF2-40B4-BE49-F238E27FC236}">
                <a16:creationId xmlns:a16="http://schemas.microsoft.com/office/drawing/2014/main" id="{9AA5F00F-C3E0-0ECD-37FA-3592B1052CEE}"/>
              </a:ext>
            </a:extLst>
          </p:cNvPr>
          <p:cNvSpPr/>
          <p:nvPr/>
        </p:nvSpPr>
        <p:spPr>
          <a:xfrm>
            <a:off x="5599525" y="5772387"/>
            <a:ext cx="3071354" cy="1046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680" dirty="0">
                <a:solidFill>
                  <a:srgbClr val="55555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Early-stage AI startups • Research &amp; development grants • Infrastructure </a:t>
            </a:r>
            <a:endParaRPr lang="en-US" sz="680" dirty="0"/>
          </a:p>
        </p:txBody>
      </p:sp>
      <p:sp>
        <p:nvSpPr>
          <p:cNvPr id="63" name="Text 54">
            <a:extLst>
              <a:ext uri="{FF2B5EF4-FFF2-40B4-BE49-F238E27FC236}">
                <a16:creationId xmlns:a16="http://schemas.microsoft.com/office/drawing/2014/main" id="{612C2C5F-A704-E3F6-E661-326E7ADED3FD}"/>
              </a:ext>
            </a:extLst>
          </p:cNvPr>
          <p:cNvSpPr/>
          <p:nvPr/>
        </p:nvSpPr>
        <p:spPr>
          <a:xfrm>
            <a:off x="5658871" y="5888599"/>
            <a:ext cx="3808484" cy="1046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680" dirty="0">
                <a:solidFill>
                  <a:srgbClr val="55555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development • Skills development programs </a:t>
            </a:r>
            <a:endParaRPr lang="en-US" sz="680" dirty="0"/>
          </a:p>
        </p:txBody>
      </p:sp>
      <p:sp>
        <p:nvSpPr>
          <p:cNvPr id="72" name="Shape 62">
            <a:extLst>
              <a:ext uri="{FF2B5EF4-FFF2-40B4-BE49-F238E27FC236}">
                <a16:creationId xmlns:a16="http://schemas.microsoft.com/office/drawing/2014/main" id="{72ADEB8B-44AF-AAD3-8D38-778E4B4DD79D}"/>
              </a:ext>
            </a:extLst>
          </p:cNvPr>
          <p:cNvSpPr/>
          <p:nvPr/>
        </p:nvSpPr>
        <p:spPr>
          <a:xfrm>
            <a:off x="-663392" y="8745735"/>
            <a:ext cx="9144000" cy="314325"/>
          </a:xfrm>
          <a:prstGeom prst="rect">
            <a:avLst/>
          </a:prstGeom>
          <a:solidFill>
            <a:srgbClr val="1E4B9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4" name="Text 64">
            <a:extLst>
              <a:ext uri="{FF2B5EF4-FFF2-40B4-BE49-F238E27FC236}">
                <a16:creationId xmlns:a16="http://schemas.microsoft.com/office/drawing/2014/main" id="{47E8EA6E-301F-9B03-7E69-3A92BFCEDD5C}"/>
              </a:ext>
            </a:extLst>
          </p:cNvPr>
          <p:cNvSpPr/>
          <p:nvPr/>
        </p:nvSpPr>
        <p:spPr>
          <a:xfrm>
            <a:off x="8792868" y="5779179"/>
            <a:ext cx="59312" cy="12881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837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6</a:t>
            </a:r>
            <a:endParaRPr lang="en-US" sz="837" dirty="0"/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B8A47EC3-DF84-4AF8-3A65-B7F24663513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4876" y="2841075"/>
            <a:ext cx="2929255" cy="8277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003143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57250"/>
            <a:ext cx="9144000" cy="520779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85750" y="1119299"/>
            <a:ext cx="4530086" cy="354584"/>
          </a:xfrm>
          <a:prstGeom prst="rect">
            <a:avLst/>
          </a:prstGeom>
          <a:noFill/>
          <a:ln/>
        </p:spPr>
        <p:txBody>
          <a:bodyPr wrap="none" lIns="0" tIns="0" rIns="0" bIns="42545" rtlCol="0" anchor="ctr">
            <a:spAutoFit/>
          </a:bodyPr>
          <a:lstStyle/>
          <a:p>
            <a:r>
              <a:rPr lang="en-US" sz="2025" b="1" dirty="0">
                <a:solidFill>
                  <a:srgbClr val="0087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IMPLEMENTATION &amp; GOVERNANCE</a:t>
            </a:r>
            <a:endParaRPr lang="en-US" sz="2025" dirty="0"/>
          </a:p>
        </p:txBody>
      </p:sp>
      <p:sp>
        <p:nvSpPr>
          <p:cNvPr id="4" name="Shape 1"/>
          <p:cNvSpPr/>
          <p:nvPr/>
        </p:nvSpPr>
        <p:spPr>
          <a:xfrm>
            <a:off x="7681290" y="1164432"/>
            <a:ext cx="1176961" cy="264319"/>
          </a:xfrm>
          <a:prstGeom prst="rect">
            <a:avLst/>
          </a:prstGeom>
          <a:solidFill>
            <a:srgbClr val="1E3A8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8447" y="1246585"/>
            <a:ext cx="75009" cy="100013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902743" y="1240260"/>
            <a:ext cx="844783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732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Guiding Principles </a:t>
            </a:r>
            <a:endParaRPr lang="en-US" sz="732" dirty="0"/>
          </a:p>
        </p:txBody>
      </p:sp>
      <p:sp>
        <p:nvSpPr>
          <p:cNvPr id="7" name="Text 3"/>
          <p:cNvSpPr/>
          <p:nvPr/>
        </p:nvSpPr>
        <p:spPr>
          <a:xfrm>
            <a:off x="285750" y="1711281"/>
            <a:ext cx="4179094" cy="3864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just"/>
            <a:r>
              <a:rPr lang="en-US" sz="837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Zimbabwe's AI strategy will be implemented through a robust governance architecture and a phased roadmap that balances ambition with pragmatism, ensuring accountability, adaptability, and inclusive participation. </a:t>
            </a:r>
            <a:endParaRPr lang="en-US" sz="837" dirty="0"/>
          </a:p>
        </p:txBody>
      </p:sp>
      <p:sp>
        <p:nvSpPr>
          <p:cNvPr id="8" name="Text 4"/>
          <p:cNvSpPr/>
          <p:nvPr/>
        </p:nvSpPr>
        <p:spPr>
          <a:xfrm>
            <a:off x="285750" y="2275629"/>
            <a:ext cx="1524456" cy="144976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942" b="1" dirty="0">
                <a:solidFill>
                  <a:srgbClr val="1E3A8A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Governance Architecture</a:t>
            </a:r>
            <a:endParaRPr lang="en-US" sz="942" dirty="0"/>
          </a:p>
        </p:txBody>
      </p:sp>
      <p:sp>
        <p:nvSpPr>
          <p:cNvPr id="9" name="Shape 5"/>
          <p:cNvSpPr/>
          <p:nvPr/>
        </p:nvSpPr>
        <p:spPr>
          <a:xfrm>
            <a:off x="285751" y="2551714"/>
            <a:ext cx="1345397" cy="1008664"/>
          </a:xfrm>
          <a:prstGeom prst="rect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6"/>
          <p:cNvSpPr/>
          <p:nvPr/>
        </p:nvSpPr>
        <p:spPr>
          <a:xfrm>
            <a:off x="815560" y="2623152"/>
            <a:ext cx="285750" cy="285750"/>
          </a:xfrm>
          <a:prstGeom prst="ellipse">
            <a:avLst/>
          </a:prstGeom>
          <a:solidFill>
            <a:srgbClr val="1E3A8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5927" y="2694590"/>
            <a:ext cx="125016" cy="142875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508807" y="2963299"/>
            <a:ext cx="899285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732" b="1" dirty="0">
                <a:solidFill>
                  <a:srgbClr val="3741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National AI Council</a:t>
            </a:r>
            <a:endParaRPr lang="en-US" sz="732" dirty="0"/>
          </a:p>
        </p:txBody>
      </p:sp>
      <p:sp>
        <p:nvSpPr>
          <p:cNvPr id="13" name="Text 8"/>
          <p:cNvSpPr/>
          <p:nvPr/>
        </p:nvSpPr>
        <p:spPr>
          <a:xfrm>
            <a:off x="357188" y="3130867"/>
            <a:ext cx="1202522" cy="19325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628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Strategic oversight and policy direction</a:t>
            </a:r>
            <a:endParaRPr lang="en-US" sz="628" dirty="0"/>
          </a:p>
        </p:txBody>
      </p:sp>
      <p:sp>
        <p:nvSpPr>
          <p:cNvPr id="14" name="Shape 9"/>
          <p:cNvSpPr/>
          <p:nvPr/>
        </p:nvSpPr>
        <p:spPr>
          <a:xfrm>
            <a:off x="1702585" y="2551714"/>
            <a:ext cx="1345397" cy="1008664"/>
          </a:xfrm>
          <a:prstGeom prst="rect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10"/>
          <p:cNvSpPr/>
          <p:nvPr/>
        </p:nvSpPr>
        <p:spPr>
          <a:xfrm>
            <a:off x="2232394" y="2623152"/>
            <a:ext cx="285750" cy="285750"/>
          </a:xfrm>
          <a:prstGeom prst="ellipse">
            <a:avLst/>
          </a:prstGeom>
          <a:solidFill>
            <a:srgbClr val="00875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5972" y="2694590"/>
            <a:ext cx="178594" cy="142875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1774022" y="2981980"/>
            <a:ext cx="1202522" cy="22531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732" b="1" dirty="0">
                <a:solidFill>
                  <a:srgbClr val="3741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AI Strategy Implementation Office</a:t>
            </a:r>
            <a:endParaRPr lang="en-US" sz="732" dirty="0"/>
          </a:p>
        </p:txBody>
      </p:sp>
      <p:sp>
        <p:nvSpPr>
          <p:cNvPr id="18" name="Text 12"/>
          <p:cNvSpPr/>
          <p:nvPr/>
        </p:nvSpPr>
        <p:spPr>
          <a:xfrm>
            <a:off x="1774022" y="3280886"/>
            <a:ext cx="1202522" cy="19325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628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Operational coordination and monitoring</a:t>
            </a:r>
            <a:endParaRPr lang="en-US" sz="628" dirty="0"/>
          </a:p>
        </p:txBody>
      </p:sp>
      <p:sp>
        <p:nvSpPr>
          <p:cNvPr id="19" name="Shape 13"/>
          <p:cNvSpPr/>
          <p:nvPr/>
        </p:nvSpPr>
        <p:spPr>
          <a:xfrm>
            <a:off x="3119420" y="2551714"/>
            <a:ext cx="1345397" cy="1008664"/>
          </a:xfrm>
          <a:prstGeom prst="rect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Shape 14"/>
          <p:cNvSpPr/>
          <p:nvPr/>
        </p:nvSpPr>
        <p:spPr>
          <a:xfrm>
            <a:off x="3649228" y="2623152"/>
            <a:ext cx="285750" cy="285750"/>
          </a:xfrm>
          <a:prstGeom prst="ellipse">
            <a:avLst/>
          </a:prstGeom>
          <a:solidFill>
            <a:srgbClr val="FFD70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02807" y="2694590"/>
            <a:ext cx="178594" cy="142875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3190856" y="2981980"/>
            <a:ext cx="1202522" cy="22531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732" b="1" dirty="0">
                <a:solidFill>
                  <a:srgbClr val="3741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Technical Working Groups</a:t>
            </a:r>
            <a:endParaRPr lang="en-US" sz="732" dirty="0"/>
          </a:p>
        </p:txBody>
      </p:sp>
      <p:sp>
        <p:nvSpPr>
          <p:cNvPr id="23" name="Text 16"/>
          <p:cNvSpPr/>
          <p:nvPr/>
        </p:nvSpPr>
        <p:spPr>
          <a:xfrm>
            <a:off x="3190856" y="3280886"/>
            <a:ext cx="1202522" cy="19325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628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Specialized expertise and execution</a:t>
            </a:r>
            <a:endParaRPr lang="en-US" sz="628" dirty="0"/>
          </a:p>
        </p:txBody>
      </p:sp>
      <p:sp>
        <p:nvSpPr>
          <p:cNvPr id="24" name="Text 17"/>
          <p:cNvSpPr/>
          <p:nvPr/>
        </p:nvSpPr>
        <p:spPr>
          <a:xfrm>
            <a:off x="285750" y="3691486"/>
            <a:ext cx="2309928" cy="144976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942" b="1" dirty="0">
                <a:solidFill>
                  <a:srgbClr val="1E3A8A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Implementation Roadmap (2026-2030)</a:t>
            </a:r>
            <a:endParaRPr lang="en-US" sz="942" dirty="0"/>
          </a:p>
        </p:txBody>
      </p:sp>
      <p:sp>
        <p:nvSpPr>
          <p:cNvPr id="25" name="Shape 18"/>
          <p:cNvSpPr/>
          <p:nvPr/>
        </p:nvSpPr>
        <p:spPr>
          <a:xfrm>
            <a:off x="285751" y="3967572"/>
            <a:ext cx="1345397" cy="1264360"/>
          </a:xfrm>
          <a:prstGeom prst="rect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Shape 19"/>
          <p:cNvSpPr/>
          <p:nvPr/>
        </p:nvSpPr>
        <p:spPr>
          <a:xfrm>
            <a:off x="357189" y="4103303"/>
            <a:ext cx="168771" cy="171450"/>
          </a:xfrm>
          <a:prstGeom prst="ellipse">
            <a:avLst/>
          </a:prstGeom>
          <a:solidFill>
            <a:srgbClr val="00875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0"/>
          <p:cNvSpPr/>
          <p:nvPr/>
        </p:nvSpPr>
        <p:spPr>
          <a:xfrm>
            <a:off x="415925" y="4132698"/>
            <a:ext cx="51296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732" b="1" dirty="0">
                <a:solidFill>
                  <a:srgbClr val="FAFAFA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1</a:t>
            </a:r>
            <a:endParaRPr lang="en-US" sz="732" dirty="0"/>
          </a:p>
        </p:txBody>
      </p:sp>
      <p:sp>
        <p:nvSpPr>
          <p:cNvPr id="28" name="Text 21"/>
          <p:cNvSpPr/>
          <p:nvPr/>
        </p:nvSpPr>
        <p:spPr>
          <a:xfrm>
            <a:off x="583110" y="4132698"/>
            <a:ext cx="976601" cy="1126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732" b="1" dirty="0">
                <a:solidFill>
                  <a:srgbClr val="3741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Foundation Building</a:t>
            </a:r>
            <a:endParaRPr lang="en-US" sz="732" dirty="0"/>
          </a:p>
        </p:txBody>
      </p:sp>
      <p:sp>
        <p:nvSpPr>
          <p:cNvPr id="29" name="Text 22"/>
          <p:cNvSpPr/>
          <p:nvPr/>
        </p:nvSpPr>
        <p:spPr>
          <a:xfrm>
            <a:off x="357188" y="4390745"/>
            <a:ext cx="431208" cy="9663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628" i="1" dirty="0">
                <a:solidFill>
                  <a:srgbClr val="3741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Q1-Q4 2026</a:t>
            </a:r>
            <a:endParaRPr lang="en-US" sz="628" dirty="0"/>
          </a:p>
        </p:txBody>
      </p:sp>
      <p:pic>
        <p:nvPicPr>
          <p:cNvPr id="30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7188" y="4560503"/>
            <a:ext cx="71438" cy="71438"/>
          </a:xfrm>
          <a:prstGeom prst="rect">
            <a:avLst/>
          </a:prstGeom>
        </p:spPr>
      </p:pic>
      <p:sp>
        <p:nvSpPr>
          <p:cNvPr id="31" name="Text 23"/>
          <p:cNvSpPr/>
          <p:nvPr/>
        </p:nvSpPr>
        <p:spPr>
          <a:xfrm>
            <a:off x="464344" y="4553869"/>
            <a:ext cx="1095366" cy="19325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628" dirty="0">
                <a:solidFill>
                  <a:srgbClr val="3741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Establish governance structures</a:t>
            </a:r>
            <a:endParaRPr lang="en-US" sz="628" dirty="0"/>
          </a:p>
        </p:txBody>
      </p:sp>
      <p:pic>
        <p:nvPicPr>
          <p:cNvPr id="32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7188" y="4804786"/>
            <a:ext cx="71438" cy="71438"/>
          </a:xfrm>
          <a:prstGeom prst="rect">
            <a:avLst/>
          </a:prstGeom>
        </p:spPr>
      </p:pic>
      <p:sp>
        <p:nvSpPr>
          <p:cNvPr id="33" name="Text 24"/>
          <p:cNvSpPr/>
          <p:nvPr/>
        </p:nvSpPr>
        <p:spPr>
          <a:xfrm>
            <a:off x="464344" y="4790753"/>
            <a:ext cx="977832" cy="9663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628" dirty="0">
                <a:solidFill>
                  <a:srgbClr val="3741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Launch flagship initiatives</a:t>
            </a:r>
            <a:endParaRPr lang="en-US" sz="628" dirty="0"/>
          </a:p>
        </p:txBody>
      </p:sp>
      <p:pic>
        <p:nvPicPr>
          <p:cNvPr id="34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7188" y="4937643"/>
            <a:ext cx="71438" cy="71438"/>
          </a:xfrm>
          <a:prstGeom prst="rect">
            <a:avLst/>
          </a:prstGeom>
        </p:spPr>
      </p:pic>
      <p:sp>
        <p:nvSpPr>
          <p:cNvPr id="35" name="Text 25"/>
          <p:cNvSpPr/>
          <p:nvPr/>
        </p:nvSpPr>
        <p:spPr>
          <a:xfrm>
            <a:off x="464344" y="4931009"/>
            <a:ext cx="1095366" cy="19325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628" dirty="0">
                <a:solidFill>
                  <a:srgbClr val="3741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Secure foundational partnerships</a:t>
            </a:r>
            <a:endParaRPr lang="en-US" sz="628" dirty="0"/>
          </a:p>
        </p:txBody>
      </p:sp>
      <p:sp>
        <p:nvSpPr>
          <p:cNvPr id="36" name="Shape 26"/>
          <p:cNvSpPr/>
          <p:nvPr/>
        </p:nvSpPr>
        <p:spPr>
          <a:xfrm>
            <a:off x="1702585" y="3967572"/>
            <a:ext cx="1345397" cy="1264360"/>
          </a:xfrm>
          <a:prstGeom prst="rect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7" name="Shape 27"/>
          <p:cNvSpPr/>
          <p:nvPr/>
        </p:nvSpPr>
        <p:spPr>
          <a:xfrm>
            <a:off x="1774023" y="4103303"/>
            <a:ext cx="165283" cy="171450"/>
          </a:xfrm>
          <a:prstGeom prst="ellipse">
            <a:avLst/>
          </a:prstGeom>
          <a:solidFill>
            <a:srgbClr val="1E3A8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8" name="Text 28"/>
          <p:cNvSpPr/>
          <p:nvPr/>
        </p:nvSpPr>
        <p:spPr>
          <a:xfrm>
            <a:off x="1831015" y="4132698"/>
            <a:ext cx="51296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732" b="1" dirty="0">
                <a:solidFill>
                  <a:srgbClr val="FAFAFA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2</a:t>
            </a:r>
            <a:endParaRPr lang="en-US" sz="732" dirty="0"/>
          </a:p>
        </p:txBody>
      </p:sp>
      <p:sp>
        <p:nvSpPr>
          <p:cNvPr id="39" name="Text 29"/>
          <p:cNvSpPr/>
          <p:nvPr/>
        </p:nvSpPr>
        <p:spPr>
          <a:xfrm>
            <a:off x="1996456" y="4132698"/>
            <a:ext cx="980089" cy="1126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732" b="1" dirty="0">
                <a:solidFill>
                  <a:srgbClr val="3741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Core Engine Building</a:t>
            </a:r>
            <a:endParaRPr lang="en-US" sz="732" dirty="0"/>
          </a:p>
        </p:txBody>
      </p:sp>
      <p:sp>
        <p:nvSpPr>
          <p:cNvPr id="40" name="Text 30"/>
          <p:cNvSpPr/>
          <p:nvPr/>
        </p:nvSpPr>
        <p:spPr>
          <a:xfrm>
            <a:off x="1774023" y="4390745"/>
            <a:ext cx="673261" cy="9663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628" i="1" dirty="0">
                <a:solidFill>
                  <a:srgbClr val="3741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Q1 2027 - Q4 2028</a:t>
            </a:r>
            <a:endParaRPr lang="en-US" sz="628" dirty="0"/>
          </a:p>
        </p:txBody>
      </p:sp>
      <p:pic>
        <p:nvPicPr>
          <p:cNvPr id="41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74022" y="4560503"/>
            <a:ext cx="71438" cy="71438"/>
          </a:xfrm>
          <a:prstGeom prst="rect">
            <a:avLst/>
          </a:prstGeom>
        </p:spPr>
      </p:pic>
      <p:sp>
        <p:nvSpPr>
          <p:cNvPr id="42" name="Text 31"/>
          <p:cNvSpPr/>
          <p:nvPr/>
        </p:nvSpPr>
        <p:spPr>
          <a:xfrm>
            <a:off x="1881178" y="4602183"/>
            <a:ext cx="1095366" cy="9663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628" dirty="0">
                <a:solidFill>
                  <a:srgbClr val="3741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Infrastructure development</a:t>
            </a:r>
            <a:endParaRPr lang="en-US" sz="628" dirty="0"/>
          </a:p>
        </p:txBody>
      </p:sp>
      <p:pic>
        <p:nvPicPr>
          <p:cNvPr id="43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74022" y="4804786"/>
            <a:ext cx="71438" cy="71438"/>
          </a:xfrm>
          <a:prstGeom prst="rect">
            <a:avLst/>
          </a:prstGeom>
        </p:spPr>
      </p:pic>
      <p:sp>
        <p:nvSpPr>
          <p:cNvPr id="44" name="Text 32"/>
          <p:cNvSpPr/>
          <p:nvPr/>
        </p:nvSpPr>
        <p:spPr>
          <a:xfrm>
            <a:off x="1881179" y="4790753"/>
            <a:ext cx="870431" cy="9663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628" dirty="0">
                <a:solidFill>
                  <a:srgbClr val="3741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Human capital pipeline</a:t>
            </a:r>
            <a:endParaRPr lang="en-US" sz="628" dirty="0"/>
          </a:p>
        </p:txBody>
      </p:sp>
      <p:pic>
        <p:nvPicPr>
          <p:cNvPr id="45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74022" y="4937643"/>
            <a:ext cx="71438" cy="71438"/>
          </a:xfrm>
          <a:prstGeom prst="rect">
            <a:avLst/>
          </a:prstGeom>
        </p:spPr>
      </p:pic>
      <p:sp>
        <p:nvSpPr>
          <p:cNvPr id="46" name="Text 33"/>
          <p:cNvSpPr/>
          <p:nvPr/>
        </p:nvSpPr>
        <p:spPr>
          <a:xfrm>
            <a:off x="1881178" y="4923610"/>
            <a:ext cx="942566" cy="9663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628" dirty="0">
                <a:solidFill>
                  <a:srgbClr val="3741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Flagship initiative scaling</a:t>
            </a:r>
            <a:endParaRPr lang="en-US" sz="628" dirty="0"/>
          </a:p>
        </p:txBody>
      </p:sp>
      <p:sp>
        <p:nvSpPr>
          <p:cNvPr id="47" name="Shape 34"/>
          <p:cNvSpPr/>
          <p:nvPr/>
        </p:nvSpPr>
        <p:spPr>
          <a:xfrm>
            <a:off x="3119420" y="3967572"/>
            <a:ext cx="1345397" cy="1264360"/>
          </a:xfrm>
          <a:prstGeom prst="rect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8" name="Shape 35"/>
          <p:cNvSpPr/>
          <p:nvPr/>
        </p:nvSpPr>
        <p:spPr>
          <a:xfrm>
            <a:off x="3190856" y="4103303"/>
            <a:ext cx="142652" cy="171450"/>
          </a:xfrm>
          <a:prstGeom prst="ellipse">
            <a:avLst/>
          </a:prstGeom>
          <a:solidFill>
            <a:srgbClr val="FFD7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9" name="Text 36"/>
          <p:cNvSpPr/>
          <p:nvPr/>
        </p:nvSpPr>
        <p:spPr>
          <a:xfrm>
            <a:off x="3236534" y="4132698"/>
            <a:ext cx="51296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732" b="1" dirty="0">
                <a:solidFill>
                  <a:srgbClr val="1E3A8A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3</a:t>
            </a:r>
            <a:endParaRPr lang="en-US" sz="732" dirty="0"/>
          </a:p>
        </p:txBody>
      </p:sp>
      <p:sp>
        <p:nvSpPr>
          <p:cNvPr id="50" name="Text 37"/>
          <p:cNvSpPr/>
          <p:nvPr/>
        </p:nvSpPr>
        <p:spPr>
          <a:xfrm>
            <a:off x="3390658" y="4076369"/>
            <a:ext cx="1002720" cy="22531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732" b="1" dirty="0">
                <a:solidFill>
                  <a:srgbClr val="3741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National Transformation</a:t>
            </a:r>
            <a:endParaRPr lang="en-US" sz="732" dirty="0"/>
          </a:p>
        </p:txBody>
      </p:sp>
      <p:sp>
        <p:nvSpPr>
          <p:cNvPr id="51" name="Text 38"/>
          <p:cNvSpPr/>
          <p:nvPr/>
        </p:nvSpPr>
        <p:spPr>
          <a:xfrm>
            <a:off x="3190857" y="4390745"/>
            <a:ext cx="673261" cy="9663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628" i="1" dirty="0">
                <a:solidFill>
                  <a:srgbClr val="3741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Q1 2029 - Q4 2030</a:t>
            </a:r>
            <a:endParaRPr lang="en-US" sz="628" dirty="0"/>
          </a:p>
        </p:txBody>
      </p:sp>
      <p:pic>
        <p:nvPicPr>
          <p:cNvPr id="52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90856" y="4560503"/>
            <a:ext cx="71438" cy="71438"/>
          </a:xfrm>
          <a:prstGeom prst="rect">
            <a:avLst/>
          </a:prstGeom>
        </p:spPr>
      </p:pic>
      <p:sp>
        <p:nvSpPr>
          <p:cNvPr id="53" name="Text 39"/>
          <p:cNvSpPr/>
          <p:nvPr/>
        </p:nvSpPr>
        <p:spPr>
          <a:xfrm>
            <a:off x="3298014" y="4546470"/>
            <a:ext cx="844783" cy="9663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628" dirty="0">
                <a:solidFill>
                  <a:srgbClr val="3741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Ecosystem maturation</a:t>
            </a:r>
            <a:endParaRPr lang="en-US" sz="628" dirty="0"/>
          </a:p>
        </p:txBody>
      </p:sp>
      <p:pic>
        <p:nvPicPr>
          <p:cNvPr id="54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90856" y="4693360"/>
            <a:ext cx="71438" cy="71438"/>
          </a:xfrm>
          <a:prstGeom prst="rect">
            <a:avLst/>
          </a:prstGeom>
        </p:spPr>
      </p:pic>
      <p:sp>
        <p:nvSpPr>
          <p:cNvPr id="55" name="Text 40"/>
          <p:cNvSpPr/>
          <p:nvPr/>
        </p:nvSpPr>
        <p:spPr>
          <a:xfrm>
            <a:off x="3298014" y="4679327"/>
            <a:ext cx="746999" cy="9663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628" dirty="0">
                <a:solidFill>
                  <a:srgbClr val="3741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Regional leadership</a:t>
            </a:r>
            <a:endParaRPr lang="en-US" sz="628" dirty="0"/>
          </a:p>
        </p:txBody>
      </p:sp>
      <p:pic>
        <p:nvPicPr>
          <p:cNvPr id="56" name="Image 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90856" y="4826217"/>
            <a:ext cx="71438" cy="71438"/>
          </a:xfrm>
          <a:prstGeom prst="rect">
            <a:avLst/>
          </a:prstGeom>
        </p:spPr>
      </p:pic>
      <p:sp>
        <p:nvSpPr>
          <p:cNvPr id="57" name="Text 41"/>
          <p:cNvSpPr/>
          <p:nvPr/>
        </p:nvSpPr>
        <p:spPr>
          <a:xfrm>
            <a:off x="3298013" y="4812184"/>
            <a:ext cx="878446" cy="9663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628" dirty="0">
                <a:solidFill>
                  <a:srgbClr val="3741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Global competitiveness</a:t>
            </a:r>
            <a:endParaRPr lang="en-US" sz="628" dirty="0"/>
          </a:p>
        </p:txBody>
      </p:sp>
      <p:pic>
        <p:nvPicPr>
          <p:cNvPr id="58" name="Image 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679157" y="1664494"/>
            <a:ext cx="3571875" cy="2000250"/>
          </a:xfrm>
          <a:prstGeom prst="rect">
            <a:avLst/>
          </a:prstGeom>
        </p:spPr>
      </p:pic>
      <p:sp>
        <p:nvSpPr>
          <p:cNvPr id="59" name="Shape 42"/>
          <p:cNvSpPr/>
          <p:nvPr/>
        </p:nvSpPr>
        <p:spPr>
          <a:xfrm>
            <a:off x="4679156" y="3771901"/>
            <a:ext cx="4179094" cy="935831"/>
          </a:xfrm>
          <a:prstGeom prst="rect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0" name="Shape 43"/>
          <p:cNvSpPr/>
          <p:nvPr/>
        </p:nvSpPr>
        <p:spPr>
          <a:xfrm>
            <a:off x="4679157" y="3771901"/>
            <a:ext cx="28575" cy="935831"/>
          </a:xfrm>
          <a:prstGeom prst="rect">
            <a:avLst/>
          </a:prstGeom>
          <a:solidFill>
            <a:srgbClr val="00875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1" name="Image 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750595" y="3871913"/>
            <a:ext cx="142875" cy="114300"/>
          </a:xfrm>
          <a:prstGeom prst="rect">
            <a:avLst/>
          </a:prstGeom>
        </p:spPr>
      </p:pic>
      <p:sp>
        <p:nvSpPr>
          <p:cNvPr id="62" name="Text 44"/>
          <p:cNvSpPr/>
          <p:nvPr/>
        </p:nvSpPr>
        <p:spPr>
          <a:xfrm>
            <a:off x="4950619" y="3864654"/>
            <a:ext cx="1016304" cy="12881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837" b="1" dirty="0">
                <a:solidFill>
                  <a:srgbClr val="0087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Stakeholder Roles </a:t>
            </a:r>
            <a:endParaRPr lang="en-US" sz="837" dirty="0"/>
          </a:p>
        </p:txBody>
      </p:sp>
      <p:sp>
        <p:nvSpPr>
          <p:cNvPr id="63" name="Shape 45"/>
          <p:cNvSpPr/>
          <p:nvPr/>
        </p:nvSpPr>
        <p:spPr>
          <a:xfrm>
            <a:off x="4750594" y="4050506"/>
            <a:ext cx="171450" cy="171450"/>
          </a:xfrm>
          <a:prstGeom prst="ellipse">
            <a:avLst/>
          </a:prstGeom>
          <a:solidFill>
            <a:srgbClr val="E5E7E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4" name="Image 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93457" y="4093370"/>
            <a:ext cx="85725" cy="85725"/>
          </a:xfrm>
          <a:prstGeom prst="rect">
            <a:avLst/>
          </a:prstGeom>
        </p:spPr>
      </p:pic>
      <p:sp>
        <p:nvSpPr>
          <p:cNvPr id="65" name="Text 46"/>
          <p:cNvSpPr/>
          <p:nvPr/>
        </p:nvSpPr>
        <p:spPr>
          <a:xfrm>
            <a:off x="4979195" y="4087023"/>
            <a:ext cx="532197" cy="9663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628" b="1" dirty="0">
                <a:solidFill>
                  <a:srgbClr val="3741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Government:</a:t>
            </a:r>
            <a:endParaRPr lang="en-US" sz="628" dirty="0"/>
          </a:p>
        </p:txBody>
      </p:sp>
      <p:sp>
        <p:nvSpPr>
          <p:cNvPr id="66" name="Text 47"/>
          <p:cNvSpPr/>
          <p:nvPr/>
        </p:nvSpPr>
        <p:spPr>
          <a:xfrm>
            <a:off x="5540119" y="4087023"/>
            <a:ext cx="737381" cy="9663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628" dirty="0">
                <a:solidFill>
                  <a:srgbClr val="3741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Visionary architect </a:t>
            </a:r>
            <a:endParaRPr lang="en-US" sz="628" dirty="0"/>
          </a:p>
        </p:txBody>
      </p:sp>
      <p:sp>
        <p:nvSpPr>
          <p:cNvPr id="67" name="Shape 48"/>
          <p:cNvSpPr/>
          <p:nvPr/>
        </p:nvSpPr>
        <p:spPr>
          <a:xfrm>
            <a:off x="6804422" y="4050506"/>
            <a:ext cx="171450" cy="171450"/>
          </a:xfrm>
          <a:prstGeom prst="ellipse">
            <a:avLst/>
          </a:prstGeom>
          <a:solidFill>
            <a:srgbClr val="E5E7E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8" name="Image 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836569" y="4093370"/>
            <a:ext cx="107156" cy="85725"/>
          </a:xfrm>
          <a:prstGeom prst="rect">
            <a:avLst/>
          </a:prstGeom>
        </p:spPr>
      </p:pic>
      <p:sp>
        <p:nvSpPr>
          <p:cNvPr id="69" name="Text 49"/>
          <p:cNvSpPr/>
          <p:nvPr/>
        </p:nvSpPr>
        <p:spPr>
          <a:xfrm>
            <a:off x="7033023" y="4087023"/>
            <a:ext cx="384721" cy="9663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628" b="1" dirty="0">
                <a:solidFill>
                  <a:srgbClr val="3741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Citizenry:</a:t>
            </a:r>
            <a:endParaRPr lang="en-US" sz="628" dirty="0"/>
          </a:p>
        </p:txBody>
      </p:sp>
      <p:sp>
        <p:nvSpPr>
          <p:cNvPr id="70" name="Text 50"/>
          <p:cNvSpPr/>
          <p:nvPr/>
        </p:nvSpPr>
        <p:spPr>
          <a:xfrm>
            <a:off x="7438096" y="4087023"/>
            <a:ext cx="763029" cy="9663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628" dirty="0">
                <a:solidFill>
                  <a:srgbClr val="3741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Sovereign and soul </a:t>
            </a:r>
            <a:endParaRPr lang="en-US" sz="628" dirty="0"/>
          </a:p>
        </p:txBody>
      </p:sp>
      <p:sp>
        <p:nvSpPr>
          <p:cNvPr id="71" name="Shape 51"/>
          <p:cNvSpPr/>
          <p:nvPr/>
        </p:nvSpPr>
        <p:spPr>
          <a:xfrm>
            <a:off x="4750594" y="4257675"/>
            <a:ext cx="171450" cy="171450"/>
          </a:xfrm>
          <a:prstGeom prst="ellipse">
            <a:avLst/>
          </a:prstGeom>
          <a:solidFill>
            <a:srgbClr val="E5E7E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2" name="Image 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788099" y="4300539"/>
            <a:ext cx="96441" cy="85725"/>
          </a:xfrm>
          <a:prstGeom prst="rect">
            <a:avLst/>
          </a:prstGeom>
        </p:spPr>
      </p:pic>
      <p:sp>
        <p:nvSpPr>
          <p:cNvPr id="73" name="Text 52"/>
          <p:cNvSpPr/>
          <p:nvPr/>
        </p:nvSpPr>
        <p:spPr>
          <a:xfrm>
            <a:off x="4979194" y="4294192"/>
            <a:ext cx="373500" cy="9663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628" b="1" dirty="0">
                <a:solidFill>
                  <a:srgbClr val="3741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Industry:</a:t>
            </a:r>
            <a:endParaRPr lang="en-US" sz="628" dirty="0"/>
          </a:p>
        </p:txBody>
      </p:sp>
      <p:sp>
        <p:nvSpPr>
          <p:cNvPr id="74" name="Text 53"/>
          <p:cNvSpPr/>
          <p:nvPr/>
        </p:nvSpPr>
        <p:spPr>
          <a:xfrm>
            <a:off x="5371403" y="4294192"/>
            <a:ext cx="727763" cy="9663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628" dirty="0">
                <a:solidFill>
                  <a:srgbClr val="3741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Engine of creation </a:t>
            </a:r>
            <a:endParaRPr lang="en-US" sz="628" dirty="0"/>
          </a:p>
        </p:txBody>
      </p:sp>
      <p:sp>
        <p:nvSpPr>
          <p:cNvPr id="75" name="Shape 54"/>
          <p:cNvSpPr/>
          <p:nvPr/>
        </p:nvSpPr>
        <p:spPr>
          <a:xfrm>
            <a:off x="6804422" y="4257675"/>
            <a:ext cx="171450" cy="171450"/>
          </a:xfrm>
          <a:prstGeom prst="ellipse">
            <a:avLst/>
          </a:prstGeom>
          <a:solidFill>
            <a:srgbClr val="E5E7E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6" name="Image 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847285" y="4300539"/>
            <a:ext cx="85725" cy="85725"/>
          </a:xfrm>
          <a:prstGeom prst="rect">
            <a:avLst/>
          </a:prstGeom>
        </p:spPr>
      </p:pic>
      <p:sp>
        <p:nvSpPr>
          <p:cNvPr id="77" name="Text 55"/>
          <p:cNvSpPr/>
          <p:nvPr/>
        </p:nvSpPr>
        <p:spPr>
          <a:xfrm>
            <a:off x="7033022" y="4294192"/>
            <a:ext cx="421590" cy="9663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628" b="1" dirty="0">
                <a:solidFill>
                  <a:srgbClr val="3741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Academia:</a:t>
            </a:r>
            <a:endParaRPr lang="en-US" sz="628" dirty="0"/>
          </a:p>
        </p:txBody>
      </p:sp>
      <p:sp>
        <p:nvSpPr>
          <p:cNvPr id="78" name="Text 56"/>
          <p:cNvSpPr/>
          <p:nvPr/>
        </p:nvSpPr>
        <p:spPr>
          <a:xfrm>
            <a:off x="7479507" y="4294192"/>
            <a:ext cx="682879" cy="9663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628" dirty="0">
                <a:solidFill>
                  <a:srgbClr val="3741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Fountain of truth </a:t>
            </a:r>
            <a:endParaRPr lang="en-US" sz="628" dirty="0"/>
          </a:p>
        </p:txBody>
      </p:sp>
      <p:sp>
        <p:nvSpPr>
          <p:cNvPr id="79" name="Shape 57"/>
          <p:cNvSpPr/>
          <p:nvPr/>
        </p:nvSpPr>
        <p:spPr>
          <a:xfrm>
            <a:off x="4750594" y="4464844"/>
            <a:ext cx="171450" cy="171450"/>
          </a:xfrm>
          <a:prstGeom prst="ellipse">
            <a:avLst/>
          </a:prstGeom>
          <a:solidFill>
            <a:srgbClr val="E5E7E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0" name="Image 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782741" y="4507707"/>
            <a:ext cx="107156" cy="85725"/>
          </a:xfrm>
          <a:prstGeom prst="rect">
            <a:avLst/>
          </a:prstGeom>
        </p:spPr>
      </p:pic>
      <p:sp>
        <p:nvSpPr>
          <p:cNvPr id="81" name="Text 58"/>
          <p:cNvSpPr/>
          <p:nvPr/>
        </p:nvSpPr>
        <p:spPr>
          <a:xfrm>
            <a:off x="4979195" y="4501361"/>
            <a:ext cx="506549" cy="9663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628" b="1" dirty="0">
                <a:solidFill>
                  <a:srgbClr val="3741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Civil Society:</a:t>
            </a:r>
            <a:endParaRPr lang="en-US" sz="628" dirty="0"/>
          </a:p>
        </p:txBody>
      </p:sp>
      <p:sp>
        <p:nvSpPr>
          <p:cNvPr id="82" name="Text 59"/>
          <p:cNvSpPr/>
          <p:nvPr/>
        </p:nvSpPr>
        <p:spPr>
          <a:xfrm>
            <a:off x="5514892" y="4501361"/>
            <a:ext cx="617157" cy="9663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628" dirty="0">
                <a:solidFill>
                  <a:srgbClr val="3741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Moral compass </a:t>
            </a:r>
            <a:endParaRPr lang="en-US" sz="628" dirty="0"/>
          </a:p>
        </p:txBody>
      </p:sp>
      <p:sp>
        <p:nvSpPr>
          <p:cNvPr id="83" name="Shape 60"/>
          <p:cNvSpPr/>
          <p:nvPr/>
        </p:nvSpPr>
        <p:spPr>
          <a:xfrm>
            <a:off x="4679156" y="4814889"/>
            <a:ext cx="4179094" cy="778669"/>
          </a:xfrm>
          <a:prstGeom prst="rect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4" name="Shape 61"/>
          <p:cNvSpPr/>
          <p:nvPr/>
        </p:nvSpPr>
        <p:spPr>
          <a:xfrm>
            <a:off x="4679157" y="4814889"/>
            <a:ext cx="28575" cy="778669"/>
          </a:xfrm>
          <a:prstGeom prst="rect">
            <a:avLst/>
          </a:prstGeom>
          <a:solidFill>
            <a:srgbClr val="FFD70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5" name="Image 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750595" y="4911329"/>
            <a:ext cx="100013" cy="100013"/>
          </a:xfrm>
          <a:prstGeom prst="rect">
            <a:avLst/>
          </a:prstGeom>
        </p:spPr>
      </p:pic>
      <p:sp>
        <p:nvSpPr>
          <p:cNvPr id="86" name="Text 62"/>
          <p:cNvSpPr/>
          <p:nvPr/>
        </p:nvSpPr>
        <p:spPr>
          <a:xfrm>
            <a:off x="4893469" y="4905004"/>
            <a:ext cx="1022716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b="1" dirty="0">
                <a:solidFill>
                  <a:srgbClr val="1E3A8A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Validation Questions </a:t>
            </a:r>
            <a:endParaRPr lang="en-US" sz="732" dirty="0"/>
          </a:p>
        </p:txBody>
      </p:sp>
      <p:sp>
        <p:nvSpPr>
          <p:cNvPr id="87" name="Text 63"/>
          <p:cNvSpPr/>
          <p:nvPr/>
        </p:nvSpPr>
        <p:spPr>
          <a:xfrm>
            <a:off x="4750594" y="5088042"/>
            <a:ext cx="67326" cy="9663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628" b="1" dirty="0">
                <a:solidFill>
                  <a:srgbClr val="0087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1.</a:t>
            </a:r>
            <a:endParaRPr lang="en-US" sz="628" dirty="0"/>
          </a:p>
        </p:txBody>
      </p:sp>
      <p:sp>
        <p:nvSpPr>
          <p:cNvPr id="88" name="Text 64"/>
          <p:cNvSpPr/>
          <p:nvPr/>
        </p:nvSpPr>
        <p:spPr>
          <a:xfrm>
            <a:off x="4866430" y="5088042"/>
            <a:ext cx="2850139" cy="9663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628" dirty="0">
                <a:solidFill>
                  <a:srgbClr val="3741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Is the proposed governance structure appropriate for Zimbabwe's context?</a:t>
            </a:r>
            <a:endParaRPr lang="en-US" sz="628" dirty="0"/>
          </a:p>
        </p:txBody>
      </p:sp>
      <p:sp>
        <p:nvSpPr>
          <p:cNvPr id="89" name="Text 65"/>
          <p:cNvSpPr/>
          <p:nvPr/>
        </p:nvSpPr>
        <p:spPr>
          <a:xfrm>
            <a:off x="4750594" y="5238060"/>
            <a:ext cx="67326" cy="9663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628" b="1" dirty="0">
                <a:solidFill>
                  <a:srgbClr val="0087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2.</a:t>
            </a:r>
            <a:endParaRPr lang="en-US" sz="628" dirty="0"/>
          </a:p>
        </p:txBody>
      </p:sp>
      <p:sp>
        <p:nvSpPr>
          <p:cNvPr id="90" name="Text 66"/>
          <p:cNvSpPr/>
          <p:nvPr/>
        </p:nvSpPr>
        <p:spPr>
          <a:xfrm>
            <a:off x="4866429" y="5238060"/>
            <a:ext cx="2125582" cy="9663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628" dirty="0">
                <a:solidFill>
                  <a:srgbClr val="3741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Are the implementation phases realistic and achievable?</a:t>
            </a:r>
            <a:endParaRPr lang="en-US" sz="628" dirty="0"/>
          </a:p>
        </p:txBody>
      </p:sp>
      <p:sp>
        <p:nvSpPr>
          <p:cNvPr id="91" name="Text 67"/>
          <p:cNvSpPr/>
          <p:nvPr/>
        </p:nvSpPr>
        <p:spPr>
          <a:xfrm>
            <a:off x="4750594" y="5388079"/>
            <a:ext cx="67326" cy="9663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628" b="1" dirty="0">
                <a:solidFill>
                  <a:srgbClr val="0087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3.</a:t>
            </a:r>
            <a:endParaRPr lang="en-US" sz="628" dirty="0"/>
          </a:p>
        </p:txBody>
      </p:sp>
      <p:sp>
        <p:nvSpPr>
          <p:cNvPr id="92" name="Text 68"/>
          <p:cNvSpPr/>
          <p:nvPr/>
        </p:nvSpPr>
        <p:spPr>
          <a:xfrm>
            <a:off x="4866429" y="5388079"/>
            <a:ext cx="2386872" cy="9663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628" dirty="0">
                <a:solidFill>
                  <a:srgbClr val="3741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How can we ensure effective coordination across stakeholders?</a:t>
            </a:r>
            <a:endParaRPr lang="en-US" sz="628" dirty="0"/>
          </a:p>
        </p:txBody>
      </p:sp>
      <p:sp>
        <p:nvSpPr>
          <p:cNvPr id="93" name="Text 69"/>
          <p:cNvSpPr/>
          <p:nvPr/>
        </p:nvSpPr>
        <p:spPr>
          <a:xfrm>
            <a:off x="337399" y="5719391"/>
            <a:ext cx="833562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lang="en-US" sz="732" b="1" dirty="0">
                <a:solidFill>
                  <a:srgbClr val="6B728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Guiding Principle:</a:t>
            </a:r>
            <a:endParaRPr lang="en-US" sz="732" dirty="0"/>
          </a:p>
        </p:txBody>
      </p:sp>
      <p:sp>
        <p:nvSpPr>
          <p:cNvPr id="94" name="Text 70"/>
          <p:cNvSpPr/>
          <p:nvPr/>
        </p:nvSpPr>
        <p:spPr>
          <a:xfrm>
            <a:off x="1230969" y="5719391"/>
            <a:ext cx="1383392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lang="en-US" sz="732" dirty="0">
                <a:solidFill>
                  <a:srgbClr val="6B728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Transparency &amp; Accountability </a:t>
            </a:r>
            <a:endParaRPr lang="en-US" sz="732" dirty="0"/>
          </a:p>
        </p:txBody>
      </p:sp>
      <p:sp>
        <p:nvSpPr>
          <p:cNvPr id="95" name="Text 71"/>
          <p:cNvSpPr/>
          <p:nvPr/>
        </p:nvSpPr>
        <p:spPr>
          <a:xfrm>
            <a:off x="6979532" y="5719392"/>
            <a:ext cx="1878719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lang="en-US" sz="732" dirty="0">
                <a:solidFill>
                  <a:srgbClr val="6B728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Zimbabwe National AI Strategy 2026-2030 </a:t>
            </a:r>
            <a:endParaRPr lang="en-US" sz="732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9143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391835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352" y="350196"/>
            <a:ext cx="3485178" cy="1624520"/>
          </a:xfrm>
        </p:spPr>
        <p:txBody>
          <a:bodyPr anchor="ctr">
            <a:normAutofit/>
          </a:bodyPr>
          <a:lstStyle/>
          <a:p>
            <a:r>
              <a:rPr lang="en-ZW" sz="3500" b="1" dirty="0"/>
              <a:t>The AI Skills Gap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351" y="2743200"/>
            <a:ext cx="3485179" cy="361314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ZW" sz="1700"/>
              <a:t>Challenges:</a:t>
            </a:r>
          </a:p>
          <a:p>
            <a:r>
              <a:rPr lang="en-ZW" sz="1700"/>
              <a:t>Shortage of AI professionals</a:t>
            </a:r>
          </a:p>
          <a:p>
            <a:r>
              <a:rPr lang="en-ZW" sz="1700"/>
              <a:t>Limited AI literacy</a:t>
            </a:r>
          </a:p>
          <a:p>
            <a:r>
              <a:rPr lang="en-ZW" sz="1700"/>
              <a:t>Lack of infrastructure</a:t>
            </a:r>
          </a:p>
          <a:p>
            <a:r>
              <a:rPr lang="en-ZW" sz="1700"/>
              <a:t>Brain drain</a:t>
            </a:r>
          </a:p>
        </p:txBody>
      </p:sp>
      <p:pic>
        <p:nvPicPr>
          <p:cNvPr id="5" name="Picture 4" descr="Angle view of circuit shaped like a brain">
            <a:extLst>
              <a:ext uri="{FF2B5EF4-FFF2-40B4-BE49-F238E27FC236}">
                <a16:creationId xmlns:a16="http://schemas.microsoft.com/office/drawing/2014/main" id="{23A1120F-D8C3-16CD-CE65-6D6891EF88F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797" r="26652" b="1"/>
          <a:stretch>
            <a:fillRect/>
          </a:stretch>
        </p:blipFill>
        <p:spPr>
          <a:xfrm>
            <a:off x="4572000" y="1"/>
            <a:ext cx="457711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9144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399" y="643467"/>
            <a:ext cx="8408193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28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AI Skills Pyramid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7235457-2F7E-7D7D-F703-A82F50EF35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388303"/>
            <a:ext cx="9144000" cy="5469697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768145D-488B-2649-E8B2-214FFD7D4D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9144000" cy="675167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1E020063-2385-44AC-BD67-258E1F0B9F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E014A0B-5338-4077-AFE9-A90D04D449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" y="0"/>
            <a:ext cx="91437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501" y="400808"/>
            <a:ext cx="7372350" cy="763041"/>
          </a:xfrm>
        </p:spPr>
        <p:txBody>
          <a:bodyPr anchor="b">
            <a:normAutofit/>
          </a:bodyPr>
          <a:lstStyle/>
          <a:p>
            <a:r>
              <a:rPr lang="en-ZW" sz="3100" b="1" dirty="0">
                <a:solidFill>
                  <a:schemeClr val="tx2"/>
                </a:solidFill>
              </a:rPr>
              <a:t>Core AI Skills Required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8127680-150F-4A90-9950-F66392578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28" y="-1"/>
            <a:ext cx="2521551" cy="2522849"/>
            <a:chOff x="-305" y="-1"/>
            <a:chExt cx="3832880" cy="2876136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088F97A-8362-4967-B664-D748B846EC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14">
              <a:extLst>
                <a:ext uri="{FF2B5EF4-FFF2-40B4-BE49-F238E27FC236}">
                  <a16:creationId xmlns:a16="http://schemas.microsoft.com/office/drawing/2014/main" id="{30F9DEDE-4318-412A-81C5-C8C90F6897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9E97DE9-7844-4707-8928-1CD88ADB72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C58954E-44A5-4A0D-97A9-8A2BB43D68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7080" y="1564656"/>
            <a:ext cx="3805974" cy="4490389"/>
          </a:xfrm>
        </p:spPr>
        <p:txBody>
          <a:bodyPr anchor="ctr">
            <a:normAutofit/>
          </a:bodyPr>
          <a:lstStyle/>
          <a:p>
            <a:r>
              <a:rPr lang="en-ZW" dirty="0">
                <a:solidFill>
                  <a:schemeClr val="tx2"/>
                </a:solidFill>
              </a:rPr>
              <a:t>Programming, Machine Learning, Deep Learning, Data Analytics, Robotics, Cloud Computing</a:t>
            </a:r>
          </a:p>
          <a:p>
            <a:endParaRPr lang="en-ZW" sz="1600" dirty="0">
              <a:solidFill>
                <a:schemeClr val="tx2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66920E5-8640-4C24-A775-8647637094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 flipH="1">
            <a:off x="7370340" y="5084569"/>
            <a:ext cx="2151670" cy="1395192"/>
            <a:chOff x="-305" y="-4155"/>
            <a:chExt cx="2514948" cy="2174333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CBA3142-5A82-43CE-87A2-EB14B17A51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EF5A1C7-9938-4A33-A5A4-2B05353B31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262A936D-E9F6-4A68-82C2-1D1CC77722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68A9229-BBBE-4934-9700-BA72A1BB03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Picture 3" descr="Essential Developer Skills for AI Automation in 2025">
            <a:extLst>
              <a:ext uri="{FF2B5EF4-FFF2-40B4-BE49-F238E27FC236}">
                <a16:creationId xmlns:a16="http://schemas.microsoft.com/office/drawing/2014/main" id="{930E687B-36C3-14CC-4F47-2CA5A21BE4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4167" y="1722475"/>
            <a:ext cx="5036938" cy="463714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AI Capacity Building for Universities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AI Labs, HPC Infrastructure, Research Grants, Industry Partnerships</a:t>
            </a:r>
            <a:endParaRPr lang="en-US" dirty="0"/>
          </a:p>
          <a:p>
            <a:endParaRPr dirty="0"/>
          </a:p>
        </p:txBody>
      </p:sp>
      <p:pic>
        <p:nvPicPr>
          <p:cNvPr id="4" name="Picture 3" descr="Engineering UP Organizes AI Capacity-Building Program to Support the  Transition Toward a Digital University : มหาวิทยาลัยพะเยา">
            <a:extLst>
              <a:ext uri="{FF2B5EF4-FFF2-40B4-BE49-F238E27FC236}">
                <a16:creationId xmlns:a16="http://schemas.microsoft.com/office/drawing/2014/main" id="{22393AE4-A8F2-A9CF-A4F3-5B008A6B1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460" y="2962818"/>
            <a:ext cx="7506587" cy="3928447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dirty="0"/>
              <a:t>AI Capacity Development for Industry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Digital Transformation, Smart Manufacturing, Predictive Maintenance</a:t>
            </a:r>
            <a:endParaRPr lang="en-US" dirty="0"/>
          </a:p>
          <a:p>
            <a:endParaRPr dirty="0"/>
          </a:p>
        </p:txBody>
      </p:sp>
      <p:pic>
        <p:nvPicPr>
          <p:cNvPr id="4" name="Picture 3" descr="Artificial Intelligence (AI) Infrastructure Market Size to Hit USD 465.86  Bn by 2034">
            <a:extLst>
              <a:ext uri="{FF2B5EF4-FFF2-40B4-BE49-F238E27FC236}">
                <a16:creationId xmlns:a16="http://schemas.microsoft.com/office/drawing/2014/main" id="{26CE172A-AF1F-5057-11AF-149DE146A9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26242"/>
            <a:ext cx="9144000" cy="423175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dirty="0"/>
              <a:t>AI Capacity Development for Government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Smart Governance, AI Policy, Cybersecurity, Public Service Delivery</a:t>
            </a:r>
            <a:endParaRPr lang="en-US" dirty="0"/>
          </a:p>
          <a:p>
            <a:endParaRPr dirty="0"/>
          </a:p>
        </p:txBody>
      </p:sp>
      <p:pic>
        <p:nvPicPr>
          <p:cNvPr id="4" name="Picture 3" descr="AI in Government: Top Use Cases You Need To Know">
            <a:extLst>
              <a:ext uri="{FF2B5EF4-FFF2-40B4-BE49-F238E27FC236}">
                <a16:creationId xmlns:a16="http://schemas.microsoft.com/office/drawing/2014/main" id="{C84CB4BC-9030-2640-5932-D1790B819B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47508"/>
            <a:ext cx="9027041" cy="421049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C6B04-D08D-7C54-BEAB-7360C974D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Presentation Outline.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8A265D-959A-23AD-FA9D-9E2BF9CFEF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Introduction</a:t>
            </a:r>
          </a:p>
          <a:p>
            <a:r>
              <a:rPr lang="en-US" dirty="0"/>
              <a:t>Why Education Matters</a:t>
            </a:r>
          </a:p>
          <a:p>
            <a:r>
              <a:rPr lang="en-US" dirty="0"/>
              <a:t>Zimbabwe National AI Strategy Pillars</a:t>
            </a:r>
          </a:p>
          <a:p>
            <a:r>
              <a:rPr lang="en-US" dirty="0"/>
              <a:t>Flagship Initiatives: Igniting the National AI Mission</a:t>
            </a:r>
          </a:p>
          <a:p>
            <a:r>
              <a:rPr lang="en-US" dirty="0"/>
              <a:t>Implementing AI Governance</a:t>
            </a:r>
          </a:p>
          <a:p>
            <a:r>
              <a:rPr lang="en-US" dirty="0"/>
              <a:t>AI Skills Gap + Pyramid</a:t>
            </a:r>
          </a:p>
          <a:p>
            <a:r>
              <a:rPr lang="en-US" dirty="0"/>
              <a:t>AI Education Framework, Ecosystem</a:t>
            </a:r>
          </a:p>
          <a:p>
            <a:r>
              <a:rPr lang="en-US" dirty="0"/>
              <a:t>Top 10 Career Opportunities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96769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dirty="0"/>
              <a:t>AI Research and Innovation Ecosystem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C714537-6110-0928-4B62-3175BEF022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116419"/>
            <a:ext cx="9144000" cy="5741581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202" y="639520"/>
            <a:ext cx="2571750" cy="1719072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ZW" sz="3300"/>
              <a:t>Emerging AI Career Opportunities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2458" y="2573756"/>
            <a:ext cx="2441321" cy="18288"/>
          </a:xfrm>
          <a:custGeom>
            <a:avLst/>
            <a:gdLst>
              <a:gd name="csX0" fmla="*/ 0 w 2441321"/>
              <a:gd name="csY0" fmla="*/ 0 h 18288"/>
              <a:gd name="csX1" fmla="*/ 585917 w 2441321"/>
              <a:gd name="csY1" fmla="*/ 0 h 18288"/>
              <a:gd name="csX2" fmla="*/ 1196247 w 2441321"/>
              <a:gd name="csY2" fmla="*/ 0 h 18288"/>
              <a:gd name="csX3" fmla="*/ 1806578 w 2441321"/>
              <a:gd name="csY3" fmla="*/ 0 h 18288"/>
              <a:gd name="csX4" fmla="*/ 2441321 w 2441321"/>
              <a:gd name="csY4" fmla="*/ 0 h 18288"/>
              <a:gd name="csX5" fmla="*/ 2441321 w 2441321"/>
              <a:gd name="csY5" fmla="*/ 18288 h 18288"/>
              <a:gd name="csX6" fmla="*/ 1830991 w 2441321"/>
              <a:gd name="csY6" fmla="*/ 18288 h 18288"/>
              <a:gd name="csX7" fmla="*/ 1269487 w 2441321"/>
              <a:gd name="csY7" fmla="*/ 18288 h 18288"/>
              <a:gd name="csX8" fmla="*/ 707983 w 2441321"/>
              <a:gd name="csY8" fmla="*/ 18288 h 18288"/>
              <a:gd name="csX9" fmla="*/ 0 w 2441321"/>
              <a:gd name="csY9" fmla="*/ 18288 h 18288"/>
              <a:gd name="csX10" fmla="*/ 0 w 2441321"/>
              <a:gd name="csY10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2441321" h="18288" fill="none" extrusionOk="0">
                <a:moveTo>
                  <a:pt x="0" y="0"/>
                </a:moveTo>
                <a:cubicBezTo>
                  <a:pt x="273217" y="-17533"/>
                  <a:pt x="355785" y="-4171"/>
                  <a:pt x="585917" y="0"/>
                </a:cubicBezTo>
                <a:cubicBezTo>
                  <a:pt x="816049" y="4171"/>
                  <a:pt x="991446" y="-9419"/>
                  <a:pt x="1196247" y="0"/>
                </a:cubicBezTo>
                <a:cubicBezTo>
                  <a:pt x="1401048" y="9419"/>
                  <a:pt x="1589984" y="-731"/>
                  <a:pt x="1806578" y="0"/>
                </a:cubicBezTo>
                <a:cubicBezTo>
                  <a:pt x="2023172" y="731"/>
                  <a:pt x="2247754" y="8393"/>
                  <a:pt x="2441321" y="0"/>
                </a:cubicBezTo>
                <a:cubicBezTo>
                  <a:pt x="2441167" y="8655"/>
                  <a:pt x="2440437" y="9975"/>
                  <a:pt x="2441321" y="18288"/>
                </a:cubicBezTo>
                <a:cubicBezTo>
                  <a:pt x="2169723" y="30506"/>
                  <a:pt x="2045712" y="39140"/>
                  <a:pt x="1830991" y="18288"/>
                </a:cubicBezTo>
                <a:cubicBezTo>
                  <a:pt x="1616270" y="-2564"/>
                  <a:pt x="1505876" y="3949"/>
                  <a:pt x="1269487" y="18288"/>
                </a:cubicBezTo>
                <a:cubicBezTo>
                  <a:pt x="1033098" y="32627"/>
                  <a:pt x="908661" y="41191"/>
                  <a:pt x="707983" y="18288"/>
                </a:cubicBezTo>
                <a:cubicBezTo>
                  <a:pt x="507305" y="-4615"/>
                  <a:pt x="333592" y="20759"/>
                  <a:pt x="0" y="18288"/>
                </a:cubicBezTo>
                <a:cubicBezTo>
                  <a:pt x="-688" y="11716"/>
                  <a:pt x="875" y="6357"/>
                  <a:pt x="0" y="0"/>
                </a:cubicBezTo>
                <a:close/>
              </a:path>
              <a:path w="2441321" h="18288" stroke="0" extrusionOk="0">
                <a:moveTo>
                  <a:pt x="0" y="0"/>
                </a:moveTo>
                <a:cubicBezTo>
                  <a:pt x="207071" y="-14617"/>
                  <a:pt x="444194" y="-15606"/>
                  <a:pt x="585917" y="0"/>
                </a:cubicBezTo>
                <a:cubicBezTo>
                  <a:pt x="727640" y="15606"/>
                  <a:pt x="904326" y="-79"/>
                  <a:pt x="1123008" y="0"/>
                </a:cubicBezTo>
                <a:cubicBezTo>
                  <a:pt x="1341690" y="79"/>
                  <a:pt x="1600014" y="10401"/>
                  <a:pt x="1782164" y="0"/>
                </a:cubicBezTo>
                <a:cubicBezTo>
                  <a:pt x="1964314" y="-10401"/>
                  <a:pt x="2143537" y="-21488"/>
                  <a:pt x="2441321" y="0"/>
                </a:cubicBezTo>
                <a:cubicBezTo>
                  <a:pt x="2441735" y="5928"/>
                  <a:pt x="2441551" y="11133"/>
                  <a:pt x="2441321" y="18288"/>
                </a:cubicBezTo>
                <a:cubicBezTo>
                  <a:pt x="2166745" y="28773"/>
                  <a:pt x="2078726" y="15476"/>
                  <a:pt x="1879817" y="18288"/>
                </a:cubicBezTo>
                <a:cubicBezTo>
                  <a:pt x="1680908" y="21100"/>
                  <a:pt x="1548770" y="-4127"/>
                  <a:pt x="1318313" y="18288"/>
                </a:cubicBezTo>
                <a:cubicBezTo>
                  <a:pt x="1087856" y="40703"/>
                  <a:pt x="894613" y="3927"/>
                  <a:pt x="659157" y="18288"/>
                </a:cubicBezTo>
                <a:cubicBezTo>
                  <a:pt x="423701" y="32649"/>
                  <a:pt x="246611" y="33975"/>
                  <a:pt x="0" y="18288"/>
                </a:cubicBezTo>
                <a:cubicBezTo>
                  <a:pt x="-348" y="10388"/>
                  <a:pt x="-12" y="396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202" y="2807208"/>
            <a:ext cx="2571750" cy="3410712"/>
          </a:xfrm>
        </p:spPr>
        <p:txBody>
          <a:bodyPr anchor="t">
            <a:normAutofit/>
          </a:bodyPr>
          <a:lstStyle/>
          <a:p>
            <a:r>
              <a:rPr lang="en-ZW" sz="1900"/>
              <a:t>AI Engineer, Data Scientist, Robotics Engineer, AI Research Scientist</a:t>
            </a:r>
          </a:p>
          <a:p>
            <a:endParaRPr lang="en-ZW" sz="1900"/>
          </a:p>
        </p:txBody>
      </p:sp>
      <p:pic>
        <p:nvPicPr>
          <p:cNvPr id="4" name="Picture 3" descr="10 In-demand Career opportunities in Artificial Intelligence">
            <a:extLst>
              <a:ext uri="{FF2B5EF4-FFF2-40B4-BE49-F238E27FC236}">
                <a16:creationId xmlns:a16="http://schemas.microsoft.com/office/drawing/2014/main" id="{66BF03A6-1EBF-A3FE-4E7E-50C50B2AF5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3533" y="308344"/>
            <a:ext cx="6110467" cy="6260876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D45EE4-C4F0-4F72-B1C6-39F596D13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C459BAD-4279-4A9D-B0C5-662C5F5ED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1696472" y="-729002"/>
            <a:ext cx="5649003" cy="7988753"/>
          </a:xfrm>
          <a:custGeom>
            <a:avLst/>
            <a:gdLst>
              <a:gd name="csX0" fmla="*/ 0 w 5649003"/>
              <a:gd name="csY0" fmla="*/ 3994377 h 7988753"/>
              <a:gd name="csX1" fmla="*/ 2824502 w 5649003"/>
              <a:gd name="csY1" fmla="*/ 0 h 7988753"/>
              <a:gd name="csX2" fmla="*/ 5649004 w 5649003"/>
              <a:gd name="csY2" fmla="*/ 3994377 h 7988753"/>
              <a:gd name="csX3" fmla="*/ 2824502 w 5649003"/>
              <a:gd name="csY3" fmla="*/ 7988754 h 7988753"/>
              <a:gd name="csX4" fmla="*/ 0 w 5649003"/>
              <a:gd name="csY4" fmla="*/ 3994377 h 798875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649003" h="7988753" fill="none" extrusionOk="0">
                <a:moveTo>
                  <a:pt x="0" y="3994377"/>
                </a:moveTo>
                <a:cubicBezTo>
                  <a:pt x="186946" y="1724370"/>
                  <a:pt x="1438121" y="-52385"/>
                  <a:pt x="2824502" y="0"/>
                </a:cubicBezTo>
                <a:cubicBezTo>
                  <a:pt x="4573533" y="-25557"/>
                  <a:pt x="5524760" y="1760129"/>
                  <a:pt x="5649004" y="3994377"/>
                </a:cubicBezTo>
                <a:cubicBezTo>
                  <a:pt x="5518761" y="6222535"/>
                  <a:pt x="4285196" y="8231096"/>
                  <a:pt x="2824502" y="7988754"/>
                </a:cubicBezTo>
                <a:cubicBezTo>
                  <a:pt x="1332602" y="8079924"/>
                  <a:pt x="181951" y="6393158"/>
                  <a:pt x="0" y="3994377"/>
                </a:cubicBezTo>
                <a:close/>
              </a:path>
              <a:path w="5649003" h="7988753" stroke="0" extrusionOk="0">
                <a:moveTo>
                  <a:pt x="0" y="3994377"/>
                </a:moveTo>
                <a:cubicBezTo>
                  <a:pt x="-54350" y="1735993"/>
                  <a:pt x="1351726" y="167869"/>
                  <a:pt x="2824502" y="0"/>
                </a:cubicBezTo>
                <a:cubicBezTo>
                  <a:pt x="4343116" y="-29476"/>
                  <a:pt x="5695592" y="2113332"/>
                  <a:pt x="5649004" y="3994377"/>
                </a:cubicBezTo>
                <a:cubicBezTo>
                  <a:pt x="5518596" y="6213441"/>
                  <a:pt x="4081190" y="7959286"/>
                  <a:pt x="2824502" y="7988754"/>
                </a:cubicBezTo>
                <a:cubicBezTo>
                  <a:pt x="1192166" y="7815502"/>
                  <a:pt x="-92001" y="6198372"/>
                  <a:pt x="0" y="3994377"/>
                </a:cubicBezTo>
                <a:close/>
              </a:path>
            </a:pathLst>
          </a:custGeom>
          <a:solidFill>
            <a:schemeClr val="accent2"/>
          </a:solidFill>
          <a:ln w="57150"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 sd="63743190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9908" y="1911096"/>
            <a:ext cx="6041898" cy="2076651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4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National AI Capacity Development Strategy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20874" y="4353507"/>
            <a:ext cx="4299966" cy="93268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22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Education, Research, Infrastructure, Innovation, Ethics, Entrepreneurship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0953BC39-9D68-40BE-BF3C-5C4EB782AF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980654" y="4173498"/>
            <a:ext cx="3182692" cy="18288"/>
          </a:xfrm>
          <a:custGeom>
            <a:avLst/>
            <a:gdLst>
              <a:gd name="csX0" fmla="*/ 0 w 3182692"/>
              <a:gd name="csY0" fmla="*/ 0 h 18288"/>
              <a:gd name="csX1" fmla="*/ 604711 w 3182692"/>
              <a:gd name="csY1" fmla="*/ 0 h 18288"/>
              <a:gd name="csX2" fmla="*/ 1241250 w 3182692"/>
              <a:gd name="csY2" fmla="*/ 0 h 18288"/>
              <a:gd name="csX3" fmla="*/ 1909615 w 3182692"/>
              <a:gd name="csY3" fmla="*/ 0 h 18288"/>
              <a:gd name="csX4" fmla="*/ 2577981 w 3182692"/>
              <a:gd name="csY4" fmla="*/ 0 h 18288"/>
              <a:gd name="csX5" fmla="*/ 3182692 w 3182692"/>
              <a:gd name="csY5" fmla="*/ 0 h 18288"/>
              <a:gd name="csX6" fmla="*/ 3182692 w 3182692"/>
              <a:gd name="csY6" fmla="*/ 18288 h 18288"/>
              <a:gd name="csX7" fmla="*/ 2482500 w 3182692"/>
              <a:gd name="csY7" fmla="*/ 18288 h 18288"/>
              <a:gd name="csX8" fmla="*/ 1782308 w 3182692"/>
              <a:gd name="csY8" fmla="*/ 18288 h 18288"/>
              <a:gd name="csX9" fmla="*/ 1145769 w 3182692"/>
              <a:gd name="csY9" fmla="*/ 18288 h 18288"/>
              <a:gd name="csX10" fmla="*/ 0 w 3182692"/>
              <a:gd name="csY10" fmla="*/ 18288 h 18288"/>
              <a:gd name="csX11" fmla="*/ 0 w 3182692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182692" h="18288" fill="none" extrusionOk="0">
                <a:moveTo>
                  <a:pt x="0" y="0"/>
                </a:moveTo>
                <a:cubicBezTo>
                  <a:pt x="126686" y="-21366"/>
                  <a:pt x="467788" y="9025"/>
                  <a:pt x="604711" y="0"/>
                </a:cubicBezTo>
                <a:cubicBezTo>
                  <a:pt x="741634" y="-9025"/>
                  <a:pt x="1061620" y="6814"/>
                  <a:pt x="1241250" y="0"/>
                </a:cubicBezTo>
                <a:cubicBezTo>
                  <a:pt x="1420880" y="-6814"/>
                  <a:pt x="1713773" y="13383"/>
                  <a:pt x="1909615" y="0"/>
                </a:cubicBezTo>
                <a:cubicBezTo>
                  <a:pt x="2105457" y="-13383"/>
                  <a:pt x="2257256" y="13567"/>
                  <a:pt x="2577981" y="0"/>
                </a:cubicBezTo>
                <a:cubicBezTo>
                  <a:pt x="2898706" y="-13567"/>
                  <a:pt x="3026063" y="6328"/>
                  <a:pt x="3182692" y="0"/>
                </a:cubicBezTo>
                <a:cubicBezTo>
                  <a:pt x="3181983" y="8157"/>
                  <a:pt x="3182279" y="12125"/>
                  <a:pt x="3182692" y="18288"/>
                </a:cubicBezTo>
                <a:cubicBezTo>
                  <a:pt x="2998421" y="21742"/>
                  <a:pt x="2675038" y="19014"/>
                  <a:pt x="2482500" y="18288"/>
                </a:cubicBezTo>
                <a:cubicBezTo>
                  <a:pt x="2289962" y="17562"/>
                  <a:pt x="1930644" y="6834"/>
                  <a:pt x="1782308" y="18288"/>
                </a:cubicBezTo>
                <a:cubicBezTo>
                  <a:pt x="1633972" y="29742"/>
                  <a:pt x="1287388" y="-1992"/>
                  <a:pt x="1145769" y="18288"/>
                </a:cubicBezTo>
                <a:cubicBezTo>
                  <a:pt x="1004150" y="38568"/>
                  <a:pt x="256377" y="-37438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182692" h="18288" stroke="0" extrusionOk="0">
                <a:moveTo>
                  <a:pt x="0" y="0"/>
                </a:moveTo>
                <a:cubicBezTo>
                  <a:pt x="283446" y="18201"/>
                  <a:pt x="432812" y="7290"/>
                  <a:pt x="604711" y="0"/>
                </a:cubicBezTo>
                <a:cubicBezTo>
                  <a:pt x="776610" y="-7290"/>
                  <a:pt x="982253" y="15478"/>
                  <a:pt x="1145769" y="0"/>
                </a:cubicBezTo>
                <a:cubicBezTo>
                  <a:pt x="1309285" y="-15478"/>
                  <a:pt x="1514247" y="-25520"/>
                  <a:pt x="1845961" y="0"/>
                </a:cubicBezTo>
                <a:cubicBezTo>
                  <a:pt x="2177675" y="25520"/>
                  <a:pt x="2297588" y="16646"/>
                  <a:pt x="2450673" y="0"/>
                </a:cubicBezTo>
                <a:cubicBezTo>
                  <a:pt x="2603758" y="-16646"/>
                  <a:pt x="3023048" y="-21196"/>
                  <a:pt x="3182692" y="0"/>
                </a:cubicBezTo>
                <a:cubicBezTo>
                  <a:pt x="3182428" y="4493"/>
                  <a:pt x="3183076" y="9472"/>
                  <a:pt x="3182692" y="18288"/>
                </a:cubicBezTo>
                <a:cubicBezTo>
                  <a:pt x="3039109" y="-12701"/>
                  <a:pt x="2823860" y="13848"/>
                  <a:pt x="2546154" y="18288"/>
                </a:cubicBezTo>
                <a:cubicBezTo>
                  <a:pt x="2268448" y="22728"/>
                  <a:pt x="2098674" y="5291"/>
                  <a:pt x="1845961" y="18288"/>
                </a:cubicBezTo>
                <a:cubicBezTo>
                  <a:pt x="1593248" y="31285"/>
                  <a:pt x="1456743" y="27560"/>
                  <a:pt x="1304904" y="18288"/>
                </a:cubicBezTo>
                <a:cubicBezTo>
                  <a:pt x="1153065" y="9016"/>
                  <a:pt x="947204" y="11126"/>
                  <a:pt x="668365" y="18288"/>
                </a:cubicBezTo>
                <a:cubicBezTo>
                  <a:pt x="389526" y="25450"/>
                  <a:pt x="288244" y="-4628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Zimbabwe's AI Vision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AI-ready workforce, innovation ecosystems, digital economy, Vision 2030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89ED1AA-8684-4D37-B208-8777E1A778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Graphic 33">
            <a:extLst>
              <a:ext uri="{FF2B5EF4-FFF2-40B4-BE49-F238E27FC236}">
                <a16:creationId xmlns:a16="http://schemas.microsoft.com/office/drawing/2014/main" id="{4180E01B-B1F4-437C-807D-1C930718EE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3088" y="0"/>
            <a:ext cx="7177823" cy="6858000"/>
          </a:xfrm>
          <a:custGeom>
            <a:avLst/>
            <a:gdLst>
              <a:gd name="connsiteX0" fmla="*/ 7178288 w 7187261"/>
              <a:gd name="connsiteY0" fmla="*/ 2604802 h 5150263"/>
              <a:gd name="connsiteX1" fmla="*/ 7169335 w 7187261"/>
              <a:gd name="connsiteY1" fmla="*/ 2328577 h 5150263"/>
              <a:gd name="connsiteX2" fmla="*/ 7060845 w 7187261"/>
              <a:gd name="connsiteY2" fmla="*/ 1661160 h 5150263"/>
              <a:gd name="connsiteX3" fmla="*/ 6212263 w 7187261"/>
              <a:gd name="connsiteY3" fmla="*/ 243840 h 5150263"/>
              <a:gd name="connsiteX4" fmla="*/ 5953564 w 7187261"/>
              <a:gd name="connsiteY4" fmla="*/ 0 h 5150263"/>
              <a:gd name="connsiteX5" fmla="*/ 1408615 w 7187261"/>
              <a:gd name="connsiteY5" fmla="*/ 0 h 5150263"/>
              <a:gd name="connsiteX6" fmla="*/ 805111 w 7187261"/>
              <a:gd name="connsiteY6" fmla="*/ 676275 h 5150263"/>
              <a:gd name="connsiteX7" fmla="*/ 104928 w 7187261"/>
              <a:gd name="connsiteY7" fmla="*/ 2183035 h 5150263"/>
              <a:gd name="connsiteX8" fmla="*/ 51588 w 7187261"/>
              <a:gd name="connsiteY8" fmla="*/ 2400014 h 5150263"/>
              <a:gd name="connsiteX9" fmla="*/ 41301 w 7187261"/>
              <a:gd name="connsiteY9" fmla="*/ 2424208 h 5150263"/>
              <a:gd name="connsiteX10" fmla="*/ 119692 w 7187261"/>
              <a:gd name="connsiteY10" fmla="*/ 1834801 h 5150263"/>
              <a:gd name="connsiteX11" fmla="*/ 870071 w 7187261"/>
              <a:gd name="connsiteY11" fmla="*/ 462248 h 5150263"/>
              <a:gd name="connsiteX12" fmla="*/ 1389279 w 7187261"/>
              <a:gd name="connsiteY12" fmla="*/ 476 h 5150263"/>
              <a:gd name="connsiteX13" fmla="*/ 1320223 w 7187261"/>
              <a:gd name="connsiteY13" fmla="*/ 476 h 5150263"/>
              <a:gd name="connsiteX14" fmla="*/ 423158 w 7187261"/>
              <a:gd name="connsiteY14" fmla="*/ 989743 h 5150263"/>
              <a:gd name="connsiteX15" fmla="*/ 25585 w 7187261"/>
              <a:gd name="connsiteY15" fmla="*/ 2113693 h 5150263"/>
              <a:gd name="connsiteX16" fmla="*/ 2344 w 7187261"/>
              <a:gd name="connsiteY16" fmla="*/ 2725865 h 5150263"/>
              <a:gd name="connsiteX17" fmla="*/ 447256 w 7187261"/>
              <a:gd name="connsiteY17" fmla="*/ 4210717 h 5150263"/>
              <a:gd name="connsiteX18" fmla="*/ 1138962 w 7187261"/>
              <a:gd name="connsiteY18" fmla="*/ 4988910 h 5150263"/>
              <a:gd name="connsiteX19" fmla="*/ 1348512 w 7187261"/>
              <a:gd name="connsiteY19" fmla="*/ 5146834 h 5150263"/>
              <a:gd name="connsiteX20" fmla="*/ 1422712 w 7187261"/>
              <a:gd name="connsiteY20" fmla="*/ 5146834 h 5150263"/>
              <a:gd name="connsiteX21" fmla="*/ 480594 w 7187261"/>
              <a:gd name="connsiteY21" fmla="*/ 4187952 h 5150263"/>
              <a:gd name="connsiteX22" fmla="*/ 398679 w 7187261"/>
              <a:gd name="connsiteY22" fmla="*/ 4046125 h 5150263"/>
              <a:gd name="connsiteX23" fmla="*/ 411823 w 7187261"/>
              <a:gd name="connsiteY23" fmla="*/ 4053078 h 5150263"/>
              <a:gd name="connsiteX24" fmla="*/ 1439380 w 7187261"/>
              <a:gd name="connsiteY24" fmla="*/ 5147405 h 5150263"/>
              <a:gd name="connsiteX25" fmla="*/ 5710010 w 7187261"/>
              <a:gd name="connsiteY25" fmla="*/ 5150263 h 5150263"/>
              <a:gd name="connsiteX26" fmla="*/ 5999665 w 7187261"/>
              <a:gd name="connsiteY26" fmla="*/ 4910900 h 5150263"/>
              <a:gd name="connsiteX27" fmla="*/ 6954165 w 7187261"/>
              <a:gd name="connsiteY27" fmla="*/ 3545777 h 5150263"/>
              <a:gd name="connsiteX28" fmla="*/ 7137712 w 7187261"/>
              <a:gd name="connsiteY28" fmla="*/ 2799207 h 5150263"/>
              <a:gd name="connsiteX29" fmla="*/ 7142951 w 7187261"/>
              <a:gd name="connsiteY29" fmla="*/ 2754535 h 5150263"/>
              <a:gd name="connsiteX30" fmla="*/ 7149428 w 7187261"/>
              <a:gd name="connsiteY30" fmla="*/ 2774823 h 5150263"/>
              <a:gd name="connsiteX31" fmla="*/ 7066465 w 7187261"/>
              <a:gd name="connsiteY31" fmla="*/ 3465672 h 5150263"/>
              <a:gd name="connsiteX32" fmla="*/ 6452578 w 7187261"/>
              <a:gd name="connsiteY32" fmla="*/ 4552760 h 5150263"/>
              <a:gd name="connsiteX33" fmla="*/ 5752110 w 7187261"/>
              <a:gd name="connsiteY33" fmla="*/ 5150263 h 5150263"/>
              <a:gd name="connsiteX34" fmla="*/ 5827643 w 7187261"/>
              <a:gd name="connsiteY34" fmla="*/ 5150263 h 5150263"/>
              <a:gd name="connsiteX35" fmla="*/ 6642793 w 7187261"/>
              <a:gd name="connsiteY35" fmla="*/ 4389406 h 5150263"/>
              <a:gd name="connsiteX36" fmla="*/ 7102469 w 7187261"/>
              <a:gd name="connsiteY36" fmla="*/ 3490817 h 5150263"/>
              <a:gd name="connsiteX37" fmla="*/ 7187242 w 7187261"/>
              <a:gd name="connsiteY37" fmla="*/ 2990183 h 5150263"/>
              <a:gd name="connsiteX38" fmla="*/ 7178288 w 7187261"/>
              <a:gd name="connsiteY38" fmla="*/ 2604802 h 5150263"/>
              <a:gd name="connsiteX39" fmla="*/ 6342565 w 7187261"/>
              <a:gd name="connsiteY39" fmla="*/ 441389 h 5150263"/>
              <a:gd name="connsiteX40" fmla="*/ 7126567 w 7187261"/>
              <a:gd name="connsiteY40" fmla="*/ 2355056 h 5150263"/>
              <a:gd name="connsiteX41" fmla="*/ 6342565 w 7187261"/>
              <a:gd name="connsiteY41" fmla="*/ 441389 h 5150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7187261" h="5150263">
                <a:moveTo>
                  <a:pt x="7178288" y="2604802"/>
                </a:moveTo>
                <a:cubicBezTo>
                  <a:pt x="7168763" y="2513076"/>
                  <a:pt x="7174478" y="2420684"/>
                  <a:pt x="7169335" y="2328577"/>
                </a:cubicBezTo>
                <a:cubicBezTo>
                  <a:pt x="7156952" y="2102882"/>
                  <a:pt x="7120586" y="1879149"/>
                  <a:pt x="7060845" y="1661160"/>
                </a:cubicBezTo>
                <a:cubicBezTo>
                  <a:pt x="6910588" y="1121007"/>
                  <a:pt x="6617428" y="631374"/>
                  <a:pt x="6212263" y="243840"/>
                </a:cubicBezTo>
                <a:cubicBezTo>
                  <a:pt x="6126538" y="162496"/>
                  <a:pt x="6040813" y="80201"/>
                  <a:pt x="5953564" y="0"/>
                </a:cubicBezTo>
                <a:lnTo>
                  <a:pt x="1408615" y="0"/>
                </a:lnTo>
                <a:cubicBezTo>
                  <a:pt x="1180967" y="200316"/>
                  <a:pt x="978332" y="427387"/>
                  <a:pt x="805111" y="676275"/>
                </a:cubicBezTo>
                <a:cubicBezTo>
                  <a:pt x="481261" y="1136523"/>
                  <a:pt x="252089" y="1640872"/>
                  <a:pt x="104928" y="2183035"/>
                </a:cubicBezTo>
                <a:cubicBezTo>
                  <a:pt x="85878" y="2254853"/>
                  <a:pt x="69495" y="2327720"/>
                  <a:pt x="51588" y="2400014"/>
                </a:cubicBezTo>
                <a:cubicBezTo>
                  <a:pt x="49683" y="2407634"/>
                  <a:pt x="51588" y="2416969"/>
                  <a:pt x="41301" y="2424208"/>
                </a:cubicBezTo>
                <a:cubicBezTo>
                  <a:pt x="45900" y="2225469"/>
                  <a:pt x="72186" y="2027834"/>
                  <a:pt x="119692" y="1834801"/>
                </a:cubicBezTo>
                <a:cubicBezTo>
                  <a:pt x="247993" y="1310926"/>
                  <a:pt x="506121" y="857726"/>
                  <a:pt x="870071" y="462248"/>
                </a:cubicBezTo>
                <a:cubicBezTo>
                  <a:pt x="1027729" y="291823"/>
                  <a:pt x="1201617" y="137169"/>
                  <a:pt x="1389279" y="476"/>
                </a:cubicBezTo>
                <a:lnTo>
                  <a:pt x="1320223" y="476"/>
                </a:lnTo>
                <a:cubicBezTo>
                  <a:pt x="960844" y="274320"/>
                  <a:pt x="656330" y="599123"/>
                  <a:pt x="423158" y="989743"/>
                </a:cubicBezTo>
                <a:cubicBezTo>
                  <a:pt x="215608" y="1337596"/>
                  <a:pt x="80258" y="1711357"/>
                  <a:pt x="25585" y="2113693"/>
                </a:cubicBezTo>
                <a:cubicBezTo>
                  <a:pt x="-2705" y="2316480"/>
                  <a:pt x="-2228" y="2521077"/>
                  <a:pt x="2344" y="2725865"/>
                </a:cubicBezTo>
                <a:cubicBezTo>
                  <a:pt x="14155" y="3261932"/>
                  <a:pt x="170650" y="3754565"/>
                  <a:pt x="447256" y="4210717"/>
                </a:cubicBezTo>
                <a:cubicBezTo>
                  <a:pt x="629851" y="4511612"/>
                  <a:pt x="866356" y="4767167"/>
                  <a:pt x="1138962" y="4988910"/>
                </a:cubicBezTo>
                <a:cubicBezTo>
                  <a:pt x="1207161" y="5044345"/>
                  <a:pt x="1277008" y="5096990"/>
                  <a:pt x="1348512" y="5146834"/>
                </a:cubicBezTo>
                <a:lnTo>
                  <a:pt x="1422712" y="5146834"/>
                </a:lnTo>
                <a:cubicBezTo>
                  <a:pt x="1043426" y="4892802"/>
                  <a:pt x="724720" y="4577334"/>
                  <a:pt x="480594" y="4187952"/>
                </a:cubicBezTo>
                <a:cubicBezTo>
                  <a:pt x="452019" y="4141851"/>
                  <a:pt x="423444" y="4095179"/>
                  <a:pt x="398679" y="4046125"/>
                </a:cubicBezTo>
                <a:cubicBezTo>
                  <a:pt x="407442" y="4043267"/>
                  <a:pt x="409156" y="4048982"/>
                  <a:pt x="411823" y="4053078"/>
                </a:cubicBezTo>
                <a:cubicBezTo>
                  <a:pt x="683572" y="4484656"/>
                  <a:pt x="1033139" y="4842701"/>
                  <a:pt x="1439380" y="5147405"/>
                </a:cubicBezTo>
                <a:lnTo>
                  <a:pt x="5710010" y="5150263"/>
                </a:lnTo>
                <a:cubicBezTo>
                  <a:pt x="5810594" y="5075482"/>
                  <a:pt x="5907272" y="4995587"/>
                  <a:pt x="5999665" y="4910900"/>
                </a:cubicBezTo>
                <a:cubicBezTo>
                  <a:pt x="6418765" y="4526661"/>
                  <a:pt x="6746901" y="4078129"/>
                  <a:pt x="6954165" y="3545777"/>
                </a:cubicBezTo>
                <a:cubicBezTo>
                  <a:pt x="7048234" y="3306175"/>
                  <a:pt x="7109956" y="3055115"/>
                  <a:pt x="7137712" y="2799207"/>
                </a:cubicBezTo>
                <a:cubicBezTo>
                  <a:pt x="7139236" y="2784920"/>
                  <a:pt x="7141046" y="2770632"/>
                  <a:pt x="7142951" y="2754535"/>
                </a:cubicBezTo>
                <a:cubicBezTo>
                  <a:pt x="7151714" y="2760440"/>
                  <a:pt x="7149237" y="2768441"/>
                  <a:pt x="7149428" y="2774823"/>
                </a:cubicBezTo>
                <a:cubicBezTo>
                  <a:pt x="7156743" y="3007967"/>
                  <a:pt x="7128777" y="3240881"/>
                  <a:pt x="7066465" y="3465672"/>
                </a:cubicBezTo>
                <a:cubicBezTo>
                  <a:pt x="6952165" y="3878580"/>
                  <a:pt x="6737948" y="4235863"/>
                  <a:pt x="6452578" y="4552760"/>
                </a:cubicBezTo>
                <a:cubicBezTo>
                  <a:pt x="6244553" y="4783836"/>
                  <a:pt x="6008809" y="4980242"/>
                  <a:pt x="5752110" y="5150263"/>
                </a:cubicBezTo>
                <a:lnTo>
                  <a:pt x="5827643" y="5150263"/>
                </a:lnTo>
                <a:cubicBezTo>
                  <a:pt x="6136539" y="4938904"/>
                  <a:pt x="6412192" y="4689348"/>
                  <a:pt x="6642793" y="4389406"/>
                </a:cubicBezTo>
                <a:cubicBezTo>
                  <a:pt x="6851295" y="4118324"/>
                  <a:pt x="7009125" y="3820859"/>
                  <a:pt x="7102469" y="3490817"/>
                </a:cubicBezTo>
                <a:cubicBezTo>
                  <a:pt x="7148646" y="3327473"/>
                  <a:pt x="7177069" y="3159624"/>
                  <a:pt x="7187242" y="2990183"/>
                </a:cubicBezTo>
                <a:cubicBezTo>
                  <a:pt x="7187623" y="2984087"/>
                  <a:pt x="7182384" y="2642330"/>
                  <a:pt x="7178288" y="2604802"/>
                </a:cubicBezTo>
                <a:close/>
                <a:moveTo>
                  <a:pt x="6342565" y="441389"/>
                </a:moveTo>
                <a:cubicBezTo>
                  <a:pt x="6829797" y="986533"/>
                  <a:pt x="7091135" y="1624422"/>
                  <a:pt x="7126567" y="2355056"/>
                </a:cubicBezTo>
                <a:cubicBezTo>
                  <a:pt x="7001123" y="1661827"/>
                  <a:pt x="6756426" y="1017365"/>
                  <a:pt x="6342565" y="441389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9037" y="955309"/>
            <a:ext cx="5305926" cy="2898975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5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Recommendations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187" y="4533813"/>
            <a:ext cx="5197641" cy="938463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24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Short, Medium and Long-Term Actions for National AI Development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41F77738-2AF0-4750-A0C7-F97C2C175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980654" y="4173498"/>
            <a:ext cx="3182692" cy="18288"/>
          </a:xfrm>
          <a:custGeom>
            <a:avLst/>
            <a:gdLst>
              <a:gd name="csX0" fmla="*/ 0 w 3182692"/>
              <a:gd name="csY0" fmla="*/ 0 h 18288"/>
              <a:gd name="csX1" fmla="*/ 604711 w 3182692"/>
              <a:gd name="csY1" fmla="*/ 0 h 18288"/>
              <a:gd name="csX2" fmla="*/ 1241250 w 3182692"/>
              <a:gd name="csY2" fmla="*/ 0 h 18288"/>
              <a:gd name="csX3" fmla="*/ 1909615 w 3182692"/>
              <a:gd name="csY3" fmla="*/ 0 h 18288"/>
              <a:gd name="csX4" fmla="*/ 2577981 w 3182692"/>
              <a:gd name="csY4" fmla="*/ 0 h 18288"/>
              <a:gd name="csX5" fmla="*/ 3182692 w 3182692"/>
              <a:gd name="csY5" fmla="*/ 0 h 18288"/>
              <a:gd name="csX6" fmla="*/ 3182692 w 3182692"/>
              <a:gd name="csY6" fmla="*/ 18288 h 18288"/>
              <a:gd name="csX7" fmla="*/ 2482500 w 3182692"/>
              <a:gd name="csY7" fmla="*/ 18288 h 18288"/>
              <a:gd name="csX8" fmla="*/ 1782308 w 3182692"/>
              <a:gd name="csY8" fmla="*/ 18288 h 18288"/>
              <a:gd name="csX9" fmla="*/ 1145769 w 3182692"/>
              <a:gd name="csY9" fmla="*/ 18288 h 18288"/>
              <a:gd name="csX10" fmla="*/ 0 w 3182692"/>
              <a:gd name="csY10" fmla="*/ 18288 h 18288"/>
              <a:gd name="csX11" fmla="*/ 0 w 3182692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182692" h="18288" fill="none" extrusionOk="0">
                <a:moveTo>
                  <a:pt x="0" y="0"/>
                </a:moveTo>
                <a:cubicBezTo>
                  <a:pt x="126686" y="-21366"/>
                  <a:pt x="467788" y="9025"/>
                  <a:pt x="604711" y="0"/>
                </a:cubicBezTo>
                <a:cubicBezTo>
                  <a:pt x="741634" y="-9025"/>
                  <a:pt x="1061620" y="6814"/>
                  <a:pt x="1241250" y="0"/>
                </a:cubicBezTo>
                <a:cubicBezTo>
                  <a:pt x="1420880" y="-6814"/>
                  <a:pt x="1713773" y="13383"/>
                  <a:pt x="1909615" y="0"/>
                </a:cubicBezTo>
                <a:cubicBezTo>
                  <a:pt x="2105457" y="-13383"/>
                  <a:pt x="2257256" y="13567"/>
                  <a:pt x="2577981" y="0"/>
                </a:cubicBezTo>
                <a:cubicBezTo>
                  <a:pt x="2898706" y="-13567"/>
                  <a:pt x="3026063" y="6328"/>
                  <a:pt x="3182692" y="0"/>
                </a:cubicBezTo>
                <a:cubicBezTo>
                  <a:pt x="3181983" y="8157"/>
                  <a:pt x="3182279" y="12125"/>
                  <a:pt x="3182692" y="18288"/>
                </a:cubicBezTo>
                <a:cubicBezTo>
                  <a:pt x="2998421" y="21742"/>
                  <a:pt x="2675038" y="19014"/>
                  <a:pt x="2482500" y="18288"/>
                </a:cubicBezTo>
                <a:cubicBezTo>
                  <a:pt x="2289962" y="17562"/>
                  <a:pt x="1930644" y="6834"/>
                  <a:pt x="1782308" y="18288"/>
                </a:cubicBezTo>
                <a:cubicBezTo>
                  <a:pt x="1633972" y="29742"/>
                  <a:pt x="1287388" y="-1992"/>
                  <a:pt x="1145769" y="18288"/>
                </a:cubicBezTo>
                <a:cubicBezTo>
                  <a:pt x="1004150" y="38568"/>
                  <a:pt x="256377" y="-37438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182692" h="18288" stroke="0" extrusionOk="0">
                <a:moveTo>
                  <a:pt x="0" y="0"/>
                </a:moveTo>
                <a:cubicBezTo>
                  <a:pt x="283446" y="18201"/>
                  <a:pt x="432812" y="7290"/>
                  <a:pt x="604711" y="0"/>
                </a:cubicBezTo>
                <a:cubicBezTo>
                  <a:pt x="776610" y="-7290"/>
                  <a:pt x="982253" y="15478"/>
                  <a:pt x="1145769" y="0"/>
                </a:cubicBezTo>
                <a:cubicBezTo>
                  <a:pt x="1309285" y="-15478"/>
                  <a:pt x="1514247" y="-25520"/>
                  <a:pt x="1845961" y="0"/>
                </a:cubicBezTo>
                <a:cubicBezTo>
                  <a:pt x="2177675" y="25520"/>
                  <a:pt x="2297588" y="16646"/>
                  <a:pt x="2450673" y="0"/>
                </a:cubicBezTo>
                <a:cubicBezTo>
                  <a:pt x="2603758" y="-16646"/>
                  <a:pt x="3023048" y="-21196"/>
                  <a:pt x="3182692" y="0"/>
                </a:cubicBezTo>
                <a:cubicBezTo>
                  <a:pt x="3182428" y="4493"/>
                  <a:pt x="3183076" y="9472"/>
                  <a:pt x="3182692" y="18288"/>
                </a:cubicBezTo>
                <a:cubicBezTo>
                  <a:pt x="3039109" y="-12701"/>
                  <a:pt x="2823860" y="13848"/>
                  <a:pt x="2546154" y="18288"/>
                </a:cubicBezTo>
                <a:cubicBezTo>
                  <a:pt x="2268448" y="22728"/>
                  <a:pt x="2098674" y="5291"/>
                  <a:pt x="1845961" y="18288"/>
                </a:cubicBezTo>
                <a:cubicBezTo>
                  <a:pt x="1593248" y="31285"/>
                  <a:pt x="1456743" y="27560"/>
                  <a:pt x="1304904" y="18288"/>
                </a:cubicBezTo>
                <a:cubicBezTo>
                  <a:pt x="1153065" y="9016"/>
                  <a:pt x="947204" y="11126"/>
                  <a:pt x="668365" y="18288"/>
                </a:cubicBezTo>
                <a:cubicBezTo>
                  <a:pt x="389526" y="25450"/>
                  <a:pt x="288244" y="-4628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AI Education and Skills Development are Strategic National Imperatives.</a:t>
            </a:r>
          </a:p>
          <a:p>
            <a:endParaRPr/>
          </a:p>
          <a:p>
            <a:r>
              <a:t>Thank You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5FC1F7-A212-1BC6-68C6-8FA87F501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29400"/>
            <a:ext cx="8229600" cy="703558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Acknowledgements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8758D87-0732-4878-B113-198CF6A1FC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2716" y="446568"/>
            <a:ext cx="5762847" cy="6337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9518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0" name="Rectangle 1029">
            <a:extLst>
              <a:ext uri="{FF2B5EF4-FFF2-40B4-BE49-F238E27FC236}">
                <a16:creationId xmlns:a16="http://schemas.microsoft.com/office/drawing/2014/main" id="{B6FACB3C-9069-4791-BC5C-0DB7CD19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2" name="Rectangle 1031">
            <a:extLst>
              <a:ext uri="{FF2B5EF4-FFF2-40B4-BE49-F238E27FC236}">
                <a16:creationId xmlns:a16="http://schemas.microsoft.com/office/drawing/2014/main" id="{71F2038E-D777-4B76-81DD-DD13EE91B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" y="0"/>
            <a:ext cx="91437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802955"/>
            <a:ext cx="3574747" cy="1454051"/>
          </a:xfrm>
        </p:spPr>
        <p:txBody>
          <a:bodyPr>
            <a:normAutofit/>
          </a:bodyPr>
          <a:lstStyle/>
          <a:p>
            <a:r>
              <a:rPr lang="en-ZW" sz="3100">
                <a:solidFill>
                  <a:schemeClr val="tx2"/>
                </a:solidFill>
              </a:rPr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3504" y="2421683"/>
            <a:ext cx="3574461" cy="3353476"/>
          </a:xfrm>
        </p:spPr>
        <p:txBody>
          <a:bodyPr anchor="t">
            <a:normAutofit/>
          </a:bodyPr>
          <a:lstStyle/>
          <a:p>
            <a:r>
              <a:rPr lang="en-ZW" sz="1600" dirty="0">
                <a:solidFill>
                  <a:schemeClr val="tx2"/>
                </a:solidFill>
              </a:rPr>
              <a:t>What is Artificial Intelligence?</a:t>
            </a:r>
          </a:p>
          <a:p>
            <a:r>
              <a:rPr lang="en-ZW" sz="1600" dirty="0">
                <a:solidFill>
                  <a:schemeClr val="tx2"/>
                </a:solidFill>
              </a:rPr>
              <a:t>Learning</a:t>
            </a:r>
          </a:p>
          <a:p>
            <a:r>
              <a:rPr lang="en-ZW" sz="1600" dirty="0">
                <a:solidFill>
                  <a:schemeClr val="tx2"/>
                </a:solidFill>
              </a:rPr>
              <a:t>Reasoning</a:t>
            </a:r>
          </a:p>
          <a:p>
            <a:r>
              <a:rPr lang="en-ZW" sz="1600" dirty="0">
                <a:solidFill>
                  <a:schemeClr val="tx2"/>
                </a:solidFill>
              </a:rPr>
              <a:t>Problem Solving</a:t>
            </a:r>
          </a:p>
          <a:p>
            <a:r>
              <a:rPr lang="en-ZW" sz="1600" dirty="0">
                <a:solidFill>
                  <a:schemeClr val="tx2"/>
                </a:solidFill>
              </a:rPr>
              <a:t>Decision Making</a:t>
            </a:r>
          </a:p>
          <a:p>
            <a:r>
              <a:rPr lang="en-ZW" sz="1600" dirty="0">
                <a:solidFill>
                  <a:schemeClr val="tx2"/>
                </a:solidFill>
              </a:rPr>
              <a:t>Natural Language Understanding</a:t>
            </a:r>
          </a:p>
        </p:txBody>
      </p:sp>
      <p:grpSp>
        <p:nvGrpSpPr>
          <p:cNvPr id="1034" name="Group 1033">
            <a:extLst>
              <a:ext uri="{FF2B5EF4-FFF2-40B4-BE49-F238E27FC236}">
                <a16:creationId xmlns:a16="http://schemas.microsoft.com/office/drawing/2014/main" id="{DD354807-230F-4402-B1B9-F733A8F1F1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63680" y="-16714"/>
            <a:ext cx="4780320" cy="6874714"/>
            <a:chOff x="5818240" y="-1"/>
            <a:chExt cx="6373761" cy="6874714"/>
          </a:xfrm>
        </p:grpSpPr>
        <p:sp>
          <p:nvSpPr>
            <p:cNvPr id="1035" name="Freeform: Shape 1034">
              <a:extLst>
                <a:ext uri="{FF2B5EF4-FFF2-40B4-BE49-F238E27FC236}">
                  <a16:creationId xmlns:a16="http://schemas.microsoft.com/office/drawing/2014/main" id="{BF5A6F4A-CE87-4D5C-9382-8167967CE8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18240" y="-1"/>
              <a:ext cx="6373761" cy="6874714"/>
            </a:xfrm>
            <a:custGeom>
              <a:avLst/>
              <a:gdLst>
                <a:gd name="connsiteX0" fmla="*/ 6373761 w 6373761"/>
                <a:gd name="connsiteY0" fmla="*/ 5771297 h 6874714"/>
                <a:gd name="connsiteX1" fmla="*/ 6373761 w 6373761"/>
                <a:gd name="connsiteY1" fmla="*/ 6247960 h 6874714"/>
                <a:gd name="connsiteX2" fmla="*/ 6235932 w 6373761"/>
                <a:gd name="connsiteY2" fmla="*/ 6361930 h 6874714"/>
                <a:gd name="connsiteX3" fmla="*/ 5960375 w 6373761"/>
                <a:gd name="connsiteY3" fmla="*/ 6587489 h 6874714"/>
                <a:gd name="connsiteX4" fmla="*/ 5822907 w 6373761"/>
                <a:gd name="connsiteY4" fmla="*/ 6701871 h 6874714"/>
                <a:gd name="connsiteX5" fmla="*/ 5681115 w 6373761"/>
                <a:gd name="connsiteY5" fmla="*/ 6816896 h 6874714"/>
                <a:gd name="connsiteX6" fmla="*/ 5604096 w 6373761"/>
                <a:gd name="connsiteY6" fmla="*/ 6874714 h 6874714"/>
                <a:gd name="connsiteX7" fmla="*/ 4878485 w 6373761"/>
                <a:gd name="connsiteY7" fmla="*/ 6874714 h 6874714"/>
                <a:gd name="connsiteX8" fmla="*/ 5006014 w 6373761"/>
                <a:gd name="connsiteY8" fmla="*/ 6800200 h 6874714"/>
                <a:gd name="connsiteX9" fmla="*/ 5149855 w 6373761"/>
                <a:gd name="connsiteY9" fmla="*/ 6707667 h 6874714"/>
                <a:gd name="connsiteX10" fmla="*/ 5431866 w 6373761"/>
                <a:gd name="connsiteY10" fmla="*/ 6506210 h 6874714"/>
                <a:gd name="connsiteX11" fmla="*/ 5571036 w 6373761"/>
                <a:gd name="connsiteY11" fmla="*/ 6399557 h 6874714"/>
                <a:gd name="connsiteX12" fmla="*/ 5711649 w 6373761"/>
                <a:gd name="connsiteY12" fmla="*/ 6288912 h 6874714"/>
                <a:gd name="connsiteX13" fmla="*/ 6276589 w 6373761"/>
                <a:gd name="connsiteY13" fmla="*/ 5852379 h 6874714"/>
                <a:gd name="connsiteX14" fmla="*/ 3975975 w 6373761"/>
                <a:gd name="connsiteY14" fmla="*/ 263 h 6874714"/>
                <a:gd name="connsiteX15" fmla="*/ 4350473 w 6373761"/>
                <a:gd name="connsiteY15" fmla="*/ 24963 h 6874714"/>
                <a:gd name="connsiteX16" fmla="*/ 5077909 w 6373761"/>
                <a:gd name="connsiteY16" fmla="*/ 189450 h 6874714"/>
                <a:gd name="connsiteX17" fmla="*/ 5746507 w 6373761"/>
                <a:gd name="connsiteY17" fmla="*/ 505804 h 6874714"/>
                <a:gd name="connsiteX18" fmla="*/ 6322456 w 6373761"/>
                <a:gd name="connsiteY18" fmla="*/ 956633 h 6874714"/>
                <a:gd name="connsiteX19" fmla="*/ 6373761 w 6373761"/>
                <a:gd name="connsiteY19" fmla="*/ 1011863 h 6874714"/>
                <a:gd name="connsiteX20" fmla="*/ 6373761 w 6373761"/>
                <a:gd name="connsiteY20" fmla="*/ 1185075 h 6874714"/>
                <a:gd name="connsiteX21" fmla="*/ 6359489 w 6373761"/>
                <a:gd name="connsiteY21" fmla="*/ 1169497 h 6874714"/>
                <a:gd name="connsiteX22" fmla="*/ 6233869 w 6373761"/>
                <a:gd name="connsiteY22" fmla="*/ 1047442 h 6874714"/>
                <a:gd name="connsiteX23" fmla="*/ 5961423 w 6373761"/>
                <a:gd name="connsiteY23" fmla="*/ 827953 h 6874714"/>
                <a:gd name="connsiteX24" fmla="*/ 5663555 w 6373761"/>
                <a:gd name="connsiteY24" fmla="*/ 645304 h 6874714"/>
                <a:gd name="connsiteX25" fmla="*/ 5013827 w 6373761"/>
                <a:gd name="connsiteY25" fmla="*/ 397863 h 6874714"/>
                <a:gd name="connsiteX26" fmla="*/ 4327409 w 6373761"/>
                <a:gd name="connsiteY26" fmla="*/ 302545 h 6874714"/>
                <a:gd name="connsiteX27" fmla="*/ 3639939 w 6373761"/>
                <a:gd name="connsiteY27" fmla="*/ 338868 h 6874714"/>
                <a:gd name="connsiteX28" fmla="*/ 3302495 w 6373761"/>
                <a:gd name="connsiteY28" fmla="*/ 403659 h 6874714"/>
                <a:gd name="connsiteX29" fmla="*/ 2971604 w 6373761"/>
                <a:gd name="connsiteY29" fmla="*/ 496273 h 6874714"/>
                <a:gd name="connsiteX30" fmla="*/ 2648706 w 6373761"/>
                <a:gd name="connsiteY30" fmla="*/ 614389 h 6874714"/>
                <a:gd name="connsiteX31" fmla="*/ 2335374 w 6373761"/>
                <a:gd name="connsiteY31" fmla="*/ 757109 h 6874714"/>
                <a:gd name="connsiteX32" fmla="*/ 1741342 w 6373761"/>
                <a:gd name="connsiteY32" fmla="*/ 1107725 h 6874714"/>
                <a:gd name="connsiteX33" fmla="*/ 1600861 w 6373761"/>
                <a:gd name="connsiteY33" fmla="*/ 1208710 h 6874714"/>
                <a:gd name="connsiteX34" fmla="*/ 1531799 w 6373761"/>
                <a:gd name="connsiteY34" fmla="*/ 1260879 h 6874714"/>
                <a:gd name="connsiteX35" fmla="*/ 1463655 w 6373761"/>
                <a:gd name="connsiteY35" fmla="*/ 1314333 h 6874714"/>
                <a:gd name="connsiteX36" fmla="*/ 1200777 w 6373761"/>
                <a:gd name="connsiteY36" fmla="*/ 1541166 h 6874714"/>
                <a:gd name="connsiteX37" fmla="*/ 731501 w 6373761"/>
                <a:gd name="connsiteY37" fmla="*/ 2055754 h 6874714"/>
                <a:gd name="connsiteX38" fmla="*/ 531393 w 6373761"/>
                <a:gd name="connsiteY38" fmla="*/ 2342739 h 6874714"/>
                <a:gd name="connsiteX39" fmla="*/ 361033 w 6373761"/>
                <a:gd name="connsiteY39" fmla="*/ 2649046 h 6874714"/>
                <a:gd name="connsiteX40" fmla="*/ 323292 w 6373761"/>
                <a:gd name="connsiteY40" fmla="*/ 2728263 h 6874714"/>
                <a:gd name="connsiteX41" fmla="*/ 304945 w 6373761"/>
                <a:gd name="connsiteY41" fmla="*/ 2768193 h 6874714"/>
                <a:gd name="connsiteX42" fmla="*/ 287516 w 6373761"/>
                <a:gd name="connsiteY42" fmla="*/ 2808510 h 6874714"/>
                <a:gd name="connsiteX43" fmla="*/ 254230 w 6373761"/>
                <a:gd name="connsiteY43" fmla="*/ 2889788 h 6874714"/>
                <a:gd name="connsiteX44" fmla="*/ 223042 w 6373761"/>
                <a:gd name="connsiteY44" fmla="*/ 2971968 h 6874714"/>
                <a:gd name="connsiteX45" fmla="*/ 121611 w 6373761"/>
                <a:gd name="connsiteY45" fmla="*/ 3308544 h 6874714"/>
                <a:gd name="connsiteX46" fmla="*/ 39314 w 6373761"/>
                <a:gd name="connsiteY46" fmla="*/ 4005912 h 6874714"/>
                <a:gd name="connsiteX47" fmla="*/ 73910 w 6373761"/>
                <a:gd name="connsiteY47" fmla="*/ 4354081 h 6874714"/>
                <a:gd name="connsiteX48" fmla="*/ 179534 w 6373761"/>
                <a:gd name="connsiteY48" fmla="*/ 4687050 h 6874714"/>
                <a:gd name="connsiteX49" fmla="*/ 215964 w 6373761"/>
                <a:gd name="connsiteY49" fmla="*/ 4766654 h 6874714"/>
                <a:gd name="connsiteX50" fmla="*/ 256457 w 6373761"/>
                <a:gd name="connsiteY50" fmla="*/ 4844455 h 6874714"/>
                <a:gd name="connsiteX51" fmla="*/ 346225 w 6373761"/>
                <a:gd name="connsiteY51" fmla="*/ 4995290 h 6874714"/>
                <a:gd name="connsiteX52" fmla="*/ 445296 w 6373761"/>
                <a:gd name="connsiteY52" fmla="*/ 5140971 h 6874714"/>
                <a:gd name="connsiteX53" fmla="*/ 551443 w 6373761"/>
                <a:gd name="connsiteY53" fmla="*/ 5282531 h 6874714"/>
                <a:gd name="connsiteX54" fmla="*/ 772387 w 6373761"/>
                <a:gd name="connsiteY54" fmla="*/ 5562561 h 6874714"/>
                <a:gd name="connsiteX55" fmla="*/ 882858 w 6373761"/>
                <a:gd name="connsiteY55" fmla="*/ 5704507 h 6874714"/>
                <a:gd name="connsiteX56" fmla="*/ 990316 w 6373761"/>
                <a:gd name="connsiteY56" fmla="*/ 5848258 h 6874714"/>
                <a:gd name="connsiteX57" fmla="*/ 1097774 w 6373761"/>
                <a:gd name="connsiteY57" fmla="*/ 5987114 h 6874714"/>
                <a:gd name="connsiteX58" fmla="*/ 1210080 w 6373761"/>
                <a:gd name="connsiteY58" fmla="*/ 6121203 h 6874714"/>
                <a:gd name="connsiteX59" fmla="*/ 1448192 w 6373761"/>
                <a:gd name="connsiteY59" fmla="*/ 6374054 h 6874714"/>
                <a:gd name="connsiteX60" fmla="*/ 1982991 w 6373761"/>
                <a:gd name="connsiteY60" fmla="*/ 6796158 h 6874714"/>
                <a:gd name="connsiteX61" fmla="*/ 2118475 w 6373761"/>
                <a:gd name="connsiteY61" fmla="*/ 6874714 h 6874714"/>
                <a:gd name="connsiteX62" fmla="*/ 1569874 w 6373761"/>
                <a:gd name="connsiteY62" fmla="*/ 6874714 h 6874714"/>
                <a:gd name="connsiteX63" fmla="*/ 1507802 w 6373761"/>
                <a:gd name="connsiteY63" fmla="*/ 6817815 h 6874714"/>
                <a:gd name="connsiteX64" fmla="*/ 1256865 w 6373761"/>
                <a:gd name="connsiteY64" fmla="*/ 6543437 h 6874714"/>
                <a:gd name="connsiteX65" fmla="*/ 1038410 w 6373761"/>
                <a:gd name="connsiteY65" fmla="*/ 6248722 h 6874714"/>
                <a:gd name="connsiteX66" fmla="*/ 845380 w 6373761"/>
                <a:gd name="connsiteY66" fmla="*/ 5941386 h 6874714"/>
                <a:gd name="connsiteX67" fmla="*/ 755351 w 6373761"/>
                <a:gd name="connsiteY67" fmla="*/ 5788877 h 6874714"/>
                <a:gd name="connsiteX68" fmla="*/ 661784 w 6373761"/>
                <a:gd name="connsiteY68" fmla="*/ 5638944 h 6874714"/>
                <a:gd name="connsiteX69" fmla="*/ 466525 w 6373761"/>
                <a:gd name="connsiteY69" fmla="*/ 5340366 h 6874714"/>
                <a:gd name="connsiteX70" fmla="*/ 370992 w 6373761"/>
                <a:gd name="connsiteY70" fmla="*/ 5188502 h 6874714"/>
                <a:gd name="connsiteX71" fmla="*/ 280046 w 6373761"/>
                <a:gd name="connsiteY71" fmla="*/ 5033287 h 6874714"/>
                <a:gd name="connsiteX72" fmla="*/ 126853 w 6373761"/>
                <a:gd name="connsiteY72" fmla="*/ 4707660 h 6874714"/>
                <a:gd name="connsiteX73" fmla="*/ 30272 w 6373761"/>
                <a:gd name="connsiteY73" fmla="*/ 4362068 h 6874714"/>
                <a:gd name="connsiteX74" fmla="*/ 0 w 6373761"/>
                <a:gd name="connsiteY74" fmla="*/ 4005912 h 6874714"/>
                <a:gd name="connsiteX75" fmla="*/ 270480 w 6373761"/>
                <a:gd name="connsiteY75" fmla="*/ 2610532 h 6874714"/>
                <a:gd name="connsiteX76" fmla="*/ 415942 w 6373761"/>
                <a:gd name="connsiteY76" fmla="*/ 2280526 h 6874714"/>
                <a:gd name="connsiteX77" fmla="*/ 590102 w 6373761"/>
                <a:gd name="connsiteY77" fmla="*/ 1962626 h 6874714"/>
                <a:gd name="connsiteX78" fmla="*/ 1020719 w 6373761"/>
                <a:gd name="connsiteY78" fmla="*/ 1373070 h 6874714"/>
                <a:gd name="connsiteX79" fmla="*/ 1275080 w 6373761"/>
                <a:gd name="connsiteY79" fmla="*/ 1107081 h 6874714"/>
                <a:gd name="connsiteX80" fmla="*/ 1342437 w 6373761"/>
                <a:gd name="connsiteY80" fmla="*/ 1043965 h 6874714"/>
                <a:gd name="connsiteX81" fmla="*/ 1411106 w 6373761"/>
                <a:gd name="connsiteY81" fmla="*/ 982138 h 6874714"/>
                <a:gd name="connsiteX82" fmla="*/ 1553029 w 6373761"/>
                <a:gd name="connsiteY82" fmla="*/ 863376 h 6874714"/>
                <a:gd name="connsiteX83" fmla="*/ 2173401 w 6373761"/>
                <a:gd name="connsiteY83" fmla="*/ 454409 h 6874714"/>
                <a:gd name="connsiteX84" fmla="*/ 3599708 w 6373761"/>
                <a:gd name="connsiteY84" fmla="*/ 16332 h 6874714"/>
                <a:gd name="connsiteX85" fmla="*/ 3975975 w 6373761"/>
                <a:gd name="connsiteY85" fmla="*/ 263 h 687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6373761" h="6874714">
                  <a:moveTo>
                    <a:pt x="6373761" y="5771297"/>
                  </a:moveTo>
                  <a:lnTo>
                    <a:pt x="6373761" y="6247960"/>
                  </a:lnTo>
                  <a:lnTo>
                    <a:pt x="6235932" y="6361930"/>
                  </a:lnTo>
                  <a:cubicBezTo>
                    <a:pt x="6143250" y="6437460"/>
                    <a:pt x="6051059" y="6512200"/>
                    <a:pt x="5960375" y="6587489"/>
                  </a:cubicBezTo>
                  <a:lnTo>
                    <a:pt x="5822907" y="6701871"/>
                  </a:lnTo>
                  <a:cubicBezTo>
                    <a:pt x="5776123" y="6740385"/>
                    <a:pt x="5729079" y="6778899"/>
                    <a:pt x="5681115" y="6816896"/>
                  </a:cubicBezTo>
                  <a:lnTo>
                    <a:pt x="5604096" y="6874714"/>
                  </a:lnTo>
                  <a:lnTo>
                    <a:pt x="4878485" y="6874714"/>
                  </a:lnTo>
                  <a:lnTo>
                    <a:pt x="5006014" y="6800200"/>
                  </a:lnTo>
                  <a:cubicBezTo>
                    <a:pt x="5054354" y="6770429"/>
                    <a:pt x="5102285" y="6739483"/>
                    <a:pt x="5149855" y="6707667"/>
                  </a:cubicBezTo>
                  <a:cubicBezTo>
                    <a:pt x="5244993" y="6643906"/>
                    <a:pt x="5338561" y="6576025"/>
                    <a:pt x="5431866" y="6506210"/>
                  </a:cubicBezTo>
                  <a:cubicBezTo>
                    <a:pt x="5478386" y="6471304"/>
                    <a:pt x="5524777" y="6435495"/>
                    <a:pt x="5571036" y="6399557"/>
                  </a:cubicBezTo>
                  <a:lnTo>
                    <a:pt x="5711649" y="6288912"/>
                  </a:lnTo>
                  <a:cubicBezTo>
                    <a:pt x="5902059" y="6140395"/>
                    <a:pt x="6093257" y="5998320"/>
                    <a:pt x="6276589" y="5852379"/>
                  </a:cubicBezTo>
                  <a:close/>
                  <a:moveTo>
                    <a:pt x="3975975" y="263"/>
                  </a:moveTo>
                  <a:cubicBezTo>
                    <a:pt x="4101550" y="1809"/>
                    <a:pt x="4226830" y="10149"/>
                    <a:pt x="4350473" y="24963"/>
                  </a:cubicBezTo>
                  <a:cubicBezTo>
                    <a:pt x="4598149" y="54846"/>
                    <a:pt x="4842943" y="108687"/>
                    <a:pt x="5077909" y="189450"/>
                  </a:cubicBezTo>
                  <a:cubicBezTo>
                    <a:pt x="5312876" y="269955"/>
                    <a:pt x="5537357" y="376867"/>
                    <a:pt x="5746507" y="505804"/>
                  </a:cubicBezTo>
                  <a:cubicBezTo>
                    <a:pt x="5955527" y="634999"/>
                    <a:pt x="6148688" y="786864"/>
                    <a:pt x="6322456" y="956633"/>
                  </a:cubicBezTo>
                  <a:lnTo>
                    <a:pt x="6373761" y="1011863"/>
                  </a:lnTo>
                  <a:lnTo>
                    <a:pt x="6373761" y="1185075"/>
                  </a:lnTo>
                  <a:lnTo>
                    <a:pt x="6359489" y="1169497"/>
                  </a:lnTo>
                  <a:cubicBezTo>
                    <a:pt x="6318811" y="1127602"/>
                    <a:pt x="6276917" y="1086890"/>
                    <a:pt x="6233869" y="1047442"/>
                  </a:cubicBezTo>
                  <a:cubicBezTo>
                    <a:pt x="6147509" y="968870"/>
                    <a:pt x="6056431" y="895448"/>
                    <a:pt x="5961423" y="827953"/>
                  </a:cubicBezTo>
                  <a:cubicBezTo>
                    <a:pt x="5865891" y="761102"/>
                    <a:pt x="5766688" y="699403"/>
                    <a:pt x="5663555" y="645304"/>
                  </a:cubicBezTo>
                  <a:cubicBezTo>
                    <a:pt x="5457943" y="535816"/>
                    <a:pt x="5238703" y="453894"/>
                    <a:pt x="5013827" y="397863"/>
                  </a:cubicBezTo>
                  <a:cubicBezTo>
                    <a:pt x="4788953" y="341703"/>
                    <a:pt x="4558442" y="310917"/>
                    <a:pt x="4327409" y="302545"/>
                  </a:cubicBezTo>
                  <a:cubicBezTo>
                    <a:pt x="4096111" y="293012"/>
                    <a:pt x="3867174" y="305893"/>
                    <a:pt x="3639939" y="338868"/>
                  </a:cubicBezTo>
                  <a:cubicBezTo>
                    <a:pt x="3526585" y="355999"/>
                    <a:pt x="3413885" y="377254"/>
                    <a:pt x="3302495" y="403659"/>
                  </a:cubicBezTo>
                  <a:cubicBezTo>
                    <a:pt x="3191107" y="430451"/>
                    <a:pt x="3080634" y="460978"/>
                    <a:pt x="2971604" y="496273"/>
                  </a:cubicBezTo>
                  <a:cubicBezTo>
                    <a:pt x="2862573" y="531437"/>
                    <a:pt x="2754854" y="570852"/>
                    <a:pt x="2648706" y="614389"/>
                  </a:cubicBezTo>
                  <a:cubicBezTo>
                    <a:pt x="2542690" y="658056"/>
                    <a:pt x="2438114" y="705714"/>
                    <a:pt x="2335374" y="757109"/>
                  </a:cubicBezTo>
                  <a:cubicBezTo>
                    <a:pt x="2129894" y="859769"/>
                    <a:pt x="1931228" y="976855"/>
                    <a:pt x="1741342" y="1107725"/>
                  </a:cubicBezTo>
                  <a:cubicBezTo>
                    <a:pt x="1694035" y="1140571"/>
                    <a:pt x="1646858" y="1173933"/>
                    <a:pt x="1600861" y="1208710"/>
                  </a:cubicBezTo>
                  <a:cubicBezTo>
                    <a:pt x="1577535" y="1225713"/>
                    <a:pt x="1554732" y="1243361"/>
                    <a:pt x="1531799" y="1260879"/>
                  </a:cubicBezTo>
                  <a:cubicBezTo>
                    <a:pt x="1508735" y="1278267"/>
                    <a:pt x="1486064" y="1296171"/>
                    <a:pt x="1463655" y="1314333"/>
                  </a:cubicBezTo>
                  <a:cubicBezTo>
                    <a:pt x="1373627" y="1386853"/>
                    <a:pt x="1285564" y="1462077"/>
                    <a:pt x="1200777" y="1541166"/>
                  </a:cubicBezTo>
                  <a:cubicBezTo>
                    <a:pt x="1030810" y="1698827"/>
                    <a:pt x="873161" y="1870785"/>
                    <a:pt x="731501" y="2055754"/>
                  </a:cubicBezTo>
                  <a:cubicBezTo>
                    <a:pt x="660734" y="2148239"/>
                    <a:pt x="593771" y="2243944"/>
                    <a:pt x="531393" y="2342739"/>
                  </a:cubicBezTo>
                  <a:cubicBezTo>
                    <a:pt x="470063" y="2442050"/>
                    <a:pt x="412140" y="2543810"/>
                    <a:pt x="361033" y="2649046"/>
                  </a:cubicBezTo>
                  <a:cubicBezTo>
                    <a:pt x="347798" y="2675194"/>
                    <a:pt x="335479" y="2701728"/>
                    <a:pt x="323292" y="2728263"/>
                  </a:cubicBezTo>
                  <a:lnTo>
                    <a:pt x="304945" y="2768193"/>
                  </a:lnTo>
                  <a:lnTo>
                    <a:pt x="287516" y="2808510"/>
                  </a:lnTo>
                  <a:cubicBezTo>
                    <a:pt x="276115" y="2835432"/>
                    <a:pt x="264583" y="2862352"/>
                    <a:pt x="254230" y="2889788"/>
                  </a:cubicBezTo>
                  <a:cubicBezTo>
                    <a:pt x="243877" y="2917224"/>
                    <a:pt x="232477" y="2944274"/>
                    <a:pt x="223042" y="2971968"/>
                  </a:cubicBezTo>
                  <a:cubicBezTo>
                    <a:pt x="182679" y="3081970"/>
                    <a:pt x="148475" y="3194291"/>
                    <a:pt x="121611" y="3308544"/>
                  </a:cubicBezTo>
                  <a:cubicBezTo>
                    <a:pt x="67096" y="3536534"/>
                    <a:pt x="39183" y="3771224"/>
                    <a:pt x="39314" y="4005912"/>
                  </a:cubicBezTo>
                  <a:cubicBezTo>
                    <a:pt x="39969" y="4122871"/>
                    <a:pt x="51109" y="4239571"/>
                    <a:pt x="73910" y="4354081"/>
                  </a:cubicBezTo>
                  <a:cubicBezTo>
                    <a:pt x="97892" y="4468334"/>
                    <a:pt x="132619" y="4580140"/>
                    <a:pt x="179534" y="4687050"/>
                  </a:cubicBezTo>
                  <a:cubicBezTo>
                    <a:pt x="190673" y="4713972"/>
                    <a:pt x="203647" y="4740249"/>
                    <a:pt x="215964" y="4766654"/>
                  </a:cubicBezTo>
                  <a:cubicBezTo>
                    <a:pt x="229332" y="4792674"/>
                    <a:pt x="242043" y="4818950"/>
                    <a:pt x="256457" y="4844455"/>
                  </a:cubicBezTo>
                  <a:cubicBezTo>
                    <a:pt x="283978" y="4895978"/>
                    <a:pt x="314642" y="4945956"/>
                    <a:pt x="346225" y="4995290"/>
                  </a:cubicBezTo>
                  <a:cubicBezTo>
                    <a:pt x="377676" y="5044752"/>
                    <a:pt x="411355" y="5092926"/>
                    <a:pt x="445296" y="5140971"/>
                  </a:cubicBezTo>
                  <a:cubicBezTo>
                    <a:pt x="479760" y="5188630"/>
                    <a:pt x="515537" y="5235645"/>
                    <a:pt x="551443" y="5282531"/>
                  </a:cubicBezTo>
                  <a:cubicBezTo>
                    <a:pt x="623387" y="5376434"/>
                    <a:pt x="698608" y="5468402"/>
                    <a:pt x="772387" y="5562561"/>
                  </a:cubicBezTo>
                  <a:cubicBezTo>
                    <a:pt x="809472" y="5609448"/>
                    <a:pt x="846428" y="5656719"/>
                    <a:pt x="882858" y="5704507"/>
                  </a:cubicBezTo>
                  <a:cubicBezTo>
                    <a:pt x="919159" y="5751909"/>
                    <a:pt x="955196" y="5802273"/>
                    <a:pt x="990316" y="5848258"/>
                  </a:cubicBezTo>
                  <a:cubicBezTo>
                    <a:pt x="1025175" y="5895402"/>
                    <a:pt x="1061736" y="5941129"/>
                    <a:pt x="1097774" y="5987114"/>
                  </a:cubicBezTo>
                  <a:cubicBezTo>
                    <a:pt x="1134860" y="6032326"/>
                    <a:pt x="1171684" y="6077536"/>
                    <a:pt x="1210080" y="6121203"/>
                  </a:cubicBezTo>
                  <a:cubicBezTo>
                    <a:pt x="1286350" y="6209051"/>
                    <a:pt x="1365632" y="6293677"/>
                    <a:pt x="1448192" y="6374054"/>
                  </a:cubicBezTo>
                  <a:cubicBezTo>
                    <a:pt x="1613572" y="6534420"/>
                    <a:pt x="1792057" y="6677526"/>
                    <a:pt x="1982991" y="6796158"/>
                  </a:cubicBezTo>
                  <a:lnTo>
                    <a:pt x="2118475" y="6874714"/>
                  </a:lnTo>
                  <a:lnTo>
                    <a:pt x="1569874" y="6874714"/>
                  </a:lnTo>
                  <a:lnTo>
                    <a:pt x="1507802" y="6817815"/>
                  </a:lnTo>
                  <a:cubicBezTo>
                    <a:pt x="1418412" y="6730595"/>
                    <a:pt x="1334903" y="6638562"/>
                    <a:pt x="1256865" y="6543437"/>
                  </a:cubicBezTo>
                  <a:cubicBezTo>
                    <a:pt x="1179155" y="6447861"/>
                    <a:pt x="1106817" y="6349194"/>
                    <a:pt x="1038410" y="6248722"/>
                  </a:cubicBezTo>
                  <a:cubicBezTo>
                    <a:pt x="969873" y="6148253"/>
                    <a:pt x="905922" y="6045592"/>
                    <a:pt x="845380" y="5941386"/>
                  </a:cubicBezTo>
                  <a:cubicBezTo>
                    <a:pt x="814453" y="5888704"/>
                    <a:pt x="786147" y="5839370"/>
                    <a:pt x="755351" y="5788877"/>
                  </a:cubicBezTo>
                  <a:cubicBezTo>
                    <a:pt x="724817" y="5738771"/>
                    <a:pt x="693760" y="5688665"/>
                    <a:pt x="661784" y="5638944"/>
                  </a:cubicBezTo>
                  <a:lnTo>
                    <a:pt x="466525" y="5340366"/>
                  </a:lnTo>
                  <a:cubicBezTo>
                    <a:pt x="434156" y="5290131"/>
                    <a:pt x="402181" y="5239639"/>
                    <a:pt x="370992" y="5188502"/>
                  </a:cubicBezTo>
                  <a:cubicBezTo>
                    <a:pt x="339803" y="5137364"/>
                    <a:pt x="308876" y="5086099"/>
                    <a:pt x="280046" y="5033287"/>
                  </a:cubicBezTo>
                  <a:cubicBezTo>
                    <a:pt x="222255" y="4928179"/>
                    <a:pt x="169181" y="4819982"/>
                    <a:pt x="126853" y="4707660"/>
                  </a:cubicBezTo>
                  <a:cubicBezTo>
                    <a:pt x="83739" y="4595725"/>
                    <a:pt x="51764" y="4479670"/>
                    <a:pt x="30272" y="4362068"/>
                  </a:cubicBezTo>
                  <a:cubicBezTo>
                    <a:pt x="9698" y="4244466"/>
                    <a:pt x="0" y="4125060"/>
                    <a:pt x="0" y="4005912"/>
                  </a:cubicBezTo>
                  <a:cubicBezTo>
                    <a:pt x="1704" y="3530867"/>
                    <a:pt x="95140" y="3057110"/>
                    <a:pt x="270480" y="2610532"/>
                  </a:cubicBezTo>
                  <a:cubicBezTo>
                    <a:pt x="314511" y="2498984"/>
                    <a:pt x="362212" y="2388466"/>
                    <a:pt x="415942" y="2280526"/>
                  </a:cubicBezTo>
                  <a:cubicBezTo>
                    <a:pt x="468884" y="2172197"/>
                    <a:pt x="527199" y="2066188"/>
                    <a:pt x="590102" y="1962626"/>
                  </a:cubicBezTo>
                  <a:cubicBezTo>
                    <a:pt x="716037" y="1755631"/>
                    <a:pt x="859794" y="1557653"/>
                    <a:pt x="1020719" y="1373070"/>
                  </a:cubicBezTo>
                  <a:cubicBezTo>
                    <a:pt x="1101575" y="1281101"/>
                    <a:pt x="1185969" y="1191838"/>
                    <a:pt x="1275080" y="1107081"/>
                  </a:cubicBezTo>
                  <a:cubicBezTo>
                    <a:pt x="1297227" y="1085699"/>
                    <a:pt x="1319504" y="1064575"/>
                    <a:pt x="1342437" y="1043965"/>
                  </a:cubicBezTo>
                  <a:cubicBezTo>
                    <a:pt x="1365240" y="1023226"/>
                    <a:pt x="1387648" y="1002102"/>
                    <a:pt x="1411106" y="982138"/>
                  </a:cubicBezTo>
                  <a:cubicBezTo>
                    <a:pt x="1457497" y="941563"/>
                    <a:pt x="1505065" y="902276"/>
                    <a:pt x="1553029" y="863376"/>
                  </a:cubicBezTo>
                  <a:cubicBezTo>
                    <a:pt x="1745798" y="708806"/>
                    <a:pt x="1954030" y="571882"/>
                    <a:pt x="2173401" y="454409"/>
                  </a:cubicBezTo>
                  <a:cubicBezTo>
                    <a:pt x="2612013" y="219334"/>
                    <a:pt x="3099505" y="65666"/>
                    <a:pt x="3599708" y="16332"/>
                  </a:cubicBezTo>
                  <a:cubicBezTo>
                    <a:pt x="3724530" y="3966"/>
                    <a:pt x="3850400" y="-1283"/>
                    <a:pt x="3975975" y="26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6" name="Freeform: Shape 1035">
              <a:extLst>
                <a:ext uri="{FF2B5EF4-FFF2-40B4-BE49-F238E27FC236}">
                  <a16:creationId xmlns:a16="http://schemas.microsoft.com/office/drawing/2014/main" id="{61023DD2-2E6F-4419-B404-80F08460BE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5276" y="313387"/>
              <a:ext cx="6326724" cy="6561326"/>
            </a:xfrm>
            <a:custGeom>
              <a:avLst/>
              <a:gdLst>
                <a:gd name="connsiteX0" fmla="*/ 6326724 w 6326724"/>
                <a:gd name="connsiteY0" fmla="*/ 5020808 h 6561326"/>
                <a:gd name="connsiteX1" fmla="*/ 6326724 w 6326724"/>
                <a:gd name="connsiteY1" fmla="*/ 5698632 h 6561326"/>
                <a:gd name="connsiteX2" fmla="*/ 6067438 w 6326724"/>
                <a:gd name="connsiteY2" fmla="*/ 5902509 h 6561326"/>
                <a:gd name="connsiteX3" fmla="*/ 5799974 w 6326724"/>
                <a:gd name="connsiteY3" fmla="*/ 6102017 h 6561326"/>
                <a:gd name="connsiteX4" fmla="*/ 5665258 w 6326724"/>
                <a:gd name="connsiteY4" fmla="*/ 6202100 h 6561326"/>
                <a:gd name="connsiteX5" fmla="*/ 5526873 w 6326724"/>
                <a:gd name="connsiteY5" fmla="*/ 6302828 h 6561326"/>
                <a:gd name="connsiteX6" fmla="*/ 5385080 w 6326724"/>
                <a:gd name="connsiteY6" fmla="*/ 6402268 h 6561326"/>
                <a:gd name="connsiteX7" fmla="*/ 5238833 w 6326724"/>
                <a:gd name="connsiteY7" fmla="*/ 6498875 h 6561326"/>
                <a:gd name="connsiteX8" fmla="*/ 5138040 w 6326724"/>
                <a:gd name="connsiteY8" fmla="*/ 6561326 h 6561326"/>
                <a:gd name="connsiteX9" fmla="*/ 3946072 w 6326724"/>
                <a:gd name="connsiteY9" fmla="*/ 6561326 h 6561326"/>
                <a:gd name="connsiteX10" fmla="*/ 3976009 w 6326724"/>
                <a:gd name="connsiteY10" fmla="*/ 6555242 h 6561326"/>
                <a:gd name="connsiteX11" fmla="*/ 4404855 w 6326724"/>
                <a:gd name="connsiteY11" fmla="*/ 6399048 h 6561326"/>
                <a:gd name="connsiteX12" fmla="*/ 4938868 w 6326724"/>
                <a:gd name="connsiteY12" fmla="*/ 6072132 h 6561326"/>
                <a:gd name="connsiteX13" fmla="*/ 5068342 w 6326724"/>
                <a:gd name="connsiteY13" fmla="*/ 5976042 h 6561326"/>
                <a:gd name="connsiteX14" fmla="*/ 5197816 w 6326724"/>
                <a:gd name="connsiteY14" fmla="*/ 5876730 h 6561326"/>
                <a:gd name="connsiteX15" fmla="*/ 5460039 w 6326724"/>
                <a:gd name="connsiteY15" fmla="*/ 5670637 h 6561326"/>
                <a:gd name="connsiteX16" fmla="*/ 5999033 w 6326724"/>
                <a:gd name="connsiteY16" fmla="*/ 5271718 h 6561326"/>
                <a:gd name="connsiteX17" fmla="*/ 6258766 w 6326724"/>
                <a:gd name="connsiteY17" fmla="*/ 5077603 h 6561326"/>
                <a:gd name="connsiteX18" fmla="*/ 4139342 w 6326724"/>
                <a:gd name="connsiteY18" fmla="*/ 440 h 6561326"/>
                <a:gd name="connsiteX19" fmla="*/ 4315744 w 6326724"/>
                <a:gd name="connsiteY19" fmla="*/ 6808 h 6561326"/>
                <a:gd name="connsiteX20" fmla="*/ 5015400 w 6326724"/>
                <a:gd name="connsiteY20" fmla="*/ 113591 h 6561326"/>
                <a:gd name="connsiteX21" fmla="*/ 5681114 w 6326724"/>
                <a:gd name="connsiteY21" fmla="*/ 361418 h 6561326"/>
                <a:gd name="connsiteX22" fmla="*/ 6270952 w 6326724"/>
                <a:gd name="connsiteY22" fmla="*/ 755441 h 6561326"/>
                <a:gd name="connsiteX23" fmla="*/ 6326724 w 6326724"/>
                <a:gd name="connsiteY23" fmla="*/ 807432 h 6561326"/>
                <a:gd name="connsiteX24" fmla="*/ 6326724 w 6326724"/>
                <a:gd name="connsiteY24" fmla="*/ 1231565 h 6561326"/>
                <a:gd name="connsiteX25" fmla="*/ 6302093 w 6326724"/>
                <a:gd name="connsiteY25" fmla="*/ 1203002 h 6561326"/>
                <a:gd name="connsiteX26" fmla="*/ 6066914 w 6326724"/>
                <a:gd name="connsiteY26" fmla="*/ 989616 h 6561326"/>
                <a:gd name="connsiteX27" fmla="*/ 5533688 w 6326724"/>
                <a:gd name="connsiteY27" fmla="*/ 647242 h 6561326"/>
                <a:gd name="connsiteX28" fmla="*/ 4933626 w 6326724"/>
                <a:gd name="connsiteY28" fmla="*/ 432262 h 6561326"/>
                <a:gd name="connsiteX29" fmla="*/ 4296873 w 6326724"/>
                <a:gd name="connsiteY29" fmla="*/ 343126 h 6561326"/>
                <a:gd name="connsiteX30" fmla="*/ 3651602 w 6326724"/>
                <a:gd name="connsiteY30" fmla="*/ 365797 h 6561326"/>
                <a:gd name="connsiteX31" fmla="*/ 3018256 w 6326724"/>
                <a:gd name="connsiteY31" fmla="*/ 496666 h 6561326"/>
                <a:gd name="connsiteX32" fmla="*/ 2412429 w 6326724"/>
                <a:gd name="connsiteY32" fmla="*/ 724399 h 6561326"/>
                <a:gd name="connsiteX33" fmla="*/ 1329857 w 6326724"/>
                <a:gd name="connsiteY33" fmla="*/ 1424086 h 6561326"/>
                <a:gd name="connsiteX34" fmla="*/ 887314 w 6326724"/>
                <a:gd name="connsiteY34" fmla="*/ 1891015 h 6561326"/>
                <a:gd name="connsiteX35" fmla="*/ 537420 w 6326724"/>
                <a:gd name="connsiteY35" fmla="*/ 2427245 h 6561326"/>
                <a:gd name="connsiteX36" fmla="*/ 299965 w 6326724"/>
                <a:gd name="connsiteY36" fmla="*/ 3020021 h 6561326"/>
                <a:gd name="connsiteX37" fmla="*/ 213606 w 6326724"/>
                <a:gd name="connsiteY37" fmla="*/ 3651953 h 6561326"/>
                <a:gd name="connsiteX38" fmla="*/ 250036 w 6326724"/>
                <a:gd name="connsiteY38" fmla="*/ 3961352 h 6561326"/>
                <a:gd name="connsiteX39" fmla="*/ 357625 w 6326724"/>
                <a:gd name="connsiteY39" fmla="*/ 4250783 h 6561326"/>
                <a:gd name="connsiteX40" fmla="*/ 432715 w 6326724"/>
                <a:gd name="connsiteY40" fmla="*/ 4387063 h 6561326"/>
                <a:gd name="connsiteX41" fmla="*/ 518943 w 6326724"/>
                <a:gd name="connsiteY41" fmla="*/ 4518962 h 6561326"/>
                <a:gd name="connsiteX42" fmla="*/ 718133 w 6326724"/>
                <a:gd name="connsiteY42" fmla="*/ 4773874 h 6561326"/>
                <a:gd name="connsiteX43" fmla="*/ 933704 w 6326724"/>
                <a:gd name="connsiteY43" fmla="*/ 5030717 h 6561326"/>
                <a:gd name="connsiteX44" fmla="*/ 1040900 w 6326724"/>
                <a:gd name="connsiteY44" fmla="*/ 5164806 h 6561326"/>
                <a:gd name="connsiteX45" fmla="*/ 1092401 w 6326724"/>
                <a:gd name="connsiteY45" fmla="*/ 5230628 h 6561326"/>
                <a:gd name="connsiteX46" fmla="*/ 1142854 w 6326724"/>
                <a:gd name="connsiteY46" fmla="*/ 5293615 h 6561326"/>
                <a:gd name="connsiteX47" fmla="*/ 1576354 w 6326724"/>
                <a:gd name="connsiteY47" fmla="*/ 5759128 h 6561326"/>
                <a:gd name="connsiteX48" fmla="*/ 1806865 w 6326724"/>
                <a:gd name="connsiteY48" fmla="*/ 5968571 h 6561326"/>
                <a:gd name="connsiteX49" fmla="*/ 2048253 w 6326724"/>
                <a:gd name="connsiteY49" fmla="*/ 6161654 h 6561326"/>
                <a:gd name="connsiteX50" fmla="*/ 2587506 w 6326724"/>
                <a:gd name="connsiteY50" fmla="*/ 6467059 h 6561326"/>
                <a:gd name="connsiteX51" fmla="*/ 2889176 w 6326724"/>
                <a:gd name="connsiteY51" fmla="*/ 6553360 h 6561326"/>
                <a:gd name="connsiteX52" fmla="*/ 2929698 w 6326724"/>
                <a:gd name="connsiteY52" fmla="*/ 6561326 h 6561326"/>
                <a:gd name="connsiteX53" fmla="*/ 1816374 w 6326724"/>
                <a:gd name="connsiteY53" fmla="*/ 6561326 h 6561326"/>
                <a:gd name="connsiteX54" fmla="*/ 1787601 w 6326724"/>
                <a:gd name="connsiteY54" fmla="*/ 6545761 h 6561326"/>
                <a:gd name="connsiteX55" fmla="*/ 1225544 w 6326724"/>
                <a:gd name="connsiteY55" fmla="*/ 6094158 h 6561326"/>
                <a:gd name="connsiteX56" fmla="*/ 997654 w 6326724"/>
                <a:gd name="connsiteY56" fmla="*/ 5822374 h 6561326"/>
                <a:gd name="connsiteX57" fmla="*/ 798596 w 6326724"/>
                <a:gd name="connsiteY57" fmla="*/ 5534615 h 6561326"/>
                <a:gd name="connsiteX58" fmla="*/ 752075 w 6326724"/>
                <a:gd name="connsiteY58" fmla="*/ 5461324 h 6561326"/>
                <a:gd name="connsiteX59" fmla="*/ 707650 w 6326724"/>
                <a:gd name="connsiteY59" fmla="*/ 5390221 h 6561326"/>
                <a:gd name="connsiteX60" fmla="*/ 619980 w 6326724"/>
                <a:gd name="connsiteY60" fmla="*/ 5252396 h 6561326"/>
                <a:gd name="connsiteX61" fmla="*/ 438349 w 6326724"/>
                <a:gd name="connsiteY61" fmla="*/ 4970822 h 6561326"/>
                <a:gd name="connsiteX62" fmla="*/ 261044 w 6326724"/>
                <a:gd name="connsiteY62" fmla="*/ 4673145 h 6561326"/>
                <a:gd name="connsiteX63" fmla="*/ 181107 w 6326724"/>
                <a:gd name="connsiteY63" fmla="*/ 4515356 h 6561326"/>
                <a:gd name="connsiteX64" fmla="*/ 113224 w 6326724"/>
                <a:gd name="connsiteY64" fmla="*/ 4350223 h 6561326"/>
                <a:gd name="connsiteX65" fmla="*/ 61199 w 6326724"/>
                <a:gd name="connsiteY65" fmla="*/ 4178908 h 6561326"/>
                <a:gd name="connsiteX66" fmla="*/ 41804 w 6326724"/>
                <a:gd name="connsiteY66" fmla="*/ 4091577 h 6561326"/>
                <a:gd name="connsiteX67" fmla="*/ 33287 w 6326724"/>
                <a:gd name="connsiteY67" fmla="*/ 4047781 h 6561326"/>
                <a:gd name="connsiteX68" fmla="*/ 26209 w 6326724"/>
                <a:gd name="connsiteY68" fmla="*/ 4003858 h 6561326"/>
                <a:gd name="connsiteX69" fmla="*/ 0 w 6326724"/>
                <a:gd name="connsiteY69" fmla="*/ 3651953 h 6561326"/>
                <a:gd name="connsiteX70" fmla="*/ 72731 w 6326724"/>
                <a:gd name="connsiteY70" fmla="*/ 2966307 h 6561326"/>
                <a:gd name="connsiteX71" fmla="*/ 291316 w 6326724"/>
                <a:gd name="connsiteY71" fmla="*/ 2309385 h 6561326"/>
                <a:gd name="connsiteX72" fmla="*/ 1110878 w 6326724"/>
                <a:gd name="connsiteY72" fmla="*/ 1193776 h 6561326"/>
                <a:gd name="connsiteX73" fmla="*/ 1654327 w 6326724"/>
                <a:gd name="connsiteY73" fmla="*/ 756730 h 6561326"/>
                <a:gd name="connsiteX74" fmla="*/ 2261727 w 6326724"/>
                <a:gd name="connsiteY74" fmla="*/ 409720 h 6561326"/>
                <a:gd name="connsiteX75" fmla="*/ 3610060 w 6326724"/>
                <a:gd name="connsiteY75" fmla="*/ 27032 h 6561326"/>
                <a:gd name="connsiteX76" fmla="*/ 4139342 w 6326724"/>
                <a:gd name="connsiteY76" fmla="*/ 440 h 6561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6326724" h="6561326">
                  <a:moveTo>
                    <a:pt x="6326724" y="5020808"/>
                  </a:moveTo>
                  <a:lnTo>
                    <a:pt x="6326724" y="5698632"/>
                  </a:lnTo>
                  <a:lnTo>
                    <a:pt x="6067438" y="5902509"/>
                  </a:lnTo>
                  <a:cubicBezTo>
                    <a:pt x="5977868" y="5970407"/>
                    <a:pt x="5888364" y="6036453"/>
                    <a:pt x="5799974" y="6102017"/>
                  </a:cubicBezTo>
                  <a:lnTo>
                    <a:pt x="5665258" y="6202100"/>
                  </a:lnTo>
                  <a:cubicBezTo>
                    <a:pt x="5619654" y="6235719"/>
                    <a:pt x="5573656" y="6269596"/>
                    <a:pt x="5526873" y="6302828"/>
                  </a:cubicBezTo>
                  <a:cubicBezTo>
                    <a:pt x="5480220" y="6336189"/>
                    <a:pt x="5433044" y="6369423"/>
                    <a:pt x="5385080" y="6402268"/>
                  </a:cubicBezTo>
                  <a:cubicBezTo>
                    <a:pt x="5336988" y="6434857"/>
                    <a:pt x="5288500" y="6467187"/>
                    <a:pt x="5238833" y="6498875"/>
                  </a:cubicBezTo>
                  <a:lnTo>
                    <a:pt x="5138040" y="6561326"/>
                  </a:lnTo>
                  <a:lnTo>
                    <a:pt x="3946072" y="6561326"/>
                  </a:lnTo>
                  <a:lnTo>
                    <a:pt x="3976009" y="6555242"/>
                  </a:lnTo>
                  <a:cubicBezTo>
                    <a:pt x="4123712" y="6519227"/>
                    <a:pt x="4266863" y="6466383"/>
                    <a:pt x="4404855" y="6399048"/>
                  </a:cubicBezTo>
                  <a:cubicBezTo>
                    <a:pt x="4589500" y="6310299"/>
                    <a:pt x="4765232" y="6196690"/>
                    <a:pt x="4938868" y="6072132"/>
                  </a:cubicBezTo>
                  <a:cubicBezTo>
                    <a:pt x="4982245" y="6041089"/>
                    <a:pt x="5025359" y="6008630"/>
                    <a:pt x="5068342" y="5976042"/>
                  </a:cubicBezTo>
                  <a:cubicBezTo>
                    <a:pt x="5111588" y="5943453"/>
                    <a:pt x="5154702" y="5910349"/>
                    <a:pt x="5197816" y="5876730"/>
                  </a:cubicBezTo>
                  <a:lnTo>
                    <a:pt x="5460039" y="5670637"/>
                  </a:lnTo>
                  <a:cubicBezTo>
                    <a:pt x="5639966" y="5530365"/>
                    <a:pt x="5821596" y="5399753"/>
                    <a:pt x="5999033" y="5271718"/>
                  </a:cubicBezTo>
                  <a:cubicBezTo>
                    <a:pt x="6087686" y="5207700"/>
                    <a:pt x="6174667" y="5143360"/>
                    <a:pt x="6258766" y="5077603"/>
                  </a:cubicBezTo>
                  <a:close/>
                  <a:moveTo>
                    <a:pt x="4139342" y="440"/>
                  </a:moveTo>
                  <a:cubicBezTo>
                    <a:pt x="4198237" y="1301"/>
                    <a:pt x="4257068" y="3427"/>
                    <a:pt x="4315744" y="6808"/>
                  </a:cubicBezTo>
                  <a:cubicBezTo>
                    <a:pt x="4550841" y="20849"/>
                    <a:pt x="4785806" y="55240"/>
                    <a:pt x="5015400" y="113591"/>
                  </a:cubicBezTo>
                  <a:cubicBezTo>
                    <a:pt x="5244992" y="171812"/>
                    <a:pt x="5469212" y="254249"/>
                    <a:pt x="5681114" y="361418"/>
                  </a:cubicBezTo>
                  <a:cubicBezTo>
                    <a:pt x="5892754" y="468586"/>
                    <a:pt x="6093124" y="599584"/>
                    <a:pt x="6270952" y="755441"/>
                  </a:cubicBezTo>
                  <a:lnTo>
                    <a:pt x="6326724" y="807432"/>
                  </a:lnTo>
                  <a:lnTo>
                    <a:pt x="6326724" y="1231565"/>
                  </a:lnTo>
                  <a:lnTo>
                    <a:pt x="6302093" y="1203002"/>
                  </a:lnTo>
                  <a:cubicBezTo>
                    <a:pt x="6227937" y="1127247"/>
                    <a:pt x="6149211" y="1056081"/>
                    <a:pt x="6066914" y="989616"/>
                  </a:cubicBezTo>
                  <a:cubicBezTo>
                    <a:pt x="5902714" y="856299"/>
                    <a:pt x="5724360" y="740371"/>
                    <a:pt x="5533688" y="647242"/>
                  </a:cubicBezTo>
                  <a:cubicBezTo>
                    <a:pt x="5343146" y="553857"/>
                    <a:pt x="5141466" y="482239"/>
                    <a:pt x="4933626" y="432262"/>
                  </a:cubicBezTo>
                  <a:cubicBezTo>
                    <a:pt x="4725788" y="382156"/>
                    <a:pt x="4512182" y="353303"/>
                    <a:pt x="4296873" y="343126"/>
                  </a:cubicBezTo>
                  <a:cubicBezTo>
                    <a:pt x="4081172" y="332435"/>
                    <a:pt x="3865732" y="339520"/>
                    <a:pt x="3651602" y="365797"/>
                  </a:cubicBezTo>
                  <a:cubicBezTo>
                    <a:pt x="3437604" y="392202"/>
                    <a:pt x="3225572" y="436384"/>
                    <a:pt x="3018256" y="496666"/>
                  </a:cubicBezTo>
                  <a:cubicBezTo>
                    <a:pt x="2810809" y="556691"/>
                    <a:pt x="2608474" y="634362"/>
                    <a:pt x="2412429" y="724399"/>
                  </a:cubicBezTo>
                  <a:cubicBezTo>
                    <a:pt x="2019160" y="902541"/>
                    <a:pt x="1651969" y="1138775"/>
                    <a:pt x="1329857" y="1424086"/>
                  </a:cubicBezTo>
                  <a:cubicBezTo>
                    <a:pt x="1169326" y="1567192"/>
                    <a:pt x="1020588" y="1723307"/>
                    <a:pt x="887314" y="1891015"/>
                  </a:cubicBezTo>
                  <a:cubicBezTo>
                    <a:pt x="753778" y="2058466"/>
                    <a:pt x="635967" y="2238026"/>
                    <a:pt x="537420" y="2427245"/>
                  </a:cubicBezTo>
                  <a:cubicBezTo>
                    <a:pt x="438874" y="2616335"/>
                    <a:pt x="356839" y="2814313"/>
                    <a:pt x="299965" y="3020021"/>
                  </a:cubicBezTo>
                  <a:cubicBezTo>
                    <a:pt x="242961" y="3225212"/>
                    <a:pt x="213474" y="3438518"/>
                    <a:pt x="213606" y="3651953"/>
                  </a:cubicBezTo>
                  <a:cubicBezTo>
                    <a:pt x="214785" y="3756804"/>
                    <a:pt x="225269" y="3860881"/>
                    <a:pt x="250036" y="3961352"/>
                  </a:cubicBezTo>
                  <a:cubicBezTo>
                    <a:pt x="274412" y="4061950"/>
                    <a:pt x="312284" y="4158171"/>
                    <a:pt x="357625" y="4250783"/>
                  </a:cubicBezTo>
                  <a:cubicBezTo>
                    <a:pt x="380558" y="4297025"/>
                    <a:pt x="405982" y="4342366"/>
                    <a:pt x="432715" y="4387063"/>
                  </a:cubicBezTo>
                  <a:cubicBezTo>
                    <a:pt x="459841" y="4431630"/>
                    <a:pt x="488803" y="4475554"/>
                    <a:pt x="518943" y="4518962"/>
                  </a:cubicBezTo>
                  <a:cubicBezTo>
                    <a:pt x="580011" y="4605521"/>
                    <a:pt x="647893" y="4689504"/>
                    <a:pt x="718133" y="4773874"/>
                  </a:cubicBezTo>
                  <a:cubicBezTo>
                    <a:pt x="788374" y="4858372"/>
                    <a:pt x="861760" y="4942871"/>
                    <a:pt x="933704" y="5030717"/>
                  </a:cubicBezTo>
                  <a:cubicBezTo>
                    <a:pt x="969742" y="5074512"/>
                    <a:pt x="1005387" y="5119337"/>
                    <a:pt x="1040900" y="5164806"/>
                  </a:cubicBezTo>
                  <a:lnTo>
                    <a:pt x="1092401" y="5230628"/>
                  </a:lnTo>
                  <a:cubicBezTo>
                    <a:pt x="1109306" y="5251624"/>
                    <a:pt x="1125425" y="5273135"/>
                    <a:pt x="1142854" y="5293615"/>
                  </a:cubicBezTo>
                  <a:cubicBezTo>
                    <a:pt x="1278880" y="5460293"/>
                    <a:pt x="1426438" y="5613704"/>
                    <a:pt x="1576354" y="5759128"/>
                  </a:cubicBezTo>
                  <a:cubicBezTo>
                    <a:pt x="1651706" y="5831519"/>
                    <a:pt x="1728368" y="5901461"/>
                    <a:pt x="1806865" y="5968571"/>
                  </a:cubicBezTo>
                  <a:cubicBezTo>
                    <a:pt x="1885362" y="6035680"/>
                    <a:pt x="1965299" y="6100599"/>
                    <a:pt x="2048253" y="6161654"/>
                  </a:cubicBezTo>
                  <a:cubicBezTo>
                    <a:pt x="2213502" y="6284022"/>
                    <a:pt x="2391724" y="6393380"/>
                    <a:pt x="2587506" y="6467059"/>
                  </a:cubicBezTo>
                  <a:cubicBezTo>
                    <a:pt x="2685137" y="6503898"/>
                    <a:pt x="2786304" y="6532106"/>
                    <a:pt x="2889176" y="6553360"/>
                  </a:cubicBezTo>
                  <a:lnTo>
                    <a:pt x="2929698" y="6561326"/>
                  </a:lnTo>
                  <a:lnTo>
                    <a:pt x="1816374" y="6561326"/>
                  </a:lnTo>
                  <a:lnTo>
                    <a:pt x="1787601" y="6545761"/>
                  </a:lnTo>
                  <a:cubicBezTo>
                    <a:pt x="1577272" y="6422749"/>
                    <a:pt x="1389483" y="6266761"/>
                    <a:pt x="1225544" y="6094158"/>
                  </a:cubicBezTo>
                  <a:cubicBezTo>
                    <a:pt x="1143116" y="6007986"/>
                    <a:pt x="1068158" y="5916274"/>
                    <a:pt x="997654" y="5822374"/>
                  </a:cubicBezTo>
                  <a:cubicBezTo>
                    <a:pt x="927546" y="5728086"/>
                    <a:pt x="860842" y="5632381"/>
                    <a:pt x="798596" y="5534615"/>
                  </a:cubicBezTo>
                  <a:cubicBezTo>
                    <a:pt x="782608" y="5510399"/>
                    <a:pt x="767537" y="5485797"/>
                    <a:pt x="752075" y="5461324"/>
                  </a:cubicBezTo>
                  <a:lnTo>
                    <a:pt x="707650" y="5390221"/>
                  </a:lnTo>
                  <a:cubicBezTo>
                    <a:pt x="679213" y="5344237"/>
                    <a:pt x="649728" y="5298638"/>
                    <a:pt x="619980" y="5252396"/>
                  </a:cubicBezTo>
                  <a:lnTo>
                    <a:pt x="438349" y="4970822"/>
                  </a:lnTo>
                  <a:cubicBezTo>
                    <a:pt x="377413" y="4874860"/>
                    <a:pt x="317263" y="4776064"/>
                    <a:pt x="261044" y="4673145"/>
                  </a:cubicBezTo>
                  <a:cubicBezTo>
                    <a:pt x="233000" y="4621622"/>
                    <a:pt x="205874" y="4569197"/>
                    <a:pt x="181107" y="4515356"/>
                  </a:cubicBezTo>
                  <a:cubicBezTo>
                    <a:pt x="156470" y="4461385"/>
                    <a:pt x="133537" y="4406385"/>
                    <a:pt x="113224" y="4350223"/>
                  </a:cubicBezTo>
                  <a:cubicBezTo>
                    <a:pt x="93305" y="4293934"/>
                    <a:pt x="75614" y="4236872"/>
                    <a:pt x="61199" y="4178908"/>
                  </a:cubicBezTo>
                  <a:cubicBezTo>
                    <a:pt x="54385" y="4149927"/>
                    <a:pt x="47440" y="4120815"/>
                    <a:pt x="41804" y="4091577"/>
                  </a:cubicBezTo>
                  <a:lnTo>
                    <a:pt x="33287" y="4047781"/>
                  </a:lnTo>
                  <a:lnTo>
                    <a:pt x="26209" y="4003858"/>
                  </a:lnTo>
                  <a:cubicBezTo>
                    <a:pt x="7732" y="3886643"/>
                    <a:pt x="0" y="3768783"/>
                    <a:pt x="0" y="3651953"/>
                  </a:cubicBezTo>
                  <a:cubicBezTo>
                    <a:pt x="524" y="3422031"/>
                    <a:pt x="25030" y="3192109"/>
                    <a:pt x="72731" y="2966307"/>
                  </a:cubicBezTo>
                  <a:cubicBezTo>
                    <a:pt x="120301" y="2740634"/>
                    <a:pt x="193163" y="2519343"/>
                    <a:pt x="291316" y="2309385"/>
                  </a:cubicBezTo>
                  <a:cubicBezTo>
                    <a:pt x="488540" y="1889469"/>
                    <a:pt x="774352" y="1513736"/>
                    <a:pt x="1110878" y="1193776"/>
                  </a:cubicBezTo>
                  <a:cubicBezTo>
                    <a:pt x="1279535" y="1033797"/>
                    <a:pt x="1461821" y="887856"/>
                    <a:pt x="1654327" y="756730"/>
                  </a:cubicBezTo>
                  <a:cubicBezTo>
                    <a:pt x="1847096" y="625732"/>
                    <a:pt x="2049956" y="509031"/>
                    <a:pt x="2261727" y="409720"/>
                  </a:cubicBezTo>
                  <a:cubicBezTo>
                    <a:pt x="2685792" y="212515"/>
                    <a:pt x="3142357" y="82162"/>
                    <a:pt x="3610060" y="27032"/>
                  </a:cubicBezTo>
                  <a:cubicBezTo>
                    <a:pt x="3785399" y="6647"/>
                    <a:pt x="3962657" y="-2144"/>
                    <a:pt x="4139342" y="4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7" name="Freeform: Shape 1036">
              <a:extLst>
                <a:ext uri="{FF2B5EF4-FFF2-40B4-BE49-F238E27FC236}">
                  <a16:creationId xmlns:a16="http://schemas.microsoft.com/office/drawing/2014/main" id="{BC4A6C98-F96E-4587-B01F-A9B01BBFA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1866928 h 6521594"/>
                <a:gd name="connsiteX4" fmla="*/ 6212358 w 6321679"/>
                <a:gd name="connsiteY4" fmla="*/ 1689281 h 6521594"/>
                <a:gd name="connsiteX5" fmla="*/ 6049880 w 6321679"/>
                <a:gd name="connsiteY5" fmla="*/ 1477173 h 6521594"/>
                <a:gd name="connsiteX6" fmla="*/ 5248663 w 6321679"/>
                <a:gd name="connsiteY6" fmla="*/ 869327 h 6521594"/>
                <a:gd name="connsiteX7" fmla="*/ 4150102 w 6321679"/>
                <a:gd name="connsiteY7" fmla="*/ 644042 h 6521594"/>
                <a:gd name="connsiteX8" fmla="*/ 2867946 w 6321679"/>
                <a:gd name="connsiteY8" fmla="*/ 886459 h 6521594"/>
                <a:gd name="connsiteX9" fmla="*/ 1728892 w 6321679"/>
                <a:gd name="connsiteY9" fmla="*/ 1552397 h 6521594"/>
                <a:gd name="connsiteX10" fmla="*/ 941043 w 6321679"/>
                <a:gd name="connsiteY10" fmla="*/ 2512664 h 6521594"/>
                <a:gd name="connsiteX11" fmla="*/ 655362 w 6321679"/>
                <a:gd name="connsiteY11" fmla="*/ 3630204 h 6521594"/>
                <a:gd name="connsiteX12" fmla="*/ 1128177 w 6321679"/>
                <a:gd name="connsiteY12" fmla="*/ 4667883 h 6521594"/>
                <a:gd name="connsiteX13" fmla="*/ 1366419 w 6321679"/>
                <a:gd name="connsiteY13" fmla="*/ 4997246 h 6521594"/>
                <a:gd name="connsiteX14" fmla="*/ 3601937 w 6321679"/>
                <a:gd name="connsiteY14" fmla="*/ 6284685 h 6521594"/>
                <a:gd name="connsiteX15" fmla="*/ 5298985 w 6321679"/>
                <a:gd name="connsiteY15" fmla="*/ 5492643 h 6521594"/>
                <a:gd name="connsiteX16" fmla="*/ 5505513 w 6321679"/>
                <a:gd name="connsiteY16" fmla="*/ 5335367 h 6521594"/>
                <a:gd name="connsiteX17" fmla="*/ 6252618 w 6321679"/>
                <a:gd name="connsiteY17" fmla="*/ 4722492 h 6521594"/>
                <a:gd name="connsiteX18" fmla="*/ 6321679 w 6321679"/>
                <a:gd name="connsiteY18" fmla="*/ 4651477 h 6521594"/>
                <a:gd name="connsiteX19" fmla="*/ 6321679 w 6321679"/>
                <a:gd name="connsiteY19" fmla="*/ 5523097 h 6521594"/>
                <a:gd name="connsiteX20" fmla="*/ 6024428 w 6321679"/>
                <a:gd name="connsiteY20" fmla="*/ 5754969 h 6521594"/>
                <a:gd name="connsiteX21" fmla="*/ 5702345 w 6321679"/>
                <a:gd name="connsiteY21" fmla="*/ 6000018 h 6521594"/>
                <a:gd name="connsiteX22" fmla="*/ 4988380 w 6321679"/>
                <a:gd name="connsiteY22" fmla="*/ 6506549 h 6521594"/>
                <a:gd name="connsiteX23" fmla="*/ 4961490 w 6321679"/>
                <a:gd name="connsiteY23" fmla="*/ 6521594 h 6521594"/>
                <a:gd name="connsiteX24" fmla="*/ 2011326 w 6321679"/>
                <a:gd name="connsiteY24" fmla="*/ 6521594 h 6521594"/>
                <a:gd name="connsiteX25" fmla="*/ 1982893 w 6321679"/>
                <a:gd name="connsiteY25" fmla="*/ 6505768 h 6521594"/>
                <a:gd name="connsiteX26" fmla="*/ 824149 w 6321679"/>
                <a:gd name="connsiteY26" fmla="*/ 5358682 h 6521594"/>
                <a:gd name="connsiteX27" fmla="*/ 0 w 6321679"/>
                <a:gd name="connsiteY27" fmla="*/ 3630075 h 6521594"/>
                <a:gd name="connsiteX28" fmla="*/ 4150102 w 6321679"/>
                <a:gd name="connsiteY28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1866928"/>
                  </a:lnTo>
                  <a:lnTo>
                    <a:pt x="6212358" y="1689281"/>
                  </a:lnTo>
                  <a:cubicBezTo>
                    <a:pt x="6161484" y="1615222"/>
                    <a:pt x="6107295" y="1544427"/>
                    <a:pt x="6049880" y="1477173"/>
                  </a:cubicBezTo>
                  <a:cubicBezTo>
                    <a:pt x="5825135" y="1214018"/>
                    <a:pt x="5555573" y="1009470"/>
                    <a:pt x="5248663" y="869327"/>
                  </a:cubicBezTo>
                  <a:cubicBezTo>
                    <a:pt x="4921178" y="719909"/>
                    <a:pt x="4551627" y="644042"/>
                    <a:pt x="4150102" y="644042"/>
                  </a:cubicBezTo>
                  <a:cubicBezTo>
                    <a:pt x="3724203" y="644042"/>
                    <a:pt x="3292799" y="725448"/>
                    <a:pt x="2867946" y="886459"/>
                  </a:cubicBezTo>
                  <a:cubicBezTo>
                    <a:pt x="2454234" y="1042832"/>
                    <a:pt x="2060440" y="1273141"/>
                    <a:pt x="1728892" y="1552397"/>
                  </a:cubicBezTo>
                  <a:cubicBezTo>
                    <a:pt x="1391580" y="1836419"/>
                    <a:pt x="1126473" y="2159600"/>
                    <a:pt x="941043" y="2512664"/>
                  </a:cubicBezTo>
                  <a:cubicBezTo>
                    <a:pt x="751551" y="2873583"/>
                    <a:pt x="655362" y="3249575"/>
                    <a:pt x="655362" y="3630204"/>
                  </a:cubicBezTo>
                  <a:cubicBezTo>
                    <a:pt x="655362" y="4013537"/>
                    <a:pt x="808817" y="4237405"/>
                    <a:pt x="1128177" y="4667883"/>
                  </a:cubicBezTo>
                  <a:cubicBezTo>
                    <a:pt x="1205232" y="4771702"/>
                    <a:pt x="1284908" y="4879129"/>
                    <a:pt x="1366419" y="4997246"/>
                  </a:cubicBezTo>
                  <a:cubicBezTo>
                    <a:pt x="1989282" y="5899677"/>
                    <a:pt x="2657880" y="6284685"/>
                    <a:pt x="3601937" y="6284685"/>
                  </a:cubicBezTo>
                  <a:cubicBezTo>
                    <a:pt x="4221523" y="6284685"/>
                    <a:pt x="4676122" y="5971036"/>
                    <a:pt x="5298985" y="5492643"/>
                  </a:cubicBezTo>
                  <a:cubicBezTo>
                    <a:pt x="5368571" y="5439187"/>
                    <a:pt x="5438156" y="5386375"/>
                    <a:pt x="5505513" y="5335367"/>
                  </a:cubicBezTo>
                  <a:cubicBezTo>
                    <a:pt x="5779335" y="5127761"/>
                    <a:pt x="6041730" y="4928776"/>
                    <a:pt x="6252618" y="4722492"/>
                  </a:cubicBezTo>
                  <a:lnTo>
                    <a:pt x="6321679" y="4651477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8" name="Freeform: Shape 1037">
              <a:extLst>
                <a:ext uri="{FF2B5EF4-FFF2-40B4-BE49-F238E27FC236}">
                  <a16:creationId xmlns:a16="http://schemas.microsoft.com/office/drawing/2014/main" id="{A66409EC-9CC3-482A-A4A5-54ED092B3F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2150195 h 6521594"/>
                <a:gd name="connsiteX4" fmla="*/ 6241288 w 6321679"/>
                <a:gd name="connsiteY4" fmla="*/ 1985338 h 6521594"/>
                <a:gd name="connsiteX5" fmla="*/ 5949367 w 6321679"/>
                <a:gd name="connsiteY5" fmla="*/ 1559997 h 6521594"/>
                <a:gd name="connsiteX6" fmla="*/ 5193362 w 6321679"/>
                <a:gd name="connsiteY6" fmla="*/ 986156 h 6521594"/>
                <a:gd name="connsiteX7" fmla="*/ 4150102 w 6321679"/>
                <a:gd name="connsiteY7" fmla="*/ 772850 h 6521594"/>
                <a:gd name="connsiteX8" fmla="*/ 2914861 w 6321679"/>
                <a:gd name="connsiteY8" fmla="*/ 1006637 h 6521594"/>
                <a:gd name="connsiteX9" fmla="*/ 1814073 w 6321679"/>
                <a:gd name="connsiteY9" fmla="*/ 1650163 h 6521594"/>
                <a:gd name="connsiteX10" fmla="*/ 1057412 w 6321679"/>
                <a:gd name="connsiteY10" fmla="*/ 2571657 h 6521594"/>
                <a:gd name="connsiteX11" fmla="*/ 786277 w 6321679"/>
                <a:gd name="connsiteY11" fmla="*/ 3630204 h 6521594"/>
                <a:gd name="connsiteX12" fmla="*/ 1233931 w 6321679"/>
                <a:gd name="connsiteY12" fmla="*/ 4592016 h 6521594"/>
                <a:gd name="connsiteX13" fmla="*/ 1474795 w 6321679"/>
                <a:gd name="connsiteY13" fmla="*/ 4924985 h 6521594"/>
                <a:gd name="connsiteX14" fmla="*/ 2393691 w 6321679"/>
                <a:gd name="connsiteY14" fmla="*/ 5846995 h 6521594"/>
                <a:gd name="connsiteX15" fmla="*/ 3601805 w 6321679"/>
                <a:gd name="connsiteY15" fmla="*/ 6155876 h 6521594"/>
                <a:gd name="connsiteX16" fmla="*/ 4378909 w 6321679"/>
                <a:gd name="connsiteY16" fmla="*/ 5959186 h 6521594"/>
                <a:gd name="connsiteX17" fmla="*/ 5218129 w 6321679"/>
                <a:gd name="connsiteY17" fmla="*/ 5391271 h 6521594"/>
                <a:gd name="connsiteX18" fmla="*/ 5425313 w 6321679"/>
                <a:gd name="connsiteY18" fmla="*/ 5233481 h 6521594"/>
                <a:gd name="connsiteX19" fmla="*/ 6254366 w 6321679"/>
                <a:gd name="connsiteY19" fmla="*/ 4534301 h 6521594"/>
                <a:gd name="connsiteX20" fmla="*/ 6321679 w 6321679"/>
                <a:gd name="connsiteY20" fmla="*/ 4456641 h 6521594"/>
                <a:gd name="connsiteX21" fmla="*/ 6321679 w 6321679"/>
                <a:gd name="connsiteY21" fmla="*/ 5523097 h 6521594"/>
                <a:gd name="connsiteX22" fmla="*/ 6024428 w 6321679"/>
                <a:gd name="connsiteY22" fmla="*/ 5754969 h 6521594"/>
                <a:gd name="connsiteX23" fmla="*/ 5702345 w 6321679"/>
                <a:gd name="connsiteY23" fmla="*/ 6000018 h 6521594"/>
                <a:gd name="connsiteX24" fmla="*/ 4988380 w 6321679"/>
                <a:gd name="connsiteY24" fmla="*/ 6506549 h 6521594"/>
                <a:gd name="connsiteX25" fmla="*/ 4961490 w 6321679"/>
                <a:gd name="connsiteY25" fmla="*/ 6521594 h 6521594"/>
                <a:gd name="connsiteX26" fmla="*/ 2011326 w 6321679"/>
                <a:gd name="connsiteY26" fmla="*/ 6521594 h 6521594"/>
                <a:gd name="connsiteX27" fmla="*/ 1982893 w 6321679"/>
                <a:gd name="connsiteY27" fmla="*/ 6505768 h 6521594"/>
                <a:gd name="connsiteX28" fmla="*/ 824149 w 6321679"/>
                <a:gd name="connsiteY28" fmla="*/ 5358682 h 6521594"/>
                <a:gd name="connsiteX29" fmla="*/ 0 w 6321679"/>
                <a:gd name="connsiteY29" fmla="*/ 3630075 h 6521594"/>
                <a:gd name="connsiteX30" fmla="*/ 4150102 w 6321679"/>
                <a:gd name="connsiteY30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2150195"/>
                  </a:lnTo>
                  <a:lnTo>
                    <a:pt x="6241288" y="1985338"/>
                  </a:lnTo>
                  <a:cubicBezTo>
                    <a:pt x="6156788" y="1831195"/>
                    <a:pt x="6059249" y="1688709"/>
                    <a:pt x="5949367" y="1559997"/>
                  </a:cubicBezTo>
                  <a:cubicBezTo>
                    <a:pt x="5737073" y="1311397"/>
                    <a:pt x="5482843" y="1118314"/>
                    <a:pt x="5193362" y="986156"/>
                  </a:cubicBezTo>
                  <a:cubicBezTo>
                    <a:pt x="4883437" y="844596"/>
                    <a:pt x="4532365" y="772850"/>
                    <a:pt x="4150102" y="772850"/>
                  </a:cubicBezTo>
                  <a:cubicBezTo>
                    <a:pt x="3746218" y="772850"/>
                    <a:pt x="3319008" y="853613"/>
                    <a:pt x="2914861" y="1006637"/>
                  </a:cubicBezTo>
                  <a:cubicBezTo>
                    <a:pt x="2515039" y="1157857"/>
                    <a:pt x="2134350" y="1380438"/>
                    <a:pt x="1814073" y="1650163"/>
                  </a:cubicBezTo>
                  <a:cubicBezTo>
                    <a:pt x="1494190" y="1919502"/>
                    <a:pt x="1232622" y="2238173"/>
                    <a:pt x="1057412" y="2571657"/>
                  </a:cubicBezTo>
                  <a:cubicBezTo>
                    <a:pt x="877486" y="2914158"/>
                    <a:pt x="786277" y="3270313"/>
                    <a:pt x="786277" y="3630204"/>
                  </a:cubicBezTo>
                  <a:cubicBezTo>
                    <a:pt x="786277" y="3974121"/>
                    <a:pt x="923483" y="4173646"/>
                    <a:pt x="1233931" y="4592016"/>
                  </a:cubicBezTo>
                  <a:cubicBezTo>
                    <a:pt x="1311641" y="4696736"/>
                    <a:pt x="1391972" y="4805064"/>
                    <a:pt x="1474795" y="4924985"/>
                  </a:cubicBezTo>
                  <a:cubicBezTo>
                    <a:pt x="1767682" y="5349278"/>
                    <a:pt x="2068172" y="5650948"/>
                    <a:pt x="2393691" y="5846995"/>
                  </a:cubicBezTo>
                  <a:cubicBezTo>
                    <a:pt x="2738735" y="6054891"/>
                    <a:pt x="3133971" y="6155876"/>
                    <a:pt x="3601805" y="6155876"/>
                  </a:cubicBezTo>
                  <a:cubicBezTo>
                    <a:pt x="3867305" y="6155876"/>
                    <a:pt x="4114196" y="6093405"/>
                    <a:pt x="4378909" y="5959186"/>
                  </a:cubicBezTo>
                  <a:cubicBezTo>
                    <a:pt x="4650699" y="5821362"/>
                    <a:pt x="4919737" y="5620421"/>
                    <a:pt x="5218129" y="5391271"/>
                  </a:cubicBezTo>
                  <a:cubicBezTo>
                    <a:pt x="5288107" y="5337558"/>
                    <a:pt x="5357824" y="5284617"/>
                    <a:pt x="5425313" y="5233481"/>
                  </a:cubicBezTo>
                  <a:cubicBezTo>
                    <a:pt x="5739037" y="4995556"/>
                    <a:pt x="6037512" y="4769168"/>
                    <a:pt x="6254366" y="4534301"/>
                  </a:cubicBezTo>
                  <a:lnTo>
                    <a:pt x="6321679" y="4456641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25" name="Picture 1" descr="```text&#10;Your board is approving AI budgets for tools they can’t explain.&#10;&#10;𝗕𝗲𝗰𝗼𝗺𝗲 𝗯𝗲𝘁𝘁𝗲𝗿 𝗮𝘁 𝗔𝗜 𝗶𝗻 𝗷𝘂𝘀𝘁 𝟭 𝗺𝗶𝗻𝘂𝘁𝗲 𝗮 𝗱𝗮𝘆.&#10;𝗚𝗲𝘁 𝘁𝗵𝗲 𝗔𝗜 𝗻𝗲𝘄𝘀𝗹𝗲𝘁𝘁𝗲𝗿 𝘀𝗺𝗮𝗿𝘁 𝗹𝗲𝗮𝗱𝗲𝗿𝘀 𝗿𝗲𝗮𝗱.&#10;𝗦𝗶𝗴𝗻 𝘂𝗽 𝗳𝗿𝗲𝗲 𝗻𝗼𝘄 → aiforleaders.com&#10;__________&#10;&#10;Here’s the hierarchy leaders need to understand:&#10;&#10;87% of executives call AI critical to strategy.&#10;&#10;Plenty still cannot explain what they are actually buying.&#10;&#10;That is how bad AI budgets happen.&#10;&#10;The category gets treated like one thing.&#10;&#10;It is not.&#10;&#10;AI is a stack.&#10;&#10;Each layer gives your business a different capability.&#10;&#10;→ Level 1: Artificial Intelligence&#10;&#10;AI is the umbrella term.&#10;&#10;It means any system that mimics human intelligence.&#10;&#10;The check:&#10;↳ Ask which business process the system improves&#10;↳ If the answer is just “AI,” the team is still too vague&#10;&#10;→ Level 2: Machine Learning&#10;&#10;Machine learning finds patterns in your data.&#10;&#10;That means fewer hand-coded rules.&#10;&#10;Use it for:&#10;↳ Forecasting demand from sales ">
            <a:extLst>
              <a:ext uri="{FF2B5EF4-FFF2-40B4-BE49-F238E27FC236}">
                <a16:creationId xmlns:a16="http://schemas.microsoft.com/office/drawing/2014/main" id="{80E2C424-E148-5205-9F98-B001022072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63395" y="574158"/>
            <a:ext cx="4524574" cy="6071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9A6F6A71-87AE-0CA5-C0BE-AD2016F028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4" name="Rectangle 2053">
            <a:extLst>
              <a:ext uri="{FF2B5EF4-FFF2-40B4-BE49-F238E27FC236}">
                <a16:creationId xmlns:a16="http://schemas.microsoft.com/office/drawing/2014/main" id="{9D25F302-27C5-414F-97F8-6EA0A6C02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6" name="Freeform: Shape 2055">
            <a:extLst>
              <a:ext uri="{FF2B5EF4-FFF2-40B4-BE49-F238E27FC236}">
                <a16:creationId xmlns:a16="http://schemas.microsoft.com/office/drawing/2014/main" id="{7262C87B-205C-4719-AC60-AF13E94F1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1999" y="322626"/>
            <a:ext cx="4329420" cy="6212748"/>
          </a:xfrm>
          <a:custGeom>
            <a:avLst/>
            <a:gdLst>
              <a:gd name="connsiteX0" fmla="*/ 0 w 5772560"/>
              <a:gd name="connsiteY0" fmla="*/ 0 h 6212748"/>
              <a:gd name="connsiteX1" fmla="*/ 1448661 w 5772560"/>
              <a:gd name="connsiteY1" fmla="*/ 0 h 6212748"/>
              <a:gd name="connsiteX2" fmla="*/ 1940557 w 5772560"/>
              <a:gd name="connsiteY2" fmla="*/ 0 h 6212748"/>
              <a:gd name="connsiteX3" fmla="*/ 5772560 w 5772560"/>
              <a:gd name="connsiteY3" fmla="*/ 0 h 6212748"/>
              <a:gd name="connsiteX4" fmla="*/ 5772560 w 5772560"/>
              <a:gd name="connsiteY4" fmla="*/ 2864954 h 6212748"/>
              <a:gd name="connsiteX5" fmla="*/ 2329115 w 5772560"/>
              <a:gd name="connsiteY5" fmla="*/ 6212748 h 6212748"/>
              <a:gd name="connsiteX6" fmla="*/ 1940557 w 5772560"/>
              <a:gd name="connsiteY6" fmla="*/ 6212748 h 6212748"/>
              <a:gd name="connsiteX7" fmla="*/ 1448661 w 5772560"/>
              <a:gd name="connsiteY7" fmla="*/ 6212748 h 6212748"/>
              <a:gd name="connsiteX8" fmla="*/ 0 w 5772560"/>
              <a:gd name="connsiteY8" fmla="*/ 6212748 h 6212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72560" h="6212748">
                <a:moveTo>
                  <a:pt x="0" y="0"/>
                </a:moveTo>
                <a:lnTo>
                  <a:pt x="1448661" y="0"/>
                </a:lnTo>
                <a:lnTo>
                  <a:pt x="1940557" y="0"/>
                </a:lnTo>
                <a:lnTo>
                  <a:pt x="5772560" y="0"/>
                </a:lnTo>
                <a:lnTo>
                  <a:pt x="5772560" y="2864954"/>
                </a:lnTo>
                <a:lnTo>
                  <a:pt x="2329115" y="6212748"/>
                </a:lnTo>
                <a:lnTo>
                  <a:pt x="1940557" y="6212748"/>
                </a:lnTo>
                <a:lnTo>
                  <a:pt x="1448661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58" name="Right Triangle 2057">
            <a:extLst>
              <a:ext uri="{FF2B5EF4-FFF2-40B4-BE49-F238E27FC236}">
                <a16:creationId xmlns:a16="http://schemas.microsoft.com/office/drawing/2014/main" id="{830A36F8-48C2-4842-A87B-8CE8DF4E7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60" name="Rectangle 2059">
            <a:extLst>
              <a:ext uri="{FF2B5EF4-FFF2-40B4-BE49-F238E27FC236}">
                <a16:creationId xmlns:a16="http://schemas.microsoft.com/office/drawing/2014/main" id="{8F451A30-466B-4996-9BA5-CD6ABCC6D5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20934" y="1188637"/>
            <a:ext cx="3410044" cy="164285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ZW" sz="3600"/>
              <a:t>Why AI Education Matters</a:t>
            </a:r>
          </a:p>
        </p:txBody>
      </p:sp>
      <p:pic>
        <p:nvPicPr>
          <p:cNvPr id="2049" name="Picture 1" descr="View image">
            <a:extLst>
              <a:ext uri="{FF2B5EF4-FFF2-40B4-BE49-F238E27FC236}">
                <a16:creationId xmlns:a16="http://schemas.microsoft.com/office/drawing/2014/main" id="{295BB5E2-B207-4057-D4BC-3B9225DC11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4272" y="797442"/>
            <a:ext cx="3951402" cy="5433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34199" y="3086513"/>
            <a:ext cx="2722907" cy="2056508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ZW" sz="1400"/>
              <a:t>AI is transforming all sectors.</a:t>
            </a:r>
          </a:p>
          <a:p>
            <a:pPr>
              <a:lnSpc>
                <a:spcPct val="90000"/>
              </a:lnSpc>
            </a:pPr>
            <a:r>
              <a:rPr lang="en-ZW" sz="1400"/>
              <a:t>Health</a:t>
            </a:r>
          </a:p>
          <a:p>
            <a:pPr>
              <a:lnSpc>
                <a:spcPct val="90000"/>
              </a:lnSpc>
            </a:pPr>
            <a:r>
              <a:rPr lang="en-ZW" sz="1400"/>
              <a:t>Agriculture</a:t>
            </a:r>
          </a:p>
          <a:p>
            <a:pPr>
              <a:lnSpc>
                <a:spcPct val="90000"/>
              </a:lnSpc>
            </a:pPr>
            <a:r>
              <a:rPr lang="en-ZW" sz="1400"/>
              <a:t>Manufacturing</a:t>
            </a:r>
          </a:p>
          <a:p>
            <a:pPr>
              <a:lnSpc>
                <a:spcPct val="90000"/>
              </a:lnSpc>
            </a:pPr>
            <a:r>
              <a:rPr lang="en-ZW" sz="1400"/>
              <a:t>Mining</a:t>
            </a:r>
          </a:p>
          <a:p>
            <a:pPr>
              <a:lnSpc>
                <a:spcPct val="90000"/>
              </a:lnSpc>
            </a:pPr>
            <a:r>
              <a:rPr lang="en-ZW" sz="1400"/>
              <a:t>Education</a:t>
            </a:r>
          </a:p>
          <a:p>
            <a:pPr>
              <a:lnSpc>
                <a:spcPct val="90000"/>
              </a:lnSpc>
            </a:pPr>
            <a:r>
              <a:rPr lang="en-ZW" sz="1400"/>
              <a:t>Government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9B2DDA98-F052-CCAF-629B-55525F1FE6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41827" y="-1"/>
            <a:ext cx="1060149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AFFEF21-6359-DA1E-A24C-AFEAEBA873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550" y="50800"/>
            <a:ext cx="7772400" cy="6594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9537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57251"/>
            <a:ext cx="9144000" cy="634208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57188" y="1262174"/>
            <a:ext cx="6335068" cy="354584"/>
          </a:xfrm>
          <a:prstGeom prst="rect">
            <a:avLst/>
          </a:prstGeom>
          <a:noFill/>
          <a:ln/>
        </p:spPr>
        <p:txBody>
          <a:bodyPr wrap="none" lIns="0" tIns="0" rIns="0" bIns="42545" rtlCol="0" anchor="ctr">
            <a:spAutoFit/>
          </a:bodyPr>
          <a:lstStyle/>
          <a:p>
            <a:r>
              <a:rPr lang="en-US" sz="2025" b="1" dirty="0">
                <a:solidFill>
                  <a:srgbClr val="0087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PILLAR 1: AI TALENT &amp; CAPACITY DEVELOPMENT</a:t>
            </a:r>
            <a:endParaRPr lang="en-US" sz="2025" dirty="0"/>
          </a:p>
        </p:txBody>
      </p:sp>
      <p:sp>
        <p:nvSpPr>
          <p:cNvPr id="4" name="Shape 1"/>
          <p:cNvSpPr/>
          <p:nvPr/>
        </p:nvSpPr>
        <p:spPr>
          <a:xfrm>
            <a:off x="7609853" y="1307307"/>
            <a:ext cx="1176961" cy="264319"/>
          </a:xfrm>
          <a:prstGeom prst="rect">
            <a:avLst/>
          </a:prstGeom>
          <a:solidFill>
            <a:srgbClr val="1E3A8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7009" y="1389460"/>
            <a:ext cx="75009" cy="100013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831305" y="1383135"/>
            <a:ext cx="844783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732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Guiding Principles </a:t>
            </a:r>
            <a:endParaRPr lang="en-US" sz="732" dirty="0"/>
          </a:p>
        </p:txBody>
      </p:sp>
      <p:sp>
        <p:nvSpPr>
          <p:cNvPr id="7" name="Text 3"/>
          <p:cNvSpPr/>
          <p:nvPr/>
        </p:nvSpPr>
        <p:spPr>
          <a:xfrm>
            <a:off x="357188" y="2095011"/>
            <a:ext cx="4243387" cy="72487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txBody>
          <a:bodyPr wrap="square" lIns="0" tIns="0" rIns="0" bIns="0" rtlCol="0" anchor="ctr">
            <a:spAutoFit/>
          </a:bodyPr>
          <a:lstStyle/>
          <a:p>
            <a:pPr algn="just"/>
            <a:r>
              <a:rPr lang="en-US" sz="942" dirty="0">
                <a:solidFill>
                  <a:srgbClr val="374151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 Zimbabwe aims to cultivate, retain and empower a world-class AI talent ecosystem capable of driving innovation, adapting to rapid technological change, and applying AI solutions to national priorities. Building on the country's high literacy rate and the Heritage-Based Education 5.0 framework, this pillar positions human capital as Zimbabwe's greatest AI asset. </a:t>
            </a:r>
            <a:endParaRPr lang="en-US" sz="942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hape 4"/>
          <p:cNvSpPr/>
          <p:nvPr/>
        </p:nvSpPr>
        <p:spPr>
          <a:xfrm>
            <a:off x="357188" y="3214688"/>
            <a:ext cx="357188" cy="357188"/>
          </a:xfrm>
          <a:prstGeom prst="ellipse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6" y="3307556"/>
            <a:ext cx="214313" cy="17145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821532" y="3238640"/>
            <a:ext cx="1413849" cy="144976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942" b="1" dirty="0">
                <a:solidFill>
                  <a:srgbClr val="3741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Education &amp; AI Literacy</a:t>
            </a:r>
            <a:endParaRPr lang="en-US" sz="942" dirty="0"/>
          </a:p>
        </p:txBody>
      </p:sp>
      <p:sp>
        <p:nvSpPr>
          <p:cNvPr id="11" name="Text 6"/>
          <p:cNvSpPr/>
          <p:nvPr/>
        </p:nvSpPr>
        <p:spPr>
          <a:xfrm>
            <a:off x="821531" y="3490075"/>
            <a:ext cx="3607594" cy="3864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837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Embedding AI and data literacy at every educational level, from age-appropriate modules in primary schools to mandatory "AI and Society" courses in all tertiary programs. </a:t>
            </a:r>
            <a:endParaRPr lang="en-US" sz="837" dirty="0"/>
          </a:p>
        </p:txBody>
      </p:sp>
      <p:sp>
        <p:nvSpPr>
          <p:cNvPr id="12" name="Shape 7"/>
          <p:cNvSpPr/>
          <p:nvPr/>
        </p:nvSpPr>
        <p:spPr>
          <a:xfrm>
            <a:off x="357188" y="4066189"/>
            <a:ext cx="357188" cy="357188"/>
          </a:xfrm>
          <a:prstGeom prst="ellipse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0056" y="4159058"/>
            <a:ext cx="171450" cy="171450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821532" y="4090141"/>
            <a:ext cx="1748877" cy="144976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942" b="1" dirty="0">
                <a:solidFill>
                  <a:srgbClr val="3741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Tertiary &amp; Research Capacity</a:t>
            </a:r>
            <a:endParaRPr lang="en-US" sz="942" dirty="0"/>
          </a:p>
        </p:txBody>
      </p:sp>
      <p:sp>
        <p:nvSpPr>
          <p:cNvPr id="15" name="Text 9"/>
          <p:cNvSpPr/>
          <p:nvPr/>
        </p:nvSpPr>
        <p:spPr>
          <a:xfrm>
            <a:off x="821531" y="4341576"/>
            <a:ext cx="3607594" cy="3864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837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Establishing three National AI Centers of Excellence at major universities by 2027, each hosting PhD fellows and specializing in priority AI application domains. </a:t>
            </a:r>
            <a:endParaRPr lang="en-US" sz="837" dirty="0"/>
          </a:p>
        </p:txBody>
      </p:sp>
      <p:sp>
        <p:nvSpPr>
          <p:cNvPr id="16" name="Shape 10"/>
          <p:cNvSpPr/>
          <p:nvPr/>
        </p:nvSpPr>
        <p:spPr>
          <a:xfrm>
            <a:off x="357188" y="4917691"/>
            <a:ext cx="357188" cy="357188"/>
          </a:xfrm>
          <a:prstGeom prst="ellipse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0056" y="5010559"/>
            <a:ext cx="171450" cy="171450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821532" y="4941643"/>
            <a:ext cx="1481175" cy="144976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942" b="1" dirty="0">
                <a:solidFill>
                  <a:srgbClr val="3741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Workforce Development</a:t>
            </a:r>
            <a:endParaRPr lang="en-US" sz="942" dirty="0"/>
          </a:p>
        </p:txBody>
      </p:sp>
      <p:sp>
        <p:nvSpPr>
          <p:cNvPr id="19" name="Text 12"/>
          <p:cNvSpPr/>
          <p:nvPr/>
        </p:nvSpPr>
        <p:spPr>
          <a:xfrm>
            <a:off x="821531" y="5193078"/>
            <a:ext cx="3607594" cy="3864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837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Creating Public Sector AI Academies for civil servants and specialized sector-specific academies, complemented by subsidized access to world-class AI education platforms. </a:t>
            </a:r>
            <a:endParaRPr lang="en-US" sz="837" dirty="0"/>
          </a:p>
        </p:txBody>
      </p:sp>
      <p:sp>
        <p:nvSpPr>
          <p:cNvPr id="20" name="Shape 13"/>
          <p:cNvSpPr/>
          <p:nvPr/>
        </p:nvSpPr>
        <p:spPr>
          <a:xfrm>
            <a:off x="375047" y="5626318"/>
            <a:ext cx="357188" cy="357188"/>
          </a:xfrm>
          <a:prstGeom prst="ellipse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1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0056" y="5695035"/>
            <a:ext cx="171450" cy="171450"/>
          </a:xfrm>
          <a:prstGeom prst="rect">
            <a:avLst/>
          </a:prstGeom>
        </p:spPr>
      </p:pic>
      <p:sp>
        <p:nvSpPr>
          <p:cNvPr id="22" name="Text 14"/>
          <p:cNvSpPr/>
          <p:nvPr/>
        </p:nvSpPr>
        <p:spPr>
          <a:xfrm>
            <a:off x="821531" y="5746543"/>
            <a:ext cx="1343316" cy="144976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942" b="1" dirty="0">
                <a:solidFill>
                  <a:srgbClr val="3741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Diaspora Engagement</a:t>
            </a:r>
            <a:endParaRPr lang="en-US" sz="942" dirty="0"/>
          </a:p>
        </p:txBody>
      </p:sp>
      <p:sp>
        <p:nvSpPr>
          <p:cNvPr id="23" name="Text 15"/>
          <p:cNvSpPr/>
          <p:nvPr/>
        </p:nvSpPr>
        <p:spPr>
          <a:xfrm>
            <a:off x="2205378" y="5597054"/>
            <a:ext cx="3330008" cy="3864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837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Implementing fractional appointment programs and Presidential AI Scholarships to harness diaspora expertise and tackle brain drain through competitive incentive packages. </a:t>
            </a:r>
            <a:endParaRPr lang="en-US" sz="837" dirty="0"/>
          </a:p>
        </p:txBody>
      </p:sp>
      <p:pic>
        <p:nvPicPr>
          <p:cNvPr id="24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4876" y="1878807"/>
            <a:ext cx="3571875" cy="2143125"/>
          </a:xfrm>
          <a:prstGeom prst="rect">
            <a:avLst/>
          </a:prstGeom>
        </p:spPr>
      </p:pic>
      <p:sp>
        <p:nvSpPr>
          <p:cNvPr id="25" name="Shape 16"/>
          <p:cNvSpPr/>
          <p:nvPr/>
        </p:nvSpPr>
        <p:spPr>
          <a:xfrm>
            <a:off x="4714875" y="4164807"/>
            <a:ext cx="4071938" cy="1164431"/>
          </a:xfrm>
          <a:prstGeom prst="rect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Shape 17"/>
          <p:cNvSpPr/>
          <p:nvPr/>
        </p:nvSpPr>
        <p:spPr>
          <a:xfrm>
            <a:off x="4714876" y="4164807"/>
            <a:ext cx="28575" cy="1164431"/>
          </a:xfrm>
          <a:prstGeom prst="rect">
            <a:avLst/>
          </a:prstGeom>
          <a:solidFill>
            <a:srgbClr val="FFD70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7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22031" y="4300538"/>
            <a:ext cx="114300" cy="114300"/>
          </a:xfrm>
          <a:prstGeom prst="rect">
            <a:avLst/>
          </a:prstGeom>
        </p:spPr>
      </p:pic>
      <p:sp>
        <p:nvSpPr>
          <p:cNvPr id="28" name="Text 18"/>
          <p:cNvSpPr/>
          <p:nvPr/>
        </p:nvSpPr>
        <p:spPr>
          <a:xfrm>
            <a:off x="4993481" y="4293279"/>
            <a:ext cx="1166986" cy="12881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837" b="1" dirty="0">
                <a:solidFill>
                  <a:srgbClr val="1E3A8A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Validation Questions </a:t>
            </a:r>
            <a:endParaRPr lang="en-US" sz="837" dirty="0"/>
          </a:p>
        </p:txBody>
      </p:sp>
      <p:sp>
        <p:nvSpPr>
          <p:cNvPr id="29" name="Text 19"/>
          <p:cNvSpPr/>
          <p:nvPr/>
        </p:nvSpPr>
        <p:spPr>
          <a:xfrm>
            <a:off x="4822031" y="4533529"/>
            <a:ext cx="78548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b="1" dirty="0">
                <a:solidFill>
                  <a:srgbClr val="0087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1.</a:t>
            </a:r>
            <a:endParaRPr lang="en-US" sz="732" dirty="0"/>
          </a:p>
        </p:txBody>
      </p:sp>
      <p:sp>
        <p:nvSpPr>
          <p:cNvPr id="30" name="Text 20"/>
          <p:cNvSpPr/>
          <p:nvPr/>
        </p:nvSpPr>
        <p:spPr>
          <a:xfrm>
            <a:off x="4964292" y="4552210"/>
            <a:ext cx="3715364" cy="22531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3741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How should AI concepts be introduced in primary and secondary education curricula?</a:t>
            </a:r>
            <a:endParaRPr lang="en-US" sz="732" dirty="0"/>
          </a:p>
        </p:txBody>
      </p:sp>
      <p:sp>
        <p:nvSpPr>
          <p:cNvPr id="31" name="Text 21"/>
          <p:cNvSpPr/>
          <p:nvPr/>
        </p:nvSpPr>
        <p:spPr>
          <a:xfrm>
            <a:off x="4822031" y="4869285"/>
            <a:ext cx="78548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b="1" dirty="0">
                <a:solidFill>
                  <a:srgbClr val="0087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2.</a:t>
            </a:r>
            <a:endParaRPr lang="en-US" sz="732" dirty="0"/>
          </a:p>
        </p:txBody>
      </p:sp>
      <p:sp>
        <p:nvSpPr>
          <p:cNvPr id="32" name="Text 22"/>
          <p:cNvSpPr/>
          <p:nvPr/>
        </p:nvSpPr>
        <p:spPr>
          <a:xfrm>
            <a:off x="4964292" y="4869285"/>
            <a:ext cx="3241272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3741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What are the most critical AI skills gaps in Zimbabwe's current workforce?</a:t>
            </a:r>
            <a:endParaRPr lang="en-US" sz="732" dirty="0"/>
          </a:p>
        </p:txBody>
      </p:sp>
      <p:sp>
        <p:nvSpPr>
          <p:cNvPr id="33" name="Text 23"/>
          <p:cNvSpPr/>
          <p:nvPr/>
        </p:nvSpPr>
        <p:spPr>
          <a:xfrm>
            <a:off x="4822031" y="5055023"/>
            <a:ext cx="78548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b="1" dirty="0">
                <a:solidFill>
                  <a:srgbClr val="0087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3.</a:t>
            </a:r>
            <a:endParaRPr lang="en-US" sz="732" dirty="0"/>
          </a:p>
        </p:txBody>
      </p:sp>
      <p:sp>
        <p:nvSpPr>
          <p:cNvPr id="34" name="Text 24"/>
          <p:cNvSpPr/>
          <p:nvPr/>
        </p:nvSpPr>
        <p:spPr>
          <a:xfrm>
            <a:off x="4964292" y="5055023"/>
            <a:ext cx="3380734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3741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How can Zimbabwe effectively attract and retain AI talent from the diaspora?</a:t>
            </a:r>
            <a:endParaRPr lang="en-US" sz="732" dirty="0"/>
          </a:p>
        </p:txBody>
      </p:sp>
      <p:sp>
        <p:nvSpPr>
          <p:cNvPr id="35" name="Shape 25"/>
          <p:cNvSpPr/>
          <p:nvPr/>
        </p:nvSpPr>
        <p:spPr>
          <a:xfrm>
            <a:off x="5421691" y="5421157"/>
            <a:ext cx="3365123" cy="221456"/>
          </a:xfrm>
          <a:prstGeom prst="rect">
            <a:avLst/>
          </a:prstGeom>
          <a:solidFill>
            <a:srgbClr val="00875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6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72878" y="5488847"/>
            <a:ext cx="125016" cy="100013"/>
          </a:xfrm>
          <a:prstGeom prst="rect">
            <a:avLst/>
          </a:prstGeom>
        </p:spPr>
      </p:pic>
      <p:sp>
        <p:nvSpPr>
          <p:cNvPr id="37" name="Text 26"/>
          <p:cNvSpPr/>
          <p:nvPr/>
        </p:nvSpPr>
        <p:spPr>
          <a:xfrm>
            <a:off x="5683848" y="5456893"/>
            <a:ext cx="3039294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lang="en-US" sz="732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Key Enablers: Education, Workforce Development, Talent Cultivation </a:t>
            </a:r>
            <a:endParaRPr lang="en-US" sz="732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85751" y="1119299"/>
            <a:ext cx="5512728" cy="354584"/>
          </a:xfrm>
          <a:prstGeom prst="rect">
            <a:avLst/>
          </a:prstGeom>
          <a:noFill/>
          <a:ln/>
        </p:spPr>
        <p:txBody>
          <a:bodyPr wrap="none" lIns="0" tIns="0" rIns="0" bIns="42545" rtlCol="0" anchor="ctr">
            <a:spAutoFit/>
          </a:bodyPr>
          <a:lstStyle/>
          <a:p>
            <a:r>
              <a:rPr lang="en-US" sz="2025" b="1" dirty="0">
                <a:solidFill>
                  <a:srgbClr val="0087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PILLAR 2: NATIONAL AI INFRASTRUCTURE</a:t>
            </a:r>
            <a:endParaRPr lang="en-US" sz="2025" dirty="0"/>
          </a:p>
        </p:txBody>
      </p:sp>
      <p:sp>
        <p:nvSpPr>
          <p:cNvPr id="4" name="Shape 1"/>
          <p:cNvSpPr/>
          <p:nvPr/>
        </p:nvSpPr>
        <p:spPr>
          <a:xfrm>
            <a:off x="7681290" y="1164432"/>
            <a:ext cx="1176961" cy="264319"/>
          </a:xfrm>
          <a:prstGeom prst="rect">
            <a:avLst/>
          </a:prstGeom>
          <a:solidFill>
            <a:srgbClr val="1E3A8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8447" y="1246585"/>
            <a:ext cx="75009" cy="100013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902743" y="1240260"/>
            <a:ext cx="844783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732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Guiding Principles </a:t>
            </a:r>
            <a:endParaRPr lang="en-US" sz="732" dirty="0"/>
          </a:p>
        </p:txBody>
      </p:sp>
      <p:sp>
        <p:nvSpPr>
          <p:cNvPr id="7" name="Text 3"/>
          <p:cNvSpPr/>
          <p:nvPr/>
        </p:nvSpPr>
        <p:spPr>
          <a:xfrm>
            <a:off x="285750" y="1711281"/>
            <a:ext cx="4179094" cy="3864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837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Zimbabwe will establish sovereign, secure, and sustainable digital infrastructure to support AI development and deployment, focusing on computational capacity, data platforms, and connectivity. </a:t>
            </a:r>
            <a:endParaRPr lang="en-US" sz="837" dirty="0"/>
          </a:p>
        </p:txBody>
      </p:sp>
      <p:sp>
        <p:nvSpPr>
          <p:cNvPr id="8" name="Shape 4"/>
          <p:cNvSpPr/>
          <p:nvPr/>
        </p:nvSpPr>
        <p:spPr>
          <a:xfrm>
            <a:off x="285750" y="2251677"/>
            <a:ext cx="4179094" cy="595778"/>
          </a:xfrm>
          <a:prstGeom prst="rect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5"/>
          <p:cNvSpPr/>
          <p:nvPr/>
        </p:nvSpPr>
        <p:spPr>
          <a:xfrm>
            <a:off x="357188" y="2323114"/>
            <a:ext cx="285750" cy="285750"/>
          </a:xfrm>
          <a:prstGeom prst="ellipse">
            <a:avLst/>
          </a:prstGeom>
          <a:solidFill>
            <a:srgbClr val="1E3A8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6" y="2394553"/>
            <a:ext cx="142875" cy="142875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714376" y="2344430"/>
            <a:ext cx="1606209" cy="12881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837" b="1" dirty="0">
                <a:solidFill>
                  <a:srgbClr val="1E3A8A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High-Performance Computing</a:t>
            </a:r>
            <a:endParaRPr lang="en-US" sz="837" dirty="0"/>
          </a:p>
        </p:txBody>
      </p:sp>
      <p:sp>
        <p:nvSpPr>
          <p:cNvPr id="12" name="Text 7"/>
          <p:cNvSpPr/>
          <p:nvPr/>
        </p:nvSpPr>
        <p:spPr>
          <a:xfrm>
            <a:off x="714376" y="2533346"/>
            <a:ext cx="3679031" cy="22531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Expanding the Zimbabwe Centre for High Performance Computing (ZCHPC) with specialized AI accelerators and regional compute nodes. </a:t>
            </a:r>
            <a:endParaRPr lang="en-US" sz="732" dirty="0"/>
          </a:p>
        </p:txBody>
      </p:sp>
      <p:sp>
        <p:nvSpPr>
          <p:cNvPr id="13" name="Shape 8"/>
          <p:cNvSpPr/>
          <p:nvPr/>
        </p:nvSpPr>
        <p:spPr>
          <a:xfrm>
            <a:off x="285750" y="2918892"/>
            <a:ext cx="4179094" cy="595778"/>
          </a:xfrm>
          <a:prstGeom prst="rect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9"/>
          <p:cNvSpPr/>
          <p:nvPr/>
        </p:nvSpPr>
        <p:spPr>
          <a:xfrm>
            <a:off x="357188" y="2990329"/>
            <a:ext cx="285750" cy="285750"/>
          </a:xfrm>
          <a:prstGeom prst="ellipse">
            <a:avLst/>
          </a:prstGeom>
          <a:solidFill>
            <a:srgbClr val="1E3A8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7555" y="3061768"/>
            <a:ext cx="125016" cy="142875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714375" y="3011645"/>
            <a:ext cx="1492396" cy="12881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837" b="1" dirty="0">
                <a:solidFill>
                  <a:srgbClr val="1E3A8A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National Data &amp; AI Platform</a:t>
            </a:r>
            <a:endParaRPr lang="en-US" sz="837" dirty="0"/>
          </a:p>
        </p:txBody>
      </p:sp>
      <p:sp>
        <p:nvSpPr>
          <p:cNvPr id="17" name="Text 11"/>
          <p:cNvSpPr/>
          <p:nvPr/>
        </p:nvSpPr>
        <p:spPr>
          <a:xfrm>
            <a:off x="714376" y="3200561"/>
            <a:ext cx="3679031" cy="22531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Creating Project "Pangolin" - a sovereign data platform with foundational datasets and privacy-preserving APIs for researchers. </a:t>
            </a:r>
            <a:endParaRPr lang="en-US" sz="732" dirty="0"/>
          </a:p>
        </p:txBody>
      </p:sp>
      <p:sp>
        <p:nvSpPr>
          <p:cNvPr id="18" name="Shape 12"/>
          <p:cNvSpPr/>
          <p:nvPr/>
        </p:nvSpPr>
        <p:spPr>
          <a:xfrm>
            <a:off x="285750" y="3586107"/>
            <a:ext cx="4179094" cy="595778"/>
          </a:xfrm>
          <a:prstGeom prst="rect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Shape 13"/>
          <p:cNvSpPr/>
          <p:nvPr/>
        </p:nvSpPr>
        <p:spPr>
          <a:xfrm>
            <a:off x="357188" y="3657544"/>
            <a:ext cx="285750" cy="285750"/>
          </a:xfrm>
          <a:prstGeom prst="ellipse">
            <a:avLst/>
          </a:prstGeom>
          <a:solidFill>
            <a:srgbClr val="1E3A8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0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0766" y="3728983"/>
            <a:ext cx="178594" cy="142875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714376" y="3678860"/>
            <a:ext cx="1679947" cy="12881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837" b="1" dirty="0">
                <a:solidFill>
                  <a:srgbClr val="1E3A8A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Connectivity &amp; Digital Inclusion</a:t>
            </a:r>
            <a:endParaRPr lang="en-US" sz="837" dirty="0"/>
          </a:p>
        </p:txBody>
      </p:sp>
      <p:sp>
        <p:nvSpPr>
          <p:cNvPr id="22" name="Text 15"/>
          <p:cNvSpPr/>
          <p:nvPr/>
        </p:nvSpPr>
        <p:spPr>
          <a:xfrm>
            <a:off x="714376" y="3867776"/>
            <a:ext cx="3679031" cy="22531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Expanding broadband access to 85% of the population by 2030, with focus on rural connectivity and affordable data plans. </a:t>
            </a:r>
            <a:endParaRPr lang="en-US" sz="732" dirty="0"/>
          </a:p>
        </p:txBody>
      </p:sp>
      <p:pic>
        <p:nvPicPr>
          <p:cNvPr id="23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79157" y="1664494"/>
            <a:ext cx="3571875" cy="2000250"/>
          </a:xfrm>
          <a:prstGeom prst="rect">
            <a:avLst/>
          </a:prstGeom>
        </p:spPr>
      </p:pic>
      <p:sp>
        <p:nvSpPr>
          <p:cNvPr id="24" name="Shape 16"/>
          <p:cNvSpPr/>
          <p:nvPr/>
        </p:nvSpPr>
        <p:spPr>
          <a:xfrm>
            <a:off x="4679156" y="3771901"/>
            <a:ext cx="4179094" cy="671513"/>
          </a:xfrm>
          <a:prstGeom prst="rect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Shape 17"/>
          <p:cNvSpPr/>
          <p:nvPr/>
        </p:nvSpPr>
        <p:spPr>
          <a:xfrm>
            <a:off x="4679157" y="3771901"/>
            <a:ext cx="28575" cy="671513"/>
          </a:xfrm>
          <a:prstGeom prst="rect">
            <a:avLst/>
          </a:prstGeom>
          <a:solidFill>
            <a:srgbClr val="FFD70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6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0595" y="3868342"/>
            <a:ext cx="100013" cy="100013"/>
          </a:xfrm>
          <a:prstGeom prst="rect">
            <a:avLst/>
          </a:prstGeom>
        </p:spPr>
      </p:pic>
      <p:sp>
        <p:nvSpPr>
          <p:cNvPr id="27" name="Text 18"/>
          <p:cNvSpPr/>
          <p:nvPr/>
        </p:nvSpPr>
        <p:spPr>
          <a:xfrm>
            <a:off x="4893469" y="3862017"/>
            <a:ext cx="1022716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b="1" dirty="0">
                <a:solidFill>
                  <a:srgbClr val="1E3A8A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Validation Questions </a:t>
            </a:r>
            <a:endParaRPr lang="en-US" sz="732" dirty="0"/>
          </a:p>
        </p:txBody>
      </p:sp>
      <p:sp>
        <p:nvSpPr>
          <p:cNvPr id="28" name="Text 19"/>
          <p:cNvSpPr/>
          <p:nvPr/>
        </p:nvSpPr>
        <p:spPr>
          <a:xfrm>
            <a:off x="4750594" y="4047754"/>
            <a:ext cx="78548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b="1" dirty="0">
                <a:solidFill>
                  <a:srgbClr val="0087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1.</a:t>
            </a:r>
            <a:endParaRPr lang="en-US" sz="732" dirty="0"/>
          </a:p>
        </p:txBody>
      </p:sp>
      <p:sp>
        <p:nvSpPr>
          <p:cNvPr id="29" name="Text 20"/>
          <p:cNvSpPr/>
          <p:nvPr/>
        </p:nvSpPr>
        <p:spPr>
          <a:xfrm>
            <a:off x="4878567" y="4047754"/>
            <a:ext cx="3379130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3741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Are the infrastructure priorities correctly identified for Zimbabwe's AI needs?</a:t>
            </a:r>
            <a:endParaRPr lang="en-US" sz="732" dirty="0"/>
          </a:p>
        </p:txBody>
      </p:sp>
      <p:sp>
        <p:nvSpPr>
          <p:cNvPr id="30" name="Text 21"/>
          <p:cNvSpPr/>
          <p:nvPr/>
        </p:nvSpPr>
        <p:spPr>
          <a:xfrm>
            <a:off x="4750594" y="4219204"/>
            <a:ext cx="78548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b="1" dirty="0">
                <a:solidFill>
                  <a:srgbClr val="0087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2.</a:t>
            </a:r>
            <a:endParaRPr lang="en-US" sz="732" dirty="0"/>
          </a:p>
        </p:txBody>
      </p:sp>
      <p:sp>
        <p:nvSpPr>
          <p:cNvPr id="31" name="Text 22"/>
          <p:cNvSpPr/>
          <p:nvPr/>
        </p:nvSpPr>
        <p:spPr>
          <a:xfrm>
            <a:off x="4878567" y="4219204"/>
            <a:ext cx="3183564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3741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How can we ensure infrastructure reaches rural and underserved areas?</a:t>
            </a:r>
            <a:endParaRPr lang="en-US" sz="732" dirty="0"/>
          </a:p>
        </p:txBody>
      </p:sp>
      <p:sp>
        <p:nvSpPr>
          <p:cNvPr id="32" name="Text 23"/>
          <p:cNvSpPr/>
          <p:nvPr/>
        </p:nvSpPr>
        <p:spPr>
          <a:xfrm>
            <a:off x="337399" y="5655098"/>
            <a:ext cx="833562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lang="en-US" sz="732" b="1" dirty="0">
                <a:solidFill>
                  <a:srgbClr val="6B728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Guiding Principle:</a:t>
            </a:r>
            <a:endParaRPr lang="en-US" sz="732" dirty="0"/>
          </a:p>
        </p:txBody>
      </p:sp>
      <p:sp>
        <p:nvSpPr>
          <p:cNvPr id="33" name="Text 24"/>
          <p:cNvSpPr/>
          <p:nvPr/>
        </p:nvSpPr>
        <p:spPr>
          <a:xfrm>
            <a:off x="1243534" y="5655098"/>
            <a:ext cx="1519647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lang="en-US" sz="732" dirty="0">
                <a:solidFill>
                  <a:srgbClr val="6B728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Sovereignty &amp; Self-Determination </a:t>
            </a:r>
            <a:endParaRPr lang="en-US" sz="732" dirty="0"/>
          </a:p>
        </p:txBody>
      </p:sp>
      <p:sp>
        <p:nvSpPr>
          <p:cNvPr id="34" name="Text 25"/>
          <p:cNvSpPr/>
          <p:nvPr/>
        </p:nvSpPr>
        <p:spPr>
          <a:xfrm>
            <a:off x="6979532" y="5655098"/>
            <a:ext cx="1878719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lang="en-US" sz="732" dirty="0">
                <a:solidFill>
                  <a:srgbClr val="6B728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Zimbabwe National AI Strategy 2026-2030 </a:t>
            </a:r>
            <a:endParaRPr lang="en-US" sz="732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0" y="857251"/>
            <a:ext cx="9144000" cy="671513"/>
          </a:xfrm>
          <a:prstGeom prst="rect">
            <a:avLst/>
          </a:prstGeom>
          <a:noFill/>
          <a:ln/>
        </p:spPr>
        <p:txBody>
          <a:bodyPr wrap="square" lIns="0" tIns="170053" rIns="0" bIns="170053" rtlCol="0" anchor="ctr">
            <a:spAutoFit/>
          </a:bodyPr>
          <a:lstStyle/>
          <a:p>
            <a:pPr algn="ctr"/>
            <a:r>
              <a:rPr lang="en-US" sz="2025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PILLAR 3: AI ADOPTION &amp; SERVICE TRANSFORMATION</a:t>
            </a:r>
            <a:endParaRPr lang="en-US" sz="2025" dirty="0"/>
          </a:p>
        </p:txBody>
      </p:sp>
      <p:sp>
        <p:nvSpPr>
          <p:cNvPr id="4" name="Text 1"/>
          <p:cNvSpPr/>
          <p:nvPr/>
        </p:nvSpPr>
        <p:spPr>
          <a:xfrm>
            <a:off x="0" y="1571396"/>
            <a:ext cx="9144000" cy="25763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837" dirty="0">
                <a:solidFill>
                  <a:srgbClr val="F0F0F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Zimbabwe will drive sector-wide AI adoption to improve service delivery, optimize industries, and enhance citizen experiences across key economic sectors while ensuring equitable access.</a:t>
            </a:r>
            <a:endParaRPr lang="en-US" sz="837" dirty="0"/>
          </a:p>
        </p:txBody>
      </p:sp>
      <p:sp>
        <p:nvSpPr>
          <p:cNvPr id="5" name="Shape 2"/>
          <p:cNvSpPr/>
          <p:nvPr/>
        </p:nvSpPr>
        <p:spPr>
          <a:xfrm>
            <a:off x="214314" y="1985964"/>
            <a:ext cx="2098477" cy="1201545"/>
          </a:xfrm>
          <a:prstGeom prst="rect">
            <a:avLst/>
          </a:prstGeom>
          <a:solidFill>
            <a:srgbClr val="FFFFFF">
              <a:alpha val="1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300039" y="2095640"/>
            <a:ext cx="1667123" cy="144976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942" b="1" dirty="0">
                <a:solidFill>
                  <a:srgbClr val="FFD70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Agriculture &amp; Food Security</a:t>
            </a:r>
            <a:endParaRPr lang="en-US" sz="942" dirty="0"/>
          </a:p>
        </p:txBody>
      </p:sp>
      <p:sp>
        <p:nvSpPr>
          <p:cNvPr id="7" name="Text 4"/>
          <p:cNvSpPr/>
          <p:nvPr/>
        </p:nvSpPr>
        <p:spPr>
          <a:xfrm>
            <a:off x="300038" y="2329682"/>
            <a:ext cx="1094852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F0F0F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Precision farming with </a:t>
            </a:r>
            <a:endParaRPr lang="en-US" sz="732" dirty="0"/>
          </a:p>
        </p:txBody>
      </p:sp>
      <p:sp>
        <p:nvSpPr>
          <p:cNvPr id="8" name="Text 5"/>
          <p:cNvSpPr/>
          <p:nvPr/>
        </p:nvSpPr>
        <p:spPr>
          <a:xfrm>
            <a:off x="300038" y="2459693"/>
            <a:ext cx="916918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F0F0F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satellites/drones/IoT</a:t>
            </a:r>
            <a:endParaRPr lang="en-US" sz="732" dirty="0"/>
          </a:p>
        </p:txBody>
      </p:sp>
      <p:sp>
        <p:nvSpPr>
          <p:cNvPr id="9" name="Text 6"/>
          <p:cNvSpPr/>
          <p:nvPr/>
        </p:nvSpPr>
        <p:spPr>
          <a:xfrm>
            <a:off x="300039" y="2589703"/>
            <a:ext cx="1493999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F0F0F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AI crop disease &amp; pest detection</a:t>
            </a:r>
            <a:endParaRPr lang="en-US" sz="732" dirty="0"/>
          </a:p>
        </p:txBody>
      </p:sp>
      <p:sp>
        <p:nvSpPr>
          <p:cNvPr id="10" name="Text 7"/>
          <p:cNvSpPr/>
          <p:nvPr/>
        </p:nvSpPr>
        <p:spPr>
          <a:xfrm>
            <a:off x="300039" y="2719714"/>
            <a:ext cx="1596591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F0F0F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Climate-smart agriculture systems</a:t>
            </a:r>
            <a:endParaRPr lang="en-US" sz="732" dirty="0"/>
          </a:p>
        </p:txBody>
      </p:sp>
      <p:sp>
        <p:nvSpPr>
          <p:cNvPr id="11" name="Text 8"/>
          <p:cNvSpPr/>
          <p:nvPr/>
        </p:nvSpPr>
        <p:spPr>
          <a:xfrm>
            <a:off x="300039" y="2849725"/>
            <a:ext cx="1586973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F0F0F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Market intelligence &amp; pricing tools</a:t>
            </a:r>
            <a:endParaRPr lang="en-US" sz="732" dirty="0"/>
          </a:p>
        </p:txBody>
      </p:sp>
      <p:sp>
        <p:nvSpPr>
          <p:cNvPr id="12" name="Text 9"/>
          <p:cNvSpPr/>
          <p:nvPr/>
        </p:nvSpPr>
        <p:spPr>
          <a:xfrm>
            <a:off x="300039" y="2979735"/>
            <a:ext cx="1681551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F0F0F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AI-driven credit scoring &amp; insurance </a:t>
            </a:r>
            <a:endParaRPr lang="en-US" sz="732" dirty="0"/>
          </a:p>
        </p:txBody>
      </p:sp>
      <p:sp>
        <p:nvSpPr>
          <p:cNvPr id="13" name="Shape 10"/>
          <p:cNvSpPr/>
          <p:nvPr/>
        </p:nvSpPr>
        <p:spPr>
          <a:xfrm>
            <a:off x="2419946" y="1985964"/>
            <a:ext cx="2098477" cy="1201545"/>
          </a:xfrm>
          <a:prstGeom prst="rect">
            <a:avLst/>
          </a:prstGeom>
          <a:solidFill>
            <a:srgbClr val="FFFFFF">
              <a:alpha val="1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2505670" y="2095640"/>
            <a:ext cx="1142942" cy="144976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942" b="1" dirty="0">
                <a:solidFill>
                  <a:srgbClr val="FFD70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Healthcare System</a:t>
            </a:r>
            <a:endParaRPr lang="en-US" sz="942" dirty="0"/>
          </a:p>
        </p:txBody>
      </p:sp>
      <p:sp>
        <p:nvSpPr>
          <p:cNvPr id="15" name="Text 12"/>
          <p:cNvSpPr/>
          <p:nvPr/>
        </p:nvSpPr>
        <p:spPr>
          <a:xfrm>
            <a:off x="2505671" y="2329682"/>
            <a:ext cx="1513235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F0F0F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Enhanced diagnostic capabilities</a:t>
            </a:r>
            <a:endParaRPr lang="en-US" sz="732" dirty="0"/>
          </a:p>
        </p:txBody>
      </p:sp>
      <p:sp>
        <p:nvSpPr>
          <p:cNvPr id="16" name="Text 13"/>
          <p:cNvSpPr/>
          <p:nvPr/>
        </p:nvSpPr>
        <p:spPr>
          <a:xfrm>
            <a:off x="2505671" y="2459693"/>
            <a:ext cx="1455527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F0F0F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Telemedicine access expansion</a:t>
            </a:r>
            <a:endParaRPr lang="en-US" sz="732" dirty="0"/>
          </a:p>
        </p:txBody>
      </p:sp>
      <p:sp>
        <p:nvSpPr>
          <p:cNvPr id="17" name="Text 14"/>
          <p:cNvSpPr/>
          <p:nvPr/>
        </p:nvSpPr>
        <p:spPr>
          <a:xfrm>
            <a:off x="2505670" y="2589703"/>
            <a:ext cx="1168590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F0F0F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Public health monitoring</a:t>
            </a:r>
            <a:endParaRPr lang="en-US" sz="732" dirty="0"/>
          </a:p>
        </p:txBody>
      </p:sp>
      <p:sp>
        <p:nvSpPr>
          <p:cNvPr id="18" name="Text 15"/>
          <p:cNvSpPr/>
          <p:nvPr/>
        </p:nvSpPr>
        <p:spPr>
          <a:xfrm>
            <a:off x="2505670" y="2719714"/>
            <a:ext cx="1218282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F0F0F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Supply chain optimization</a:t>
            </a:r>
            <a:endParaRPr lang="en-US" sz="732" dirty="0"/>
          </a:p>
        </p:txBody>
      </p:sp>
      <p:sp>
        <p:nvSpPr>
          <p:cNvPr id="19" name="Text 16"/>
          <p:cNvSpPr/>
          <p:nvPr/>
        </p:nvSpPr>
        <p:spPr>
          <a:xfrm>
            <a:off x="2505671" y="2849725"/>
            <a:ext cx="1468351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F0F0F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Mental health support systems </a:t>
            </a:r>
            <a:endParaRPr lang="en-US" sz="732" dirty="0"/>
          </a:p>
        </p:txBody>
      </p:sp>
      <p:sp>
        <p:nvSpPr>
          <p:cNvPr id="20" name="Shape 17"/>
          <p:cNvSpPr/>
          <p:nvPr/>
        </p:nvSpPr>
        <p:spPr>
          <a:xfrm>
            <a:off x="4625579" y="1985964"/>
            <a:ext cx="2098477" cy="1201545"/>
          </a:xfrm>
          <a:prstGeom prst="rect">
            <a:avLst/>
          </a:prstGeom>
          <a:solidFill>
            <a:srgbClr val="FFFFFF">
              <a:alpha val="1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4711303" y="2095640"/>
            <a:ext cx="1077218" cy="144976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942" b="1" dirty="0">
                <a:solidFill>
                  <a:srgbClr val="FFD70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Education System</a:t>
            </a:r>
            <a:endParaRPr lang="en-US" sz="942" dirty="0"/>
          </a:p>
        </p:txBody>
      </p:sp>
      <p:sp>
        <p:nvSpPr>
          <p:cNvPr id="22" name="Text 19"/>
          <p:cNvSpPr/>
          <p:nvPr/>
        </p:nvSpPr>
        <p:spPr>
          <a:xfrm>
            <a:off x="4711304" y="2329682"/>
            <a:ext cx="1417055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F0F0F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Personalized learning systems</a:t>
            </a:r>
            <a:endParaRPr lang="en-US" sz="732" dirty="0"/>
          </a:p>
        </p:txBody>
      </p:sp>
      <p:sp>
        <p:nvSpPr>
          <p:cNvPr id="23" name="Text 20"/>
          <p:cNvSpPr/>
          <p:nvPr/>
        </p:nvSpPr>
        <p:spPr>
          <a:xfrm>
            <a:off x="4711303" y="2459693"/>
            <a:ext cx="1298432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F0F0F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Intelligent tutoring systems</a:t>
            </a:r>
            <a:endParaRPr lang="en-US" sz="732" dirty="0"/>
          </a:p>
        </p:txBody>
      </p:sp>
      <p:sp>
        <p:nvSpPr>
          <p:cNvPr id="24" name="Text 21"/>
          <p:cNvSpPr/>
          <p:nvPr/>
        </p:nvSpPr>
        <p:spPr>
          <a:xfrm>
            <a:off x="4711303" y="2589703"/>
            <a:ext cx="1389804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F0F0F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Localized educational content</a:t>
            </a:r>
            <a:endParaRPr lang="en-US" sz="732" dirty="0"/>
          </a:p>
        </p:txBody>
      </p:sp>
      <p:sp>
        <p:nvSpPr>
          <p:cNvPr id="25" name="Text 22"/>
          <p:cNvSpPr/>
          <p:nvPr/>
        </p:nvSpPr>
        <p:spPr>
          <a:xfrm>
            <a:off x="4711304" y="2719714"/>
            <a:ext cx="1397819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F0F0F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Student performance analysis</a:t>
            </a:r>
            <a:endParaRPr lang="en-US" sz="732" dirty="0"/>
          </a:p>
        </p:txBody>
      </p:sp>
      <p:sp>
        <p:nvSpPr>
          <p:cNvPr id="26" name="Text 23"/>
          <p:cNvSpPr/>
          <p:nvPr/>
        </p:nvSpPr>
        <p:spPr>
          <a:xfrm>
            <a:off x="4711304" y="2849725"/>
            <a:ext cx="1423467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F0F0F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Administrative efficiency tools </a:t>
            </a:r>
            <a:endParaRPr lang="en-US" sz="732" dirty="0"/>
          </a:p>
        </p:txBody>
      </p:sp>
      <p:sp>
        <p:nvSpPr>
          <p:cNvPr id="27" name="Shape 24"/>
          <p:cNvSpPr/>
          <p:nvPr/>
        </p:nvSpPr>
        <p:spPr>
          <a:xfrm>
            <a:off x="6831212" y="1985964"/>
            <a:ext cx="2098477" cy="1201545"/>
          </a:xfrm>
          <a:prstGeom prst="rect">
            <a:avLst/>
          </a:prstGeom>
          <a:solidFill>
            <a:srgbClr val="FFFFFF">
              <a:alpha val="1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8" name="Text 25"/>
          <p:cNvSpPr/>
          <p:nvPr/>
        </p:nvSpPr>
        <p:spPr>
          <a:xfrm>
            <a:off x="6916937" y="2095640"/>
            <a:ext cx="1072409" cy="144976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942" b="1" dirty="0">
                <a:solidFill>
                  <a:srgbClr val="FFD70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Financial Services</a:t>
            </a:r>
            <a:endParaRPr lang="en-US" sz="942" dirty="0"/>
          </a:p>
        </p:txBody>
      </p:sp>
      <p:sp>
        <p:nvSpPr>
          <p:cNvPr id="29" name="Text 26"/>
          <p:cNvSpPr/>
          <p:nvPr/>
        </p:nvSpPr>
        <p:spPr>
          <a:xfrm>
            <a:off x="6916936" y="2329682"/>
            <a:ext cx="1405834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F0F0F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AI-powered financial inclusion</a:t>
            </a:r>
            <a:endParaRPr lang="en-US" sz="732" dirty="0"/>
          </a:p>
        </p:txBody>
      </p:sp>
      <p:sp>
        <p:nvSpPr>
          <p:cNvPr id="30" name="Text 27"/>
          <p:cNvSpPr/>
          <p:nvPr/>
        </p:nvSpPr>
        <p:spPr>
          <a:xfrm>
            <a:off x="6916937" y="2459693"/>
            <a:ext cx="1513235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F0F0F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Credit scoring &amp; risk assessment</a:t>
            </a:r>
            <a:endParaRPr lang="en-US" sz="732" dirty="0"/>
          </a:p>
        </p:txBody>
      </p:sp>
      <p:sp>
        <p:nvSpPr>
          <p:cNvPr id="31" name="Text 28"/>
          <p:cNvSpPr/>
          <p:nvPr/>
        </p:nvSpPr>
        <p:spPr>
          <a:xfrm>
            <a:off x="6916937" y="2589703"/>
            <a:ext cx="1615827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F0F0F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Mobile banking &amp; digital payments</a:t>
            </a:r>
            <a:endParaRPr lang="en-US" sz="732" dirty="0"/>
          </a:p>
        </p:txBody>
      </p:sp>
      <p:sp>
        <p:nvSpPr>
          <p:cNvPr id="32" name="Text 29"/>
          <p:cNvSpPr/>
          <p:nvPr/>
        </p:nvSpPr>
        <p:spPr>
          <a:xfrm>
            <a:off x="6916937" y="2719714"/>
            <a:ext cx="1372171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F0F0F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Fraud detection &amp; prevention</a:t>
            </a:r>
            <a:endParaRPr lang="en-US" sz="732" dirty="0"/>
          </a:p>
        </p:txBody>
      </p:sp>
      <p:sp>
        <p:nvSpPr>
          <p:cNvPr id="33" name="Text 30"/>
          <p:cNvSpPr/>
          <p:nvPr/>
        </p:nvSpPr>
        <p:spPr>
          <a:xfrm>
            <a:off x="6916937" y="2849725"/>
            <a:ext cx="1378583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F0F0F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Investment advisory services </a:t>
            </a:r>
            <a:endParaRPr lang="en-US" sz="732" dirty="0"/>
          </a:p>
        </p:txBody>
      </p:sp>
      <p:sp>
        <p:nvSpPr>
          <p:cNvPr id="34" name="Shape 31"/>
          <p:cNvSpPr/>
          <p:nvPr/>
        </p:nvSpPr>
        <p:spPr>
          <a:xfrm>
            <a:off x="214314" y="3294665"/>
            <a:ext cx="2098477" cy="1201545"/>
          </a:xfrm>
          <a:prstGeom prst="rect">
            <a:avLst/>
          </a:prstGeom>
          <a:solidFill>
            <a:srgbClr val="FFFFFF">
              <a:alpha val="1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5" name="Text 32"/>
          <p:cNvSpPr/>
          <p:nvPr/>
        </p:nvSpPr>
        <p:spPr>
          <a:xfrm>
            <a:off x="300039" y="3404341"/>
            <a:ext cx="841577" cy="144976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942" b="1" dirty="0">
                <a:solidFill>
                  <a:srgbClr val="FFD70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Mining Sector</a:t>
            </a:r>
            <a:endParaRPr lang="en-US" sz="942" dirty="0"/>
          </a:p>
        </p:txBody>
      </p:sp>
      <p:sp>
        <p:nvSpPr>
          <p:cNvPr id="36" name="Text 33"/>
          <p:cNvSpPr/>
          <p:nvPr/>
        </p:nvSpPr>
        <p:spPr>
          <a:xfrm>
            <a:off x="300039" y="3638383"/>
            <a:ext cx="1497205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F0F0F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Predictive maintenance systems</a:t>
            </a:r>
            <a:endParaRPr lang="en-US" sz="732" dirty="0"/>
          </a:p>
        </p:txBody>
      </p:sp>
      <p:sp>
        <p:nvSpPr>
          <p:cNvPr id="37" name="Text 34"/>
          <p:cNvSpPr/>
          <p:nvPr/>
        </p:nvSpPr>
        <p:spPr>
          <a:xfrm>
            <a:off x="300039" y="3768394"/>
            <a:ext cx="1445909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F0F0F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Geological analysis &amp; resource </a:t>
            </a:r>
            <a:endParaRPr lang="en-US" sz="732" dirty="0"/>
          </a:p>
        </p:txBody>
      </p:sp>
      <p:sp>
        <p:nvSpPr>
          <p:cNvPr id="38" name="Text 35"/>
          <p:cNvSpPr/>
          <p:nvPr/>
        </p:nvSpPr>
        <p:spPr>
          <a:xfrm>
            <a:off x="300038" y="3898405"/>
            <a:ext cx="517770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F0F0F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assessment</a:t>
            </a:r>
            <a:endParaRPr lang="en-US" sz="732" dirty="0"/>
          </a:p>
        </p:txBody>
      </p:sp>
      <p:sp>
        <p:nvSpPr>
          <p:cNvPr id="39" name="Text 36"/>
          <p:cNvSpPr/>
          <p:nvPr/>
        </p:nvSpPr>
        <p:spPr>
          <a:xfrm>
            <a:off x="300038" y="4028415"/>
            <a:ext cx="1633460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F0F0F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Safety &amp; environmental monitoring</a:t>
            </a:r>
            <a:endParaRPr lang="en-US" sz="732" dirty="0"/>
          </a:p>
        </p:txBody>
      </p:sp>
      <p:sp>
        <p:nvSpPr>
          <p:cNvPr id="40" name="Text 37"/>
          <p:cNvSpPr/>
          <p:nvPr/>
        </p:nvSpPr>
        <p:spPr>
          <a:xfrm>
            <a:off x="300038" y="4158426"/>
            <a:ext cx="1218282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F0F0F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Supply chain optimization</a:t>
            </a:r>
            <a:endParaRPr lang="en-US" sz="732" dirty="0"/>
          </a:p>
        </p:txBody>
      </p:sp>
      <p:sp>
        <p:nvSpPr>
          <p:cNvPr id="41" name="Text 38"/>
          <p:cNvSpPr/>
          <p:nvPr/>
        </p:nvSpPr>
        <p:spPr>
          <a:xfrm>
            <a:off x="300038" y="4288437"/>
            <a:ext cx="1524456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F0F0F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Compliance monitoring systems </a:t>
            </a:r>
            <a:endParaRPr lang="en-US" sz="732" dirty="0"/>
          </a:p>
        </p:txBody>
      </p:sp>
      <p:sp>
        <p:nvSpPr>
          <p:cNvPr id="42" name="Shape 39"/>
          <p:cNvSpPr/>
          <p:nvPr/>
        </p:nvSpPr>
        <p:spPr>
          <a:xfrm>
            <a:off x="2419946" y="3294665"/>
            <a:ext cx="2098477" cy="1201545"/>
          </a:xfrm>
          <a:prstGeom prst="rect">
            <a:avLst/>
          </a:prstGeom>
          <a:solidFill>
            <a:srgbClr val="FFFFFF">
              <a:alpha val="1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3" name="Text 40"/>
          <p:cNvSpPr/>
          <p:nvPr/>
        </p:nvSpPr>
        <p:spPr>
          <a:xfrm>
            <a:off x="2505671" y="3404341"/>
            <a:ext cx="1586973" cy="144976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942" b="1" dirty="0">
                <a:solidFill>
                  <a:srgbClr val="FFD70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Manufacturing &amp; Industry</a:t>
            </a:r>
            <a:endParaRPr lang="en-US" sz="942" dirty="0"/>
          </a:p>
        </p:txBody>
      </p:sp>
      <p:sp>
        <p:nvSpPr>
          <p:cNvPr id="44" name="Text 41"/>
          <p:cNvSpPr/>
          <p:nvPr/>
        </p:nvSpPr>
        <p:spPr>
          <a:xfrm>
            <a:off x="2505670" y="3638383"/>
            <a:ext cx="1489190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F0F0F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Smart manufacturing processes</a:t>
            </a:r>
            <a:endParaRPr lang="en-US" sz="732" dirty="0"/>
          </a:p>
        </p:txBody>
      </p:sp>
      <p:sp>
        <p:nvSpPr>
          <p:cNvPr id="45" name="Text 42"/>
          <p:cNvSpPr/>
          <p:nvPr/>
        </p:nvSpPr>
        <p:spPr>
          <a:xfrm>
            <a:off x="2505670" y="3768394"/>
            <a:ext cx="1114088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F0F0F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Quality control systems</a:t>
            </a:r>
            <a:endParaRPr lang="en-US" sz="732" dirty="0"/>
          </a:p>
        </p:txBody>
      </p:sp>
      <p:sp>
        <p:nvSpPr>
          <p:cNvPr id="46" name="Text 43"/>
          <p:cNvSpPr/>
          <p:nvPr/>
        </p:nvSpPr>
        <p:spPr>
          <a:xfrm>
            <a:off x="2505670" y="3898405"/>
            <a:ext cx="1259960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F0F0F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Supply chain management</a:t>
            </a:r>
            <a:endParaRPr lang="en-US" sz="732" dirty="0"/>
          </a:p>
        </p:txBody>
      </p:sp>
      <p:sp>
        <p:nvSpPr>
          <p:cNvPr id="47" name="Text 44"/>
          <p:cNvSpPr/>
          <p:nvPr/>
        </p:nvSpPr>
        <p:spPr>
          <a:xfrm>
            <a:off x="2505670" y="4028415"/>
            <a:ext cx="1115690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F0F0F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Predictive maintenance</a:t>
            </a:r>
            <a:endParaRPr lang="en-US" sz="732" dirty="0"/>
          </a:p>
        </p:txBody>
      </p:sp>
      <p:sp>
        <p:nvSpPr>
          <p:cNvPr id="48" name="Text 45"/>
          <p:cNvSpPr/>
          <p:nvPr/>
        </p:nvSpPr>
        <p:spPr>
          <a:xfrm>
            <a:off x="2505670" y="4158426"/>
            <a:ext cx="1356140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F0F0F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Product design &amp; innovation </a:t>
            </a:r>
            <a:endParaRPr lang="en-US" sz="732" dirty="0"/>
          </a:p>
        </p:txBody>
      </p:sp>
      <p:sp>
        <p:nvSpPr>
          <p:cNvPr id="49" name="Shape 46"/>
          <p:cNvSpPr/>
          <p:nvPr/>
        </p:nvSpPr>
        <p:spPr>
          <a:xfrm>
            <a:off x="4625579" y="3294665"/>
            <a:ext cx="2098477" cy="1201545"/>
          </a:xfrm>
          <a:prstGeom prst="rect">
            <a:avLst/>
          </a:prstGeom>
          <a:solidFill>
            <a:srgbClr val="FFFFFF">
              <a:alpha val="1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0" name="Text 47"/>
          <p:cNvSpPr/>
          <p:nvPr/>
        </p:nvSpPr>
        <p:spPr>
          <a:xfrm>
            <a:off x="4711303" y="3404341"/>
            <a:ext cx="1601400" cy="144976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942" b="1" dirty="0">
                <a:solidFill>
                  <a:srgbClr val="FFD70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Transportation &amp; Logistics</a:t>
            </a:r>
            <a:endParaRPr lang="en-US" sz="942" dirty="0"/>
          </a:p>
        </p:txBody>
      </p:sp>
      <p:sp>
        <p:nvSpPr>
          <p:cNvPr id="51" name="Text 48"/>
          <p:cNvSpPr/>
          <p:nvPr/>
        </p:nvSpPr>
        <p:spPr>
          <a:xfrm>
            <a:off x="4711303" y="3638383"/>
            <a:ext cx="1147750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F0F0F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Traffic flow optimization</a:t>
            </a:r>
            <a:endParaRPr lang="en-US" sz="732" dirty="0"/>
          </a:p>
        </p:txBody>
      </p:sp>
      <p:sp>
        <p:nvSpPr>
          <p:cNvPr id="52" name="Text 49"/>
          <p:cNvSpPr/>
          <p:nvPr/>
        </p:nvSpPr>
        <p:spPr>
          <a:xfrm>
            <a:off x="4711303" y="3768394"/>
            <a:ext cx="1295226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F0F0F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Fleet management systems</a:t>
            </a:r>
            <a:endParaRPr lang="en-US" sz="732" dirty="0"/>
          </a:p>
        </p:txBody>
      </p:sp>
      <p:sp>
        <p:nvSpPr>
          <p:cNvPr id="53" name="Text 50"/>
          <p:cNvSpPr/>
          <p:nvPr/>
        </p:nvSpPr>
        <p:spPr>
          <a:xfrm>
            <a:off x="4711304" y="3898405"/>
            <a:ext cx="1712007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F0F0F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Logistics &amp; supply chain streamlining</a:t>
            </a:r>
            <a:endParaRPr lang="en-US" sz="732" dirty="0"/>
          </a:p>
        </p:txBody>
      </p:sp>
      <p:sp>
        <p:nvSpPr>
          <p:cNvPr id="54" name="Text 51"/>
          <p:cNvSpPr/>
          <p:nvPr/>
        </p:nvSpPr>
        <p:spPr>
          <a:xfrm>
            <a:off x="4711304" y="4028415"/>
            <a:ext cx="1407437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F0F0F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Public transport improvement</a:t>
            </a:r>
            <a:endParaRPr lang="en-US" sz="732" dirty="0"/>
          </a:p>
        </p:txBody>
      </p:sp>
      <p:sp>
        <p:nvSpPr>
          <p:cNvPr id="55" name="Text 52"/>
          <p:cNvSpPr/>
          <p:nvPr/>
        </p:nvSpPr>
        <p:spPr>
          <a:xfrm>
            <a:off x="4711304" y="4158426"/>
            <a:ext cx="1384995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F0F0F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Autonomous vehicle systems </a:t>
            </a:r>
            <a:endParaRPr lang="en-US" sz="732" dirty="0"/>
          </a:p>
        </p:txBody>
      </p:sp>
      <p:sp>
        <p:nvSpPr>
          <p:cNvPr id="56" name="Shape 53"/>
          <p:cNvSpPr/>
          <p:nvPr/>
        </p:nvSpPr>
        <p:spPr>
          <a:xfrm>
            <a:off x="6831212" y="3294665"/>
            <a:ext cx="2098477" cy="1201545"/>
          </a:xfrm>
          <a:prstGeom prst="rect">
            <a:avLst/>
          </a:prstGeom>
          <a:solidFill>
            <a:srgbClr val="FFFFFF">
              <a:alpha val="1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7" name="Text 54"/>
          <p:cNvSpPr/>
          <p:nvPr/>
        </p:nvSpPr>
        <p:spPr>
          <a:xfrm>
            <a:off x="6916936" y="3404341"/>
            <a:ext cx="836768" cy="144976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942" b="1" dirty="0">
                <a:solidFill>
                  <a:srgbClr val="FFD70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Energy Sector</a:t>
            </a:r>
            <a:endParaRPr lang="en-US" sz="942" dirty="0"/>
          </a:p>
        </p:txBody>
      </p:sp>
      <p:sp>
        <p:nvSpPr>
          <p:cNvPr id="58" name="Text 55"/>
          <p:cNvSpPr/>
          <p:nvPr/>
        </p:nvSpPr>
        <p:spPr>
          <a:xfrm>
            <a:off x="6916936" y="3638383"/>
            <a:ext cx="1126912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F0F0F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Smart grid optimization</a:t>
            </a:r>
            <a:endParaRPr lang="en-US" sz="732" dirty="0"/>
          </a:p>
        </p:txBody>
      </p:sp>
      <p:sp>
        <p:nvSpPr>
          <p:cNvPr id="59" name="Text 56"/>
          <p:cNvSpPr/>
          <p:nvPr/>
        </p:nvSpPr>
        <p:spPr>
          <a:xfrm>
            <a:off x="6916937" y="3768394"/>
            <a:ext cx="1410643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F0F0F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Renewable energy integration</a:t>
            </a:r>
            <a:endParaRPr lang="en-US" sz="732" dirty="0"/>
          </a:p>
        </p:txBody>
      </p:sp>
      <p:sp>
        <p:nvSpPr>
          <p:cNvPr id="60" name="Text 57"/>
          <p:cNvSpPr/>
          <p:nvPr/>
        </p:nvSpPr>
        <p:spPr>
          <a:xfrm>
            <a:off x="6916937" y="3898405"/>
            <a:ext cx="1487587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F0F0F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Demand forecasting &amp; planning</a:t>
            </a:r>
            <a:endParaRPr lang="en-US" sz="732" dirty="0"/>
          </a:p>
        </p:txBody>
      </p:sp>
      <p:sp>
        <p:nvSpPr>
          <p:cNvPr id="61" name="Text 58"/>
          <p:cNvSpPr/>
          <p:nvPr/>
        </p:nvSpPr>
        <p:spPr>
          <a:xfrm>
            <a:off x="6916936" y="4028415"/>
            <a:ext cx="1405834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F0F0F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Energy efficiency optimization</a:t>
            </a:r>
            <a:endParaRPr lang="en-US" sz="732" dirty="0"/>
          </a:p>
        </p:txBody>
      </p:sp>
      <p:sp>
        <p:nvSpPr>
          <p:cNvPr id="62" name="Text 59"/>
          <p:cNvSpPr/>
          <p:nvPr/>
        </p:nvSpPr>
        <p:spPr>
          <a:xfrm>
            <a:off x="6916937" y="4158426"/>
            <a:ext cx="1429879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F0F0F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Grid resilience &amp; maintenance </a:t>
            </a:r>
            <a:endParaRPr lang="en-US" sz="732" dirty="0"/>
          </a:p>
        </p:txBody>
      </p:sp>
      <p:sp>
        <p:nvSpPr>
          <p:cNvPr id="63" name="Shape 60"/>
          <p:cNvSpPr/>
          <p:nvPr/>
        </p:nvSpPr>
        <p:spPr>
          <a:xfrm>
            <a:off x="214314" y="4603366"/>
            <a:ext cx="2098477" cy="1264416"/>
          </a:xfrm>
          <a:prstGeom prst="rect">
            <a:avLst/>
          </a:prstGeom>
          <a:solidFill>
            <a:srgbClr val="FFFFFF">
              <a:alpha val="1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4" name="Text 61"/>
          <p:cNvSpPr/>
          <p:nvPr/>
        </p:nvSpPr>
        <p:spPr>
          <a:xfrm>
            <a:off x="300039" y="4713043"/>
            <a:ext cx="724557" cy="144976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942" b="1" dirty="0">
                <a:solidFill>
                  <a:srgbClr val="FFD70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SMEs Sector</a:t>
            </a:r>
            <a:endParaRPr lang="en-US" sz="942" dirty="0"/>
          </a:p>
        </p:txBody>
      </p:sp>
      <p:sp>
        <p:nvSpPr>
          <p:cNvPr id="65" name="Text 62"/>
          <p:cNvSpPr/>
          <p:nvPr/>
        </p:nvSpPr>
        <p:spPr>
          <a:xfrm>
            <a:off x="300038" y="4947085"/>
            <a:ext cx="1543692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F0F0F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Intelligent customer service tools</a:t>
            </a:r>
            <a:endParaRPr lang="en-US" sz="732" dirty="0"/>
          </a:p>
        </p:txBody>
      </p:sp>
      <p:sp>
        <p:nvSpPr>
          <p:cNvPr id="66" name="Text 63"/>
          <p:cNvSpPr/>
          <p:nvPr/>
        </p:nvSpPr>
        <p:spPr>
          <a:xfrm>
            <a:off x="300038" y="5077096"/>
            <a:ext cx="1553310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F0F0F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Predictive analytics for marketing</a:t>
            </a:r>
            <a:endParaRPr lang="en-US" sz="732" dirty="0"/>
          </a:p>
        </p:txBody>
      </p:sp>
      <p:sp>
        <p:nvSpPr>
          <p:cNvPr id="67" name="Text 64"/>
          <p:cNvSpPr/>
          <p:nvPr/>
        </p:nvSpPr>
        <p:spPr>
          <a:xfrm>
            <a:off x="300038" y="5207106"/>
            <a:ext cx="1335302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F0F0F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Automated logistics systems</a:t>
            </a:r>
            <a:endParaRPr lang="en-US" sz="732" dirty="0"/>
          </a:p>
        </p:txBody>
      </p:sp>
      <p:sp>
        <p:nvSpPr>
          <p:cNvPr id="68" name="Text 65"/>
          <p:cNvSpPr/>
          <p:nvPr/>
        </p:nvSpPr>
        <p:spPr>
          <a:xfrm>
            <a:off x="300039" y="5337117"/>
            <a:ext cx="1755289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F0F0F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Support for women/youth enterprises</a:t>
            </a:r>
            <a:endParaRPr lang="en-US" sz="732" dirty="0"/>
          </a:p>
        </p:txBody>
      </p:sp>
      <p:sp>
        <p:nvSpPr>
          <p:cNvPr id="69" name="Text 66"/>
          <p:cNvSpPr/>
          <p:nvPr/>
        </p:nvSpPr>
        <p:spPr>
          <a:xfrm>
            <a:off x="300038" y="5467128"/>
            <a:ext cx="1256754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F0F0F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Digital resilience solutions </a:t>
            </a:r>
            <a:endParaRPr lang="en-US" sz="732" dirty="0"/>
          </a:p>
        </p:txBody>
      </p:sp>
      <p:sp>
        <p:nvSpPr>
          <p:cNvPr id="70" name="Shape 67"/>
          <p:cNvSpPr/>
          <p:nvPr/>
        </p:nvSpPr>
        <p:spPr>
          <a:xfrm>
            <a:off x="2419946" y="4603366"/>
            <a:ext cx="2098477" cy="1264416"/>
          </a:xfrm>
          <a:prstGeom prst="rect">
            <a:avLst/>
          </a:prstGeom>
          <a:solidFill>
            <a:srgbClr val="FFFFFF">
              <a:alpha val="1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1" name="Text 68"/>
          <p:cNvSpPr/>
          <p:nvPr/>
        </p:nvSpPr>
        <p:spPr>
          <a:xfrm>
            <a:off x="2505671" y="4809484"/>
            <a:ext cx="1927027" cy="1449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942" b="1" dirty="0">
                <a:solidFill>
                  <a:srgbClr val="FFD70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Water, Environment &amp; Tourism</a:t>
            </a:r>
            <a:endParaRPr lang="en-US" sz="942" dirty="0"/>
          </a:p>
        </p:txBody>
      </p:sp>
      <p:sp>
        <p:nvSpPr>
          <p:cNvPr id="72" name="Text 69"/>
          <p:cNvSpPr/>
          <p:nvPr/>
        </p:nvSpPr>
        <p:spPr>
          <a:xfrm>
            <a:off x="2505670" y="5139966"/>
            <a:ext cx="1444306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F0F0F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Smart water grid management</a:t>
            </a:r>
            <a:endParaRPr lang="en-US" sz="732" dirty="0"/>
          </a:p>
        </p:txBody>
      </p:sp>
      <p:sp>
        <p:nvSpPr>
          <p:cNvPr id="73" name="Text 70"/>
          <p:cNvSpPr/>
          <p:nvPr/>
        </p:nvSpPr>
        <p:spPr>
          <a:xfrm>
            <a:off x="2505670" y="5269977"/>
            <a:ext cx="1627048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F0F0F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Environmental monitoring systems</a:t>
            </a:r>
            <a:endParaRPr lang="en-US" sz="732" dirty="0"/>
          </a:p>
        </p:txBody>
      </p:sp>
      <p:sp>
        <p:nvSpPr>
          <p:cNvPr id="74" name="Text 71"/>
          <p:cNvSpPr/>
          <p:nvPr/>
        </p:nvSpPr>
        <p:spPr>
          <a:xfrm>
            <a:off x="2505670" y="5399987"/>
            <a:ext cx="1264770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F0F0F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Eco-tourism planning tools</a:t>
            </a:r>
            <a:endParaRPr lang="en-US" sz="732" dirty="0"/>
          </a:p>
        </p:txBody>
      </p:sp>
      <p:sp>
        <p:nvSpPr>
          <p:cNvPr id="75" name="Text 72"/>
          <p:cNvSpPr/>
          <p:nvPr/>
        </p:nvSpPr>
        <p:spPr>
          <a:xfrm>
            <a:off x="2505670" y="5529998"/>
            <a:ext cx="1636666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F0F0F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Geospatial intelligence applications</a:t>
            </a:r>
            <a:endParaRPr lang="en-US" sz="732" dirty="0"/>
          </a:p>
        </p:txBody>
      </p:sp>
      <p:sp>
        <p:nvSpPr>
          <p:cNvPr id="76" name="Text 73"/>
          <p:cNvSpPr/>
          <p:nvPr/>
        </p:nvSpPr>
        <p:spPr>
          <a:xfrm>
            <a:off x="2505670" y="5660009"/>
            <a:ext cx="1306448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F0F0F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Climate resilience solutions </a:t>
            </a:r>
            <a:endParaRPr lang="en-US" sz="732" dirty="0"/>
          </a:p>
        </p:txBody>
      </p:sp>
      <p:sp>
        <p:nvSpPr>
          <p:cNvPr id="77" name="Shape 74"/>
          <p:cNvSpPr/>
          <p:nvPr/>
        </p:nvSpPr>
        <p:spPr>
          <a:xfrm>
            <a:off x="4625579" y="4603366"/>
            <a:ext cx="2098477" cy="1264416"/>
          </a:xfrm>
          <a:prstGeom prst="rect">
            <a:avLst/>
          </a:prstGeom>
          <a:solidFill>
            <a:srgbClr val="FFFFFF">
              <a:alpha val="10000"/>
            </a:srgbClr>
          </a:solidFill>
          <a:ln w="198">
            <a:solidFill>
              <a:srgbClr val="FFD7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8" name="Text 75"/>
          <p:cNvSpPr/>
          <p:nvPr/>
        </p:nvSpPr>
        <p:spPr>
          <a:xfrm>
            <a:off x="4711303" y="4713043"/>
            <a:ext cx="1146148" cy="144976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942" b="1" dirty="0">
                <a:solidFill>
                  <a:srgbClr val="FFD70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Defence &amp; Security</a:t>
            </a:r>
            <a:endParaRPr lang="en-US" sz="942" dirty="0"/>
          </a:p>
        </p:txBody>
      </p:sp>
      <p:sp>
        <p:nvSpPr>
          <p:cNvPr id="79" name="Text 76"/>
          <p:cNvSpPr/>
          <p:nvPr/>
        </p:nvSpPr>
        <p:spPr>
          <a:xfrm>
            <a:off x="4711303" y="4947085"/>
            <a:ext cx="1317668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F0F0F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Cybersecurity enhancement</a:t>
            </a:r>
            <a:endParaRPr lang="en-US" sz="732" dirty="0"/>
          </a:p>
        </p:txBody>
      </p:sp>
      <p:sp>
        <p:nvSpPr>
          <p:cNvPr id="80" name="Text 77"/>
          <p:cNvSpPr/>
          <p:nvPr/>
        </p:nvSpPr>
        <p:spPr>
          <a:xfrm>
            <a:off x="4711304" y="5077096"/>
            <a:ext cx="1388201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F0F0F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Border management systems</a:t>
            </a:r>
            <a:endParaRPr lang="en-US" sz="732" dirty="0"/>
          </a:p>
        </p:txBody>
      </p:sp>
      <p:sp>
        <p:nvSpPr>
          <p:cNvPr id="81" name="Text 78"/>
          <p:cNvSpPr/>
          <p:nvPr/>
        </p:nvSpPr>
        <p:spPr>
          <a:xfrm>
            <a:off x="4711303" y="5207106"/>
            <a:ext cx="1280800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F0F0F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Forensic investigation tools</a:t>
            </a:r>
            <a:endParaRPr lang="en-US" sz="732" dirty="0"/>
          </a:p>
        </p:txBody>
      </p:sp>
      <p:sp>
        <p:nvSpPr>
          <p:cNvPr id="82" name="Text 79"/>
          <p:cNvSpPr/>
          <p:nvPr/>
        </p:nvSpPr>
        <p:spPr>
          <a:xfrm>
            <a:off x="4711303" y="5337117"/>
            <a:ext cx="1216680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F0F0F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AI-driven threat detection</a:t>
            </a:r>
            <a:endParaRPr lang="en-US" sz="732" dirty="0"/>
          </a:p>
        </p:txBody>
      </p:sp>
      <p:sp>
        <p:nvSpPr>
          <p:cNvPr id="83" name="Text 80"/>
          <p:cNvSpPr/>
          <p:nvPr/>
        </p:nvSpPr>
        <p:spPr>
          <a:xfrm>
            <a:off x="4711303" y="5467128"/>
            <a:ext cx="1300036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F0F0F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Smart surveillance systems </a:t>
            </a:r>
            <a:endParaRPr lang="en-US" sz="732" dirty="0"/>
          </a:p>
        </p:txBody>
      </p:sp>
      <p:sp>
        <p:nvSpPr>
          <p:cNvPr id="84" name="Shape 81"/>
          <p:cNvSpPr/>
          <p:nvPr/>
        </p:nvSpPr>
        <p:spPr>
          <a:xfrm>
            <a:off x="6831212" y="4603366"/>
            <a:ext cx="2098477" cy="1264416"/>
          </a:xfrm>
          <a:prstGeom prst="rect">
            <a:avLst/>
          </a:prstGeom>
          <a:solidFill>
            <a:srgbClr val="FFFFFF">
              <a:alpha val="1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5" name="Text 82"/>
          <p:cNvSpPr/>
          <p:nvPr/>
        </p:nvSpPr>
        <p:spPr>
          <a:xfrm>
            <a:off x="6916937" y="4713043"/>
            <a:ext cx="1500411" cy="144976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942" b="1" dirty="0">
                <a:solidFill>
                  <a:srgbClr val="FFD70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Public Service Excellence</a:t>
            </a:r>
            <a:endParaRPr lang="en-US" sz="942" dirty="0"/>
          </a:p>
        </p:txBody>
      </p:sp>
      <p:sp>
        <p:nvSpPr>
          <p:cNvPr id="86" name="Text 83"/>
          <p:cNvSpPr/>
          <p:nvPr/>
        </p:nvSpPr>
        <p:spPr>
          <a:xfrm>
            <a:off x="6916936" y="4947085"/>
            <a:ext cx="1195840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F0F0F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Intelligent service portals</a:t>
            </a:r>
            <a:endParaRPr lang="en-US" sz="732" dirty="0"/>
          </a:p>
        </p:txBody>
      </p:sp>
      <p:sp>
        <p:nvSpPr>
          <p:cNvPr id="87" name="Text 84"/>
          <p:cNvSpPr/>
          <p:nvPr/>
        </p:nvSpPr>
        <p:spPr>
          <a:xfrm>
            <a:off x="6916937" y="5077096"/>
            <a:ext cx="1599797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F0F0F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Automated transaction processing</a:t>
            </a:r>
            <a:endParaRPr lang="en-US" sz="732" dirty="0"/>
          </a:p>
        </p:txBody>
      </p:sp>
      <p:sp>
        <p:nvSpPr>
          <p:cNvPr id="88" name="Text 85"/>
          <p:cNvSpPr/>
          <p:nvPr/>
        </p:nvSpPr>
        <p:spPr>
          <a:xfrm>
            <a:off x="6916937" y="5207106"/>
            <a:ext cx="1420261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F0F0F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Citizen engagement platforms</a:t>
            </a:r>
            <a:endParaRPr lang="en-US" sz="732" dirty="0"/>
          </a:p>
        </p:txBody>
      </p:sp>
      <p:sp>
        <p:nvSpPr>
          <p:cNvPr id="89" name="Text 86"/>
          <p:cNvSpPr/>
          <p:nvPr/>
        </p:nvSpPr>
        <p:spPr>
          <a:xfrm>
            <a:off x="6916936" y="5337117"/>
            <a:ext cx="1588576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F0F0F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Personalized government services</a:t>
            </a:r>
            <a:endParaRPr lang="en-US" sz="732" dirty="0"/>
          </a:p>
        </p:txBody>
      </p:sp>
      <p:sp>
        <p:nvSpPr>
          <p:cNvPr id="90" name="Text 87"/>
          <p:cNvSpPr/>
          <p:nvPr/>
        </p:nvSpPr>
        <p:spPr>
          <a:xfrm>
            <a:off x="6916936" y="5467128"/>
            <a:ext cx="1383392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F0F0F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Data-driven decision support </a:t>
            </a:r>
            <a:endParaRPr lang="en-US" sz="732" dirty="0"/>
          </a:p>
        </p:txBody>
      </p:sp>
      <p:sp>
        <p:nvSpPr>
          <p:cNvPr id="91" name="Text 88"/>
          <p:cNvSpPr/>
          <p:nvPr/>
        </p:nvSpPr>
        <p:spPr>
          <a:xfrm>
            <a:off x="2757278" y="5881761"/>
            <a:ext cx="3736600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732" dirty="0">
                <a:solidFill>
                  <a:srgbClr val="F0F0F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Zimbabwe National AI Strategy 2026-2030 | Guiding Principle: Inclusive Development</a:t>
            </a:r>
            <a:endParaRPr lang="en-US" sz="732" dirty="0"/>
          </a:p>
        </p:txBody>
      </p:sp>
      <p:pic>
        <p:nvPicPr>
          <p:cNvPr id="9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5313" y="928689"/>
            <a:ext cx="857250" cy="48220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85751" y="1156368"/>
            <a:ext cx="7439881" cy="666208"/>
          </a:xfrm>
          <a:prstGeom prst="rect">
            <a:avLst/>
          </a:prstGeom>
          <a:noFill/>
          <a:ln/>
        </p:spPr>
        <p:txBody>
          <a:bodyPr wrap="square" lIns="0" tIns="0" rIns="0" bIns="42545" rtlCol="0" anchor="ctr">
            <a:spAutoFit/>
          </a:bodyPr>
          <a:lstStyle/>
          <a:p>
            <a:r>
              <a:rPr lang="en-US" sz="2025" b="1" dirty="0">
                <a:solidFill>
                  <a:srgbClr val="0087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PILLAR 4: GOVERNANCE, ETHICS &amp; REGULATORY FRAMEWORK</a:t>
            </a:r>
            <a:endParaRPr lang="en-US" sz="2025" dirty="0"/>
          </a:p>
        </p:txBody>
      </p:sp>
      <p:sp>
        <p:nvSpPr>
          <p:cNvPr id="4" name="Shape 1"/>
          <p:cNvSpPr/>
          <p:nvPr/>
        </p:nvSpPr>
        <p:spPr>
          <a:xfrm>
            <a:off x="7725632" y="1282303"/>
            <a:ext cx="1132619" cy="414338"/>
          </a:xfrm>
          <a:prstGeom prst="rect">
            <a:avLst/>
          </a:prstGeom>
          <a:solidFill>
            <a:srgbClr val="1E3A8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32788" y="1439467"/>
            <a:ext cx="75009" cy="100013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943516" y="1376813"/>
            <a:ext cx="807579" cy="22531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732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Guiding Principles </a:t>
            </a:r>
            <a:endParaRPr lang="en-US" sz="732" dirty="0"/>
          </a:p>
        </p:txBody>
      </p:sp>
      <p:sp>
        <p:nvSpPr>
          <p:cNvPr id="7" name="Text 3"/>
          <p:cNvSpPr/>
          <p:nvPr/>
        </p:nvSpPr>
        <p:spPr>
          <a:xfrm>
            <a:off x="285750" y="2097043"/>
            <a:ext cx="4179094" cy="3864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837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Zimbabwe will implement an Ubuntu-based governance framework that balances innovation with responsibility, ensuring AI systems uphold human dignity, cultural values, and national sovereignty. </a:t>
            </a:r>
            <a:endParaRPr lang="en-US" sz="837" dirty="0"/>
          </a:p>
        </p:txBody>
      </p:sp>
      <p:sp>
        <p:nvSpPr>
          <p:cNvPr id="8" name="Shape 4"/>
          <p:cNvSpPr/>
          <p:nvPr/>
        </p:nvSpPr>
        <p:spPr>
          <a:xfrm>
            <a:off x="285750" y="2637439"/>
            <a:ext cx="4179094" cy="725788"/>
          </a:xfrm>
          <a:prstGeom prst="rect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5"/>
          <p:cNvSpPr/>
          <p:nvPr/>
        </p:nvSpPr>
        <p:spPr>
          <a:xfrm>
            <a:off x="357188" y="2708877"/>
            <a:ext cx="285750" cy="285750"/>
          </a:xfrm>
          <a:prstGeom prst="ellipse">
            <a:avLst/>
          </a:prstGeom>
          <a:solidFill>
            <a:srgbClr val="FFD70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6" y="2780315"/>
            <a:ext cx="142875" cy="142875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714376" y="2730193"/>
            <a:ext cx="1970091" cy="12881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837" b="1" dirty="0">
                <a:solidFill>
                  <a:srgbClr val="1E3A8A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Multi-Level Governance Architecture</a:t>
            </a:r>
            <a:endParaRPr lang="en-US" sz="837" dirty="0"/>
          </a:p>
        </p:txBody>
      </p:sp>
      <p:sp>
        <p:nvSpPr>
          <p:cNvPr id="12" name="Text 7"/>
          <p:cNvSpPr/>
          <p:nvPr/>
        </p:nvSpPr>
        <p:spPr>
          <a:xfrm>
            <a:off x="714376" y="2927785"/>
            <a:ext cx="3679031" cy="33797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Establishing a three-tiered governance system with the National AI Council for strategic oversight, the AI Strategy Implementation Office for coordination, and Technical Working Groups for specialized expertise. </a:t>
            </a:r>
            <a:endParaRPr lang="en-US" sz="732" dirty="0"/>
          </a:p>
        </p:txBody>
      </p:sp>
      <p:sp>
        <p:nvSpPr>
          <p:cNvPr id="13" name="Shape 8"/>
          <p:cNvSpPr/>
          <p:nvPr/>
        </p:nvSpPr>
        <p:spPr>
          <a:xfrm>
            <a:off x="285750" y="3434665"/>
            <a:ext cx="4179094" cy="725788"/>
          </a:xfrm>
          <a:prstGeom prst="rect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9"/>
          <p:cNvSpPr/>
          <p:nvPr/>
        </p:nvSpPr>
        <p:spPr>
          <a:xfrm>
            <a:off x="357188" y="3506102"/>
            <a:ext cx="285750" cy="285750"/>
          </a:xfrm>
          <a:prstGeom prst="ellipse">
            <a:avLst/>
          </a:prstGeom>
          <a:solidFill>
            <a:srgbClr val="FFD70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0766" y="3577541"/>
            <a:ext cx="178594" cy="142875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714375" y="3527418"/>
            <a:ext cx="1144544" cy="12881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837" b="1" dirty="0">
                <a:solidFill>
                  <a:srgbClr val="1E3A8A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Ethical AI Framework</a:t>
            </a:r>
            <a:endParaRPr lang="en-US" sz="837" dirty="0"/>
          </a:p>
        </p:txBody>
      </p:sp>
      <p:sp>
        <p:nvSpPr>
          <p:cNvPr id="17" name="Text 11"/>
          <p:cNvSpPr/>
          <p:nvPr/>
        </p:nvSpPr>
        <p:spPr>
          <a:xfrm>
            <a:off x="714376" y="3725011"/>
            <a:ext cx="3679031" cy="33797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Developing an Ubuntu-based ethical framework with mandatory impact assessments, algorithmic transparency requirements, and a national AI ethics committee for high-risk applications. </a:t>
            </a:r>
            <a:endParaRPr lang="en-US" sz="732" dirty="0"/>
          </a:p>
        </p:txBody>
      </p:sp>
      <p:sp>
        <p:nvSpPr>
          <p:cNvPr id="18" name="Shape 12"/>
          <p:cNvSpPr/>
          <p:nvPr/>
        </p:nvSpPr>
        <p:spPr>
          <a:xfrm>
            <a:off x="285750" y="4231891"/>
            <a:ext cx="4179094" cy="725788"/>
          </a:xfrm>
          <a:prstGeom prst="rect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Shape 13"/>
          <p:cNvSpPr/>
          <p:nvPr/>
        </p:nvSpPr>
        <p:spPr>
          <a:xfrm>
            <a:off x="357188" y="4303328"/>
            <a:ext cx="285750" cy="285750"/>
          </a:xfrm>
          <a:prstGeom prst="ellipse">
            <a:avLst/>
          </a:prstGeom>
          <a:solidFill>
            <a:srgbClr val="FFD70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0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9695" y="4374767"/>
            <a:ext cx="160734" cy="142875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714375" y="4324644"/>
            <a:ext cx="1231106" cy="12881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837" b="1" dirty="0">
                <a:solidFill>
                  <a:srgbClr val="1E3A8A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Regulatory Framework</a:t>
            </a:r>
            <a:endParaRPr lang="en-US" sz="837" dirty="0"/>
          </a:p>
        </p:txBody>
      </p:sp>
      <p:sp>
        <p:nvSpPr>
          <p:cNvPr id="22" name="Text 15"/>
          <p:cNvSpPr/>
          <p:nvPr/>
        </p:nvSpPr>
        <p:spPr>
          <a:xfrm>
            <a:off x="714376" y="4522236"/>
            <a:ext cx="3679031" cy="33797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Creating a risk-based regulatory approach with the AI Regulatory Sandbox ("Innovation Crucible") to test policies and develop harmonized standards for responsible AI deployment. </a:t>
            </a:r>
            <a:endParaRPr lang="en-US" sz="732" dirty="0"/>
          </a:p>
        </p:txBody>
      </p:sp>
      <p:pic>
        <p:nvPicPr>
          <p:cNvPr id="23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79157" y="2050256"/>
            <a:ext cx="3571875" cy="2000250"/>
          </a:xfrm>
          <a:prstGeom prst="rect">
            <a:avLst/>
          </a:prstGeom>
        </p:spPr>
      </p:pic>
      <p:sp>
        <p:nvSpPr>
          <p:cNvPr id="24" name="Shape 16"/>
          <p:cNvSpPr/>
          <p:nvPr/>
        </p:nvSpPr>
        <p:spPr>
          <a:xfrm>
            <a:off x="4679156" y="4157664"/>
            <a:ext cx="4179094" cy="842963"/>
          </a:xfrm>
          <a:prstGeom prst="rect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Shape 17"/>
          <p:cNvSpPr/>
          <p:nvPr/>
        </p:nvSpPr>
        <p:spPr>
          <a:xfrm>
            <a:off x="4679157" y="4157664"/>
            <a:ext cx="28575" cy="842963"/>
          </a:xfrm>
          <a:prstGeom prst="rect">
            <a:avLst/>
          </a:prstGeom>
          <a:solidFill>
            <a:srgbClr val="FFD70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6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0595" y="4254104"/>
            <a:ext cx="100013" cy="100013"/>
          </a:xfrm>
          <a:prstGeom prst="rect">
            <a:avLst/>
          </a:prstGeom>
        </p:spPr>
      </p:pic>
      <p:sp>
        <p:nvSpPr>
          <p:cNvPr id="27" name="Text 18"/>
          <p:cNvSpPr/>
          <p:nvPr/>
        </p:nvSpPr>
        <p:spPr>
          <a:xfrm>
            <a:off x="4893469" y="4247779"/>
            <a:ext cx="1022716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b="1" dirty="0">
                <a:solidFill>
                  <a:srgbClr val="1E3A8A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Validation Questions </a:t>
            </a:r>
            <a:endParaRPr lang="en-US" sz="732" dirty="0"/>
          </a:p>
        </p:txBody>
      </p:sp>
      <p:sp>
        <p:nvSpPr>
          <p:cNvPr id="28" name="Text 19"/>
          <p:cNvSpPr/>
          <p:nvPr/>
        </p:nvSpPr>
        <p:spPr>
          <a:xfrm>
            <a:off x="4750594" y="4433517"/>
            <a:ext cx="78548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b="1" dirty="0">
                <a:solidFill>
                  <a:srgbClr val="0087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1.</a:t>
            </a:r>
            <a:endParaRPr lang="en-US" sz="732" dirty="0"/>
          </a:p>
        </p:txBody>
      </p:sp>
      <p:sp>
        <p:nvSpPr>
          <p:cNvPr id="29" name="Text 20"/>
          <p:cNvSpPr/>
          <p:nvPr/>
        </p:nvSpPr>
        <p:spPr>
          <a:xfrm>
            <a:off x="4878568" y="4433517"/>
            <a:ext cx="3047309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3741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How can we best incorporate Ubuntu philosophy into AI governance?</a:t>
            </a:r>
            <a:endParaRPr lang="en-US" sz="732" dirty="0"/>
          </a:p>
        </p:txBody>
      </p:sp>
      <p:sp>
        <p:nvSpPr>
          <p:cNvPr id="30" name="Text 21"/>
          <p:cNvSpPr/>
          <p:nvPr/>
        </p:nvSpPr>
        <p:spPr>
          <a:xfrm>
            <a:off x="4750594" y="4604967"/>
            <a:ext cx="78548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b="1" dirty="0">
                <a:solidFill>
                  <a:srgbClr val="0087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2.</a:t>
            </a:r>
            <a:endParaRPr lang="en-US" sz="732" dirty="0"/>
          </a:p>
        </p:txBody>
      </p:sp>
      <p:sp>
        <p:nvSpPr>
          <p:cNvPr id="31" name="Text 22"/>
          <p:cNvSpPr/>
          <p:nvPr/>
        </p:nvSpPr>
        <p:spPr>
          <a:xfrm>
            <a:off x="4878568" y="4604967"/>
            <a:ext cx="3015249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3741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What additional safeguards are needed for high-risk AI applications?</a:t>
            </a:r>
            <a:endParaRPr lang="en-US" sz="732" dirty="0"/>
          </a:p>
        </p:txBody>
      </p:sp>
      <p:sp>
        <p:nvSpPr>
          <p:cNvPr id="32" name="Text 23"/>
          <p:cNvSpPr/>
          <p:nvPr/>
        </p:nvSpPr>
        <p:spPr>
          <a:xfrm>
            <a:off x="4750594" y="4776417"/>
            <a:ext cx="78548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b="1" dirty="0">
                <a:solidFill>
                  <a:srgbClr val="0087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3.</a:t>
            </a:r>
            <a:endParaRPr lang="en-US" sz="732" dirty="0"/>
          </a:p>
        </p:txBody>
      </p:sp>
      <p:sp>
        <p:nvSpPr>
          <p:cNvPr id="33" name="Text 24"/>
          <p:cNvSpPr/>
          <p:nvPr/>
        </p:nvSpPr>
        <p:spPr>
          <a:xfrm>
            <a:off x="4878567" y="4776417"/>
            <a:ext cx="3510576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732" dirty="0">
                <a:solidFill>
                  <a:srgbClr val="37415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How can governance structures remain adaptive to rapid technological change?</a:t>
            </a:r>
            <a:endParaRPr lang="en-US" sz="732" dirty="0"/>
          </a:p>
        </p:txBody>
      </p:sp>
      <p:sp>
        <p:nvSpPr>
          <p:cNvPr id="34" name="Shape 25"/>
          <p:cNvSpPr/>
          <p:nvPr/>
        </p:nvSpPr>
        <p:spPr>
          <a:xfrm>
            <a:off x="285751" y="5564981"/>
            <a:ext cx="3407011" cy="221456"/>
          </a:xfrm>
          <a:prstGeom prst="rect">
            <a:avLst/>
          </a:prstGeom>
          <a:solidFill>
            <a:srgbClr val="00875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5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7188" y="5625704"/>
            <a:ext cx="125016" cy="100013"/>
          </a:xfrm>
          <a:prstGeom prst="rect">
            <a:avLst/>
          </a:prstGeom>
        </p:spPr>
      </p:pic>
      <p:sp>
        <p:nvSpPr>
          <p:cNvPr id="36" name="Text 26"/>
          <p:cNvSpPr/>
          <p:nvPr/>
        </p:nvSpPr>
        <p:spPr>
          <a:xfrm>
            <a:off x="660577" y="5619379"/>
            <a:ext cx="2960746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lang="en-US" sz="732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Key Enablers: Regulatory Framework, Ethics, Adaptive Governance </a:t>
            </a:r>
            <a:endParaRPr lang="en-US" sz="732" dirty="0"/>
          </a:p>
        </p:txBody>
      </p:sp>
      <p:sp>
        <p:nvSpPr>
          <p:cNvPr id="37" name="Text 27"/>
          <p:cNvSpPr/>
          <p:nvPr/>
        </p:nvSpPr>
        <p:spPr>
          <a:xfrm>
            <a:off x="6979532" y="5619379"/>
            <a:ext cx="1878719" cy="11266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lang="en-US" sz="732" dirty="0">
                <a:solidFill>
                  <a:srgbClr val="6B728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Zimbabwe National AI Strategy 2026-2030 </a:t>
            </a:r>
            <a:endParaRPr lang="en-US" sz="732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1839</Words>
  <Application>Microsoft Macintosh PowerPoint</Application>
  <PresentationFormat>On-screen Show (4:3)</PresentationFormat>
  <Paragraphs>310</Paragraphs>
  <Slides>26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Aptos</vt:lpstr>
      <vt:lpstr>Arial</vt:lpstr>
      <vt:lpstr>Calibri</vt:lpstr>
      <vt:lpstr>Noto Sans</vt:lpstr>
      <vt:lpstr>Open Sans</vt:lpstr>
      <vt:lpstr>Office Theme</vt:lpstr>
      <vt:lpstr>AI Education, Skills and Capacity Development</vt:lpstr>
      <vt:lpstr>Presentation Outline.</vt:lpstr>
      <vt:lpstr>Introduction</vt:lpstr>
      <vt:lpstr>Why AI Education Matters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AI Skills Gap</vt:lpstr>
      <vt:lpstr>AI Skills Pyramid</vt:lpstr>
      <vt:lpstr>PowerPoint Presentation</vt:lpstr>
      <vt:lpstr>Core AI Skills Required</vt:lpstr>
      <vt:lpstr>AI Capacity Building for Universities</vt:lpstr>
      <vt:lpstr>AI Capacity Development for Industry</vt:lpstr>
      <vt:lpstr>AI Capacity Development for Government</vt:lpstr>
      <vt:lpstr>AI Research and Innovation Ecosystem</vt:lpstr>
      <vt:lpstr>Emerging AI Career Opportunities</vt:lpstr>
      <vt:lpstr>National AI Capacity Development Strategy</vt:lpstr>
      <vt:lpstr>Zimbabwe's AI Vision</vt:lpstr>
      <vt:lpstr>Recommendations</vt:lpstr>
      <vt:lpstr>Conclusion</vt:lpstr>
      <vt:lpstr>Acknowledgements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Tawanda Mushiri</cp:lastModifiedBy>
  <cp:revision>20</cp:revision>
  <dcterms:created xsi:type="dcterms:W3CDTF">2013-01-27T09:14:16Z</dcterms:created>
  <dcterms:modified xsi:type="dcterms:W3CDTF">2026-06-18T13:15:06Z</dcterms:modified>
  <cp:category/>
</cp:coreProperties>
</file>