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20.fntdata" ContentType="application/x-fontdata"/>
  <Override PartName="/ppt/fonts/font21.fntdata" ContentType="application/x-fontdata"/>
  <Override PartName="/ppt/fonts/font2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1.svg" ContentType="image/svg+xml"/>
  <Override PartName="/ppt/media/image36.svg" ContentType="image/svg+xml"/>
  <Override PartName="/ppt/media/image38.svg" ContentType="image/svg+xml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5143500"/>
  <p:notesSz cx="5143500" cy="9144000"/>
  <p:embeddedFontLst>
    <p:embeddedFont>
      <p:font typeface="Source Sans 3" panose="020B0303030403020204" pitchFamily="34" charset="0"/>
      <p:regular r:id="rId18"/>
    </p:embeddedFont>
    <p:embeddedFont>
      <p:font typeface="Source Sans 3" panose="020B0303030403020204" pitchFamily="34" charset="-122"/>
      <p:regular r:id="rId19"/>
    </p:embeddedFont>
    <p:embeddedFont>
      <p:font typeface="Source Sans 3" panose="020B0303030403020204" pitchFamily="34" charset="-120"/>
      <p:regular r:id="rId20"/>
    </p:embeddedFont>
    <p:embeddedFont>
      <p:font typeface="Montserrat Bold" pitchFamily="34" charset="0"/>
      <p:bold r:id="rId21"/>
    </p:embeddedFont>
    <p:embeddedFont>
      <p:font typeface="Montserrat Bold" pitchFamily="34" charset="-122"/>
      <p:bold r:id="rId22"/>
    </p:embeddedFont>
    <p:embeddedFont>
      <p:font typeface="Montserrat Bold" pitchFamily="34" charset="-120"/>
      <p:bold r:id="rId23"/>
    </p:embeddedFont>
    <p:embeddedFont>
      <p:font typeface="Consolas" panose="020B0609020204030204" pitchFamily="34" charset="0"/>
      <p:regular r:id="rId24"/>
      <p:bold r:id="rId25"/>
      <p:italic r:id="rId26"/>
      <p:boldItalic r:id="rId27"/>
    </p:embeddedFont>
    <p:embeddedFont>
      <p:font typeface="Consolas" panose="020B0609020204030204" pitchFamily="34" charset="-122"/>
      <p:regular r:id="rId28"/>
      <p:bold r:id="rId29"/>
      <p:italic r:id="rId30"/>
      <p:boldItalic r:id="rId31"/>
    </p:embeddedFont>
    <p:embeddedFont>
      <p:font typeface="Consolas" panose="020B0609020204030204" pitchFamily="34" charset="-120"/>
      <p:regular r:id="rId32"/>
      <p:bold r:id="rId33"/>
      <p:italic r:id="rId34"/>
      <p:boldItalic r:id="rId35"/>
    </p:embeddedFont>
    <p:embeddedFont>
      <p:font typeface="Calibri" panose="020F0502020204030204" charset="0"/>
      <p:regular r:id="rId36"/>
      <p:bold r:id="rId37"/>
      <p:italic r:id="rId38"/>
      <p:boldItalic r:id="rId3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9" Type="http://schemas.openxmlformats.org/officeDocument/2006/relationships/font" Target="fonts/font22.fntdata"/><Relationship Id="rId38" Type="http://schemas.openxmlformats.org/officeDocument/2006/relationships/font" Target="fonts/font21.fntdata"/><Relationship Id="rId37" Type="http://schemas.openxmlformats.org/officeDocument/2006/relationships/font" Target="fonts/font20.fntdata"/><Relationship Id="rId36" Type="http://schemas.openxmlformats.org/officeDocument/2006/relationships/font" Target="fonts/font19.fntdata"/><Relationship Id="rId35" Type="http://schemas.openxmlformats.org/officeDocument/2006/relationships/font" Target="fonts/font18.fntdata"/><Relationship Id="rId34" Type="http://schemas.openxmlformats.org/officeDocument/2006/relationships/font" Target="fonts/font17.fntdata"/><Relationship Id="rId33" Type="http://schemas.openxmlformats.org/officeDocument/2006/relationships/font" Target="fonts/font16.fntdata"/><Relationship Id="rId32" Type="http://schemas.openxmlformats.org/officeDocument/2006/relationships/font" Target="fonts/font15.fntdata"/><Relationship Id="rId31" Type="http://schemas.openxmlformats.org/officeDocument/2006/relationships/font" Target="fonts/font14.fntdata"/><Relationship Id="rId30" Type="http://schemas.openxmlformats.org/officeDocument/2006/relationships/font" Target="fonts/font13.fntdata"/><Relationship Id="rId3" Type="http://schemas.openxmlformats.org/officeDocument/2006/relationships/slide" Target="slides/slide1.xml"/><Relationship Id="rId29" Type="http://schemas.openxmlformats.org/officeDocument/2006/relationships/font" Target="fonts/font12.fntdata"/><Relationship Id="rId28" Type="http://schemas.openxmlformats.org/officeDocument/2006/relationships/font" Target="fonts/font11.fntdata"/><Relationship Id="rId27" Type="http://schemas.openxmlformats.org/officeDocument/2006/relationships/font" Target="fonts/font10.fntdata"/><Relationship Id="rId26" Type="http://schemas.openxmlformats.org/officeDocument/2006/relationships/font" Target="fonts/font9.fntdata"/><Relationship Id="rId25" Type="http://schemas.openxmlformats.org/officeDocument/2006/relationships/font" Target="fonts/font8.fntdata"/><Relationship Id="rId24" Type="http://schemas.openxmlformats.org/officeDocument/2006/relationships/font" Target="fonts/font7.fntdata"/><Relationship Id="rId23" Type="http://schemas.openxmlformats.org/officeDocument/2006/relationships/font" Target="fonts/font6.fntdata"/><Relationship Id="rId22" Type="http://schemas.openxmlformats.org/officeDocument/2006/relationships/font" Target="fonts/font5.fntdata"/><Relationship Id="rId21" Type="http://schemas.openxmlformats.org/officeDocument/2006/relationships/font" Target="fonts/font4.fntdata"/><Relationship Id="rId20" Type="http://schemas.openxmlformats.org/officeDocument/2006/relationships/font" Target="fonts/font3.fntdata"/><Relationship Id="rId2" Type="http://schemas.openxmlformats.org/officeDocument/2006/relationships/theme" Target="theme/theme1.xml"/><Relationship Id="rId19" Type="http://schemas.openxmlformats.org/officeDocument/2006/relationships/font" Target="fonts/font2.fntdata"/><Relationship Id="rId18" Type="http://schemas.openxmlformats.org/officeDocument/2006/relationships/font" Target="fonts/font1.fntdata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EDED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EDED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70000"/>
            </a:srgbClr>
          </a:solidFill>
        </p:spPr>
      </p:sp>
      <p:pic>
        <p:nvPicPr>
          <p:cNvPr id="6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svg"/><Relationship Id="rId7" Type="http://schemas.openxmlformats.org/officeDocument/2006/relationships/image" Target="../media/image11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16.svg"/><Relationship Id="rId11" Type="http://schemas.openxmlformats.org/officeDocument/2006/relationships/image" Target="../media/image15.png"/><Relationship Id="rId10" Type="http://schemas.openxmlformats.org/officeDocument/2006/relationships/image" Target="../media/image14.sv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image" Target="../media/image25.svg"/><Relationship Id="rId7" Type="http://schemas.openxmlformats.org/officeDocument/2006/relationships/image" Target="../media/image24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5" Type="http://schemas.openxmlformats.org/officeDocument/2006/relationships/notesSlide" Target="../notesSlides/notesSlide5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4.jpeg"/><Relationship Id="rId12" Type="http://schemas.openxmlformats.org/officeDocument/2006/relationships/image" Target="../media/image29.svg"/><Relationship Id="rId11" Type="http://schemas.openxmlformats.org/officeDocument/2006/relationships/image" Target="../media/image28.png"/><Relationship Id="rId10" Type="http://schemas.openxmlformats.org/officeDocument/2006/relationships/image" Target="../media/image27.svg"/><Relationship Id="rId1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svg"/><Relationship Id="rId1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6384" y="461070"/>
            <a:ext cx="305991" cy="206201"/>
          </a:xfrm>
          <a:prstGeom prst="roundRect">
            <a:avLst>
              <a:gd name="adj" fmla="val 7154"/>
            </a:avLst>
          </a:prstGeom>
          <a:solidFill>
            <a:srgbClr val="E4E4E7"/>
          </a:solidFill>
        </p:spPr>
      </p:sp>
      <p:sp>
        <p:nvSpPr>
          <p:cNvPr id="3" name="Text 1"/>
          <p:cNvSpPr/>
          <p:nvPr/>
        </p:nvSpPr>
        <p:spPr>
          <a:xfrm>
            <a:off x="790129" y="497904"/>
            <a:ext cx="615702" cy="13253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7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AIIA</a:t>
            </a:r>
            <a:endParaRPr lang="en-US" sz="750" dirty="0"/>
          </a:p>
        </p:txBody>
      </p:sp>
      <p:sp>
        <p:nvSpPr>
          <p:cNvPr id="4" name="Shape 2"/>
          <p:cNvSpPr/>
          <p:nvPr/>
        </p:nvSpPr>
        <p:spPr>
          <a:xfrm>
            <a:off x="1083841" y="456307"/>
            <a:ext cx="619051" cy="215726"/>
          </a:xfrm>
          <a:prstGeom prst="roundRect">
            <a:avLst>
              <a:gd name="adj" fmla="val 6838"/>
            </a:avLst>
          </a:prstGeom>
          <a:noFill/>
          <a:ln w="4763">
            <a:solidFill>
              <a:srgbClr val="2D2E3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62348" y="497904"/>
            <a:ext cx="919237" cy="13253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750" dirty="0">
                <a:solidFill>
                  <a:srgbClr val="2D2E34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AGENTIC AI</a:t>
            </a:r>
            <a:endParaRPr lang="en-US" sz="750" dirty="0"/>
          </a:p>
        </p:txBody>
      </p:sp>
      <p:sp>
        <p:nvSpPr>
          <p:cNvPr id="6" name="Shape 4"/>
          <p:cNvSpPr/>
          <p:nvPr/>
        </p:nvSpPr>
        <p:spPr>
          <a:xfrm>
            <a:off x="1764357" y="456307"/>
            <a:ext cx="762893" cy="215726"/>
          </a:xfrm>
          <a:prstGeom prst="roundRect">
            <a:avLst>
              <a:gd name="adj" fmla="val 6838"/>
            </a:avLst>
          </a:prstGeom>
          <a:noFill/>
          <a:ln w="4763">
            <a:solidFill>
              <a:srgbClr val="2D2E3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842864" y="497904"/>
            <a:ext cx="1063079" cy="13253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750" dirty="0">
                <a:solidFill>
                  <a:srgbClr val="2D2E34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NEUROWORKS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716384" y="711175"/>
            <a:ext cx="5966594" cy="3492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From Automation to Agentic Systems</a:t>
            </a:r>
            <a:endParaRPr lang="en-US" sz="2150" dirty="0"/>
          </a:p>
        </p:txBody>
      </p:sp>
      <p:sp>
        <p:nvSpPr>
          <p:cNvPr id="9" name="Text 7"/>
          <p:cNvSpPr/>
          <p:nvPr/>
        </p:nvSpPr>
        <p:spPr>
          <a:xfrm>
            <a:off x="716384" y="1207294"/>
            <a:ext cx="8168432" cy="16564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The progression, real use cases, and the NeuroWorks architecture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716384" y="1513880"/>
            <a:ext cx="7711232" cy="15329"/>
          </a:xfrm>
          <a:prstGeom prst="roundRect">
            <a:avLst>
              <a:gd name="adj" fmla="val 120295"/>
            </a:avLst>
          </a:prstGeom>
          <a:solidFill>
            <a:srgbClr val="3D3838">
              <a:alpha val="50000"/>
            </a:srgbClr>
          </a:solidFill>
        </p:spPr>
      </p:sp>
      <p:sp>
        <p:nvSpPr>
          <p:cNvPr id="11" name="Shape 9"/>
          <p:cNvSpPr/>
          <p:nvPr/>
        </p:nvSpPr>
        <p:spPr>
          <a:xfrm>
            <a:off x="716384" y="1670149"/>
            <a:ext cx="7711232" cy="403324"/>
          </a:xfrm>
          <a:prstGeom prst="roundRect">
            <a:avLst>
              <a:gd name="adj" fmla="val 4572"/>
            </a:avLst>
          </a:prstGeom>
          <a:solidFill>
            <a:srgbClr val="D6D7DC"/>
          </a:solidFill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9316" y="1830512"/>
            <a:ext cx="153665" cy="122932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115913" y="1788988"/>
            <a:ext cx="7645971" cy="16564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Theme: Neuroworks &amp; Agentic AI Systems for Enterprise Automation 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716384" y="2220367"/>
            <a:ext cx="2692301" cy="2794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Table of Contents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716384" y="2646685"/>
            <a:ext cx="7711232" cy="176465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12000"/>
              </a:lnSpc>
              <a:buSzPct val="100000"/>
              <a:buFont typeface="+mj-lt"/>
              <a:buAutoNum type="arabicPeriod"/>
            </a:pPr>
            <a:r>
              <a:rPr lang="en-US" sz="9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The Progression of Automation</a:t>
            </a:r>
            <a:endParaRPr lang="en-US" sz="950" dirty="0"/>
          </a:p>
          <a:p>
            <a:pPr marL="342900" indent="-342900" algn="l">
              <a:lnSpc>
                <a:spcPct val="112000"/>
              </a:lnSpc>
              <a:buSzPct val="100000"/>
              <a:buFont typeface="+mj-lt"/>
              <a:buAutoNum type="arabicPeriod" startAt="2"/>
            </a:pPr>
            <a:r>
              <a:rPr lang="en-US" sz="9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What Changes With Agents</a:t>
            </a:r>
            <a:endParaRPr lang="en-US" sz="950" dirty="0"/>
          </a:p>
          <a:p>
            <a:pPr marL="342900" indent="-342900" algn="l">
              <a:lnSpc>
                <a:spcPct val="112000"/>
              </a:lnSpc>
              <a:buSzPct val="100000"/>
              <a:buFont typeface="+mj-lt"/>
              <a:buAutoNum type="arabicPeriod" startAt="3"/>
            </a:pPr>
            <a:r>
              <a:rPr lang="en-US" sz="9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How Agentic Systems Work</a:t>
            </a:r>
            <a:endParaRPr lang="en-US" sz="950" dirty="0"/>
          </a:p>
          <a:p>
            <a:pPr marL="342900" indent="-342900" algn="l">
              <a:lnSpc>
                <a:spcPct val="112000"/>
              </a:lnSpc>
              <a:buSzPct val="100000"/>
              <a:buFont typeface="+mj-lt"/>
              <a:buAutoNum type="arabicPeriod" startAt="4"/>
            </a:pPr>
            <a:r>
              <a:rPr lang="en-US" sz="9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Real Use Cases</a:t>
            </a:r>
            <a:endParaRPr lang="en-US" sz="950" dirty="0"/>
          </a:p>
          <a:p>
            <a:pPr marL="342900" indent="-342900" algn="l">
              <a:lnSpc>
                <a:spcPct val="112000"/>
              </a:lnSpc>
              <a:buSzPct val="100000"/>
              <a:buFont typeface="+mj-lt"/>
              <a:buAutoNum type="arabicPeriod" startAt="5"/>
            </a:pPr>
            <a:r>
              <a:rPr lang="en-US" sz="9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Use Cases by Industry</a:t>
            </a:r>
            <a:endParaRPr lang="en-US" sz="950" dirty="0"/>
          </a:p>
          <a:p>
            <a:pPr marL="342900" indent="-342900" algn="l">
              <a:lnSpc>
                <a:spcPct val="112000"/>
              </a:lnSpc>
              <a:buSzPct val="100000"/>
              <a:buFont typeface="+mj-lt"/>
              <a:buAutoNum type="arabicPeriod" startAt="6"/>
            </a:pPr>
            <a:r>
              <a:rPr lang="en-US" sz="9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Introducing NeuroWorks</a:t>
            </a:r>
            <a:endParaRPr lang="en-US" sz="950" dirty="0"/>
          </a:p>
          <a:p>
            <a:pPr marL="342900" indent="-342900" algn="l">
              <a:lnSpc>
                <a:spcPct val="112000"/>
              </a:lnSpc>
              <a:buSzPct val="100000"/>
              <a:buFont typeface="+mj-lt"/>
              <a:buAutoNum type="arabicPeriod" startAt="7"/>
            </a:pPr>
            <a:r>
              <a:rPr lang="en-US" sz="9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NeuroWorks Architecture</a:t>
            </a:r>
            <a:endParaRPr lang="en-US" sz="950" dirty="0"/>
          </a:p>
          <a:p>
            <a:pPr marL="342900" indent="-342900" algn="l">
              <a:lnSpc>
                <a:spcPct val="112000"/>
              </a:lnSpc>
              <a:buSzPct val="100000"/>
              <a:buFont typeface="+mj-lt"/>
              <a:buAutoNum type="arabicPeriod" startAt="8"/>
            </a:pPr>
            <a:r>
              <a:rPr lang="en-US" sz="9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The Execution Loop &amp; Dual Engines</a:t>
            </a:r>
            <a:endParaRPr lang="en-US" sz="950" dirty="0"/>
          </a:p>
          <a:p>
            <a:pPr marL="342900" indent="-342900" algn="l">
              <a:lnSpc>
                <a:spcPct val="112000"/>
              </a:lnSpc>
              <a:buSzPct val="100000"/>
              <a:buFont typeface="+mj-lt"/>
              <a:buAutoNum type="arabicPeriod" startAt="9"/>
            </a:pPr>
            <a:r>
              <a:rPr lang="en-US" sz="9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Key Takeaways &amp; Closing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487784" y="4521547"/>
            <a:ext cx="8168432" cy="16564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Presented by Arthur Magaya</a:t>
            </a:r>
            <a:endParaRPr lang="en-US" sz="950" dirty="0"/>
          </a:p>
        </p:txBody>
      </p:sp>
      <p:sp>
        <p:nvSpPr>
          <p:cNvPr id="19" name="Rectangle 18"/>
          <p:cNvSpPr/>
          <p:nvPr/>
        </p:nvSpPr>
        <p:spPr>
          <a:xfrm>
            <a:off x="7958455" y="4630420"/>
            <a:ext cx="1185545" cy="513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0" name="Picture 19" descr="aiia pla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2225" y="2125345"/>
            <a:ext cx="3325495" cy="23444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39874" y="552227"/>
            <a:ext cx="622176" cy="147042"/>
          </a:xfrm>
          <a:prstGeom prst="roundRect">
            <a:avLst>
              <a:gd name="adj" fmla="val 7672"/>
            </a:avLst>
          </a:prstGeom>
          <a:solidFill>
            <a:srgbClr val="E4E4E7"/>
          </a:solidFill>
        </p:spPr>
      </p:sp>
      <p:sp>
        <p:nvSpPr>
          <p:cNvPr id="4" name="Text 1"/>
          <p:cNvSpPr/>
          <p:nvPr/>
        </p:nvSpPr>
        <p:spPr>
          <a:xfrm>
            <a:off x="596205" y="580355"/>
            <a:ext cx="966713" cy="907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5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KEY TAKEAWAYS</a:t>
            </a:r>
            <a:endParaRPr lang="en-US" sz="550" dirty="0"/>
          </a:p>
        </p:txBody>
      </p:sp>
      <p:sp>
        <p:nvSpPr>
          <p:cNvPr id="5" name="Text 2"/>
          <p:cNvSpPr/>
          <p:nvPr/>
        </p:nvSpPr>
        <p:spPr>
          <a:xfrm>
            <a:off x="539874" y="722114"/>
            <a:ext cx="2593702" cy="2669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Key Takeaways</a:t>
            </a:r>
            <a:endParaRPr lang="en-US" sz="16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0349" y="1074986"/>
            <a:ext cx="4644777" cy="48830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71959" y="1178496"/>
            <a:ext cx="2008436" cy="1335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Systems Need a Loop, Not a Prompt</a:t>
            </a:r>
            <a:endParaRPr lang="en-US" sz="800" dirty="0"/>
          </a:p>
        </p:txBody>
      </p:sp>
      <p:sp>
        <p:nvSpPr>
          <p:cNvPr id="8" name="Text 4"/>
          <p:cNvSpPr/>
          <p:nvPr/>
        </p:nvSpPr>
        <p:spPr>
          <a:xfrm>
            <a:off x="671959" y="1346374"/>
            <a:ext cx="4399657" cy="1134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7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Agentic value comes from closed execution cycles — plan, act, verify, and improve — not one-shot generation.</a:t>
            </a:r>
            <a:endParaRPr lang="en-US" sz="7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0349" y="1620515"/>
            <a:ext cx="4644777" cy="48830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71959" y="1724025"/>
            <a:ext cx="1554584" cy="1335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Confidence Must Be Earned</a:t>
            </a:r>
            <a:endParaRPr lang="en-US" sz="800" dirty="0"/>
          </a:p>
        </p:txBody>
      </p:sp>
      <p:sp>
        <p:nvSpPr>
          <p:cNvPr id="11" name="Text 6"/>
          <p:cNvSpPr/>
          <p:nvPr/>
        </p:nvSpPr>
        <p:spPr>
          <a:xfrm>
            <a:off x="671959" y="1891903"/>
            <a:ext cx="4399657" cy="1134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7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When uncertainty rises, systems should slow down, checkpoint, retry, or escalate rather than guess.</a:t>
            </a:r>
            <a:endParaRPr lang="en-US" sz="7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0349" y="2166045"/>
            <a:ext cx="4644777" cy="60171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1959" y="2269554"/>
            <a:ext cx="1724992" cy="1335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Guardrails Make Scale Possible</a:t>
            </a:r>
            <a:endParaRPr lang="en-US" sz="800" dirty="0"/>
          </a:p>
        </p:txBody>
      </p:sp>
      <p:sp>
        <p:nvSpPr>
          <p:cNvPr id="14" name="Text 8"/>
          <p:cNvSpPr/>
          <p:nvPr/>
        </p:nvSpPr>
        <p:spPr>
          <a:xfrm>
            <a:off x="671959" y="2437433"/>
            <a:ext cx="4399657" cy="226814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7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Permissions, approvals, and audit trails are not friction; they are the architecture that allows autonomy to grow safely.</a:t>
            </a:r>
            <a:endParaRPr lang="en-US" sz="7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0349" y="2824981"/>
            <a:ext cx="4644777" cy="601712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71959" y="2928491"/>
            <a:ext cx="2886596" cy="1335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Human Judgment Still Matters Most Where It Hurts</a:t>
            </a:r>
            <a:endParaRPr lang="en-US" sz="800" dirty="0"/>
          </a:p>
        </p:txBody>
      </p:sp>
      <p:sp>
        <p:nvSpPr>
          <p:cNvPr id="17" name="Text 10"/>
          <p:cNvSpPr/>
          <p:nvPr/>
        </p:nvSpPr>
        <p:spPr>
          <a:xfrm>
            <a:off x="671959" y="3096369"/>
            <a:ext cx="4399657" cy="226814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7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Payments, legal decisions, and customer-impacting actions should remain human-reviewed, even in highly automated workflows.</a:t>
            </a:r>
            <a:endParaRPr lang="en-US" sz="70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0349" y="3483918"/>
            <a:ext cx="4644777" cy="601712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671959" y="3587428"/>
            <a:ext cx="2399481" cy="1335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The Future Belongs to Composable Agents</a:t>
            </a:r>
            <a:endParaRPr lang="en-US" sz="800" dirty="0"/>
          </a:p>
        </p:txBody>
      </p:sp>
      <p:sp>
        <p:nvSpPr>
          <p:cNvPr id="20" name="Text 12"/>
          <p:cNvSpPr/>
          <p:nvPr/>
        </p:nvSpPr>
        <p:spPr>
          <a:xfrm>
            <a:off x="671959" y="3755306"/>
            <a:ext cx="4399657" cy="226814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7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NeuroWorks becomes powerful by orchestrating trusted primitives and fallback intelligence into a resilient operating model.</a:t>
            </a:r>
            <a:endParaRPr lang="en-US" sz="700" dirty="0"/>
          </a:p>
        </p:txBody>
      </p:sp>
      <p:sp>
        <p:nvSpPr>
          <p:cNvPr id="21" name="Shape 13"/>
          <p:cNvSpPr/>
          <p:nvPr/>
        </p:nvSpPr>
        <p:spPr>
          <a:xfrm>
            <a:off x="539874" y="4150072"/>
            <a:ext cx="4635252" cy="376684"/>
          </a:xfrm>
          <a:prstGeom prst="roundRect">
            <a:avLst>
              <a:gd name="adj" fmla="val 3744"/>
            </a:avLst>
          </a:prstGeom>
          <a:solidFill>
            <a:srgbClr val="B6D6FC"/>
          </a:solidFill>
        </p:spPr>
      </p:sp>
      <p:pic>
        <p:nvPicPr>
          <p:cNvPr id="22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59" y="4267498"/>
            <a:ext cx="117500" cy="93985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845344" y="4225007"/>
            <a:ext cx="4235797" cy="226814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700" b="1" dirty="0">
                <a:solidFill>
                  <a:srgbClr val="7B2CB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“The future won’t be defined by AI that acts alone, but by systems that know when to proceed, when to pause, and when to ask for help.”</a:t>
            </a:r>
            <a:endParaRPr lang="en-US" sz="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9874" y="698078"/>
            <a:ext cx="329803" cy="227335"/>
          </a:xfrm>
          <a:prstGeom prst="roundRect">
            <a:avLst>
              <a:gd name="adj" fmla="val 6998"/>
            </a:avLst>
          </a:prstGeom>
          <a:solidFill>
            <a:srgbClr val="E4E4E7"/>
          </a:solidFill>
        </p:spPr>
      </p:sp>
      <p:sp>
        <p:nvSpPr>
          <p:cNvPr id="3" name="Text 1"/>
          <p:cNvSpPr/>
          <p:nvPr/>
        </p:nvSpPr>
        <p:spPr>
          <a:xfrm>
            <a:off x="619348" y="737815"/>
            <a:ext cx="628055" cy="1478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AIIA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935906" y="693316"/>
            <a:ext cx="1227237" cy="236860"/>
          </a:xfrm>
          <a:prstGeom prst="roundRect">
            <a:avLst>
              <a:gd name="adj" fmla="val 6717"/>
            </a:avLst>
          </a:prstGeom>
          <a:noFill/>
          <a:ln w="4763">
            <a:solidFill>
              <a:srgbClr val="2D2E3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20142" y="737815"/>
            <a:ext cx="1515963" cy="1478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2D2E34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AGENTIC INTELLIGENCE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39874" y="975717"/>
            <a:ext cx="8064252" cy="3118693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3D3838"/>
                </a:solidFill>
                <a:highlight>
                  <a:srgbClr val="FFD700"/>
                </a:highlight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The coming wave of agentic intelligence</a:t>
            </a:r>
            <a:r>
              <a:rPr lang="en-US" sz="32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will not merely augment our capabilities; it will redefine the very canvas of human endeavor, empowering us to build futures we once only dreamed possible.</a:t>
            </a:r>
            <a:endParaRPr lang="en-US" sz="3250" dirty="0"/>
          </a:p>
        </p:txBody>
      </p:sp>
      <p:sp>
        <p:nvSpPr>
          <p:cNvPr id="7" name="Text 5"/>
          <p:cNvSpPr/>
          <p:nvPr/>
        </p:nvSpPr>
        <p:spPr>
          <a:xfrm>
            <a:off x="311274" y="4265265"/>
            <a:ext cx="8521452" cy="1849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6000"/>
              </a:lnSpc>
              <a:buNone/>
            </a:pPr>
            <a:r>
              <a:rPr lang="en-US" sz="1000" dirty="0">
                <a:solidFill>
                  <a:srgbClr val="003D7A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— Arthur Magaya</a:t>
            </a:r>
            <a:endParaRPr lang="en-US" sz="1000" dirty="0">
              <a:solidFill>
                <a:srgbClr val="003D7A"/>
              </a:solidFill>
              <a:latin typeface="Source Sans 3" panose="020B0303030403020204" pitchFamily="34" charset="0"/>
              <a:ea typeface="Source Sans 3" panose="020B0303030403020204" pitchFamily="34" charset="-122"/>
              <a:cs typeface="Source Sans 3" panose="020B0303030403020204" pitchFamily="34" charset="-120"/>
            </a:endParaRPr>
          </a:p>
          <a:p>
            <a:pPr marL="0" indent="0" algn="ctr">
              <a:lnSpc>
                <a:spcPct val="116000"/>
              </a:lnSpc>
              <a:buNone/>
            </a:pPr>
            <a:r>
              <a:rPr lang="en-US" sz="1000" dirty="0"/>
              <a:t>0781253091</a:t>
            </a:r>
            <a:endParaRPr lang="en-US" sz="1000" dirty="0"/>
          </a:p>
        </p:txBody>
      </p:sp>
      <p:pic>
        <p:nvPicPr>
          <p:cNvPr id="8" name="Picture 7" descr="aiia plai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67040" y="4450080"/>
            <a:ext cx="1076960" cy="6934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321147" y="463748"/>
            <a:ext cx="615255" cy="165943"/>
          </a:xfrm>
          <a:prstGeom prst="roundRect">
            <a:avLst>
              <a:gd name="adj" fmla="val 7495"/>
            </a:avLst>
          </a:prstGeom>
          <a:solidFill>
            <a:srgbClr val="E4E4E7"/>
          </a:solidFill>
        </p:spPr>
      </p:sp>
      <p:sp>
        <p:nvSpPr>
          <p:cNvPr id="3" name="Text 1"/>
          <p:cNvSpPr/>
          <p:nvPr/>
        </p:nvSpPr>
        <p:spPr>
          <a:xfrm>
            <a:off x="1383283" y="494779"/>
            <a:ext cx="948184" cy="103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THE JOURNEY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1321147" y="657523"/>
            <a:ext cx="4310360" cy="29445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3D7A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The Progression of Automation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1321147" y="1056382"/>
            <a:ext cx="6958831" cy="1299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Each wave added more autonomy — from rigid scripts to coordinated, self-correcting agent teams.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1321147" y="1264593"/>
            <a:ext cx="541734" cy="526033"/>
          </a:xfrm>
          <a:prstGeom prst="roundRect">
            <a:avLst>
              <a:gd name="adj" fmla="val 2956"/>
            </a:avLst>
          </a:prstGeom>
          <a:solidFill>
            <a:srgbClr val="F2EEEE"/>
          </a:solidFill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19163" y="1454721"/>
            <a:ext cx="145703" cy="14570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66466" y="1368177"/>
            <a:ext cx="1287363" cy="1471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003D7A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Scripted Automation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966466" y="1557114"/>
            <a:ext cx="2484834" cy="1299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Macros and scripts — fixed rules, brittle, breaks on change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1914674" y="1784672"/>
            <a:ext cx="5856312" cy="7144"/>
          </a:xfrm>
          <a:prstGeom prst="roundRect">
            <a:avLst>
              <a:gd name="adj" fmla="val 217631"/>
            </a:avLst>
          </a:prstGeom>
          <a:solidFill>
            <a:srgbClr val="D8D4D4"/>
          </a:solidFill>
        </p:spPr>
      </p:sp>
      <p:sp>
        <p:nvSpPr>
          <p:cNvPr id="11" name="Shape 8"/>
          <p:cNvSpPr/>
          <p:nvPr/>
        </p:nvSpPr>
        <p:spPr>
          <a:xfrm>
            <a:off x="1321147" y="1842418"/>
            <a:ext cx="1083543" cy="526033"/>
          </a:xfrm>
          <a:prstGeom prst="roundRect">
            <a:avLst>
              <a:gd name="adj" fmla="val 2956"/>
            </a:avLst>
          </a:prstGeom>
          <a:solidFill>
            <a:srgbClr val="F2EEEE"/>
          </a:solidFill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0030" y="2032546"/>
            <a:ext cx="145703" cy="14570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2508275" y="1946002"/>
            <a:ext cx="1177826" cy="1471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7B2CB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RPA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2508275" y="2134939"/>
            <a:ext cx="2464371" cy="1299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Mimics clicks and forms — still rule-bound, no adaptation</a:t>
            </a:r>
            <a:endParaRPr lang="en-US" sz="800" dirty="0"/>
          </a:p>
        </p:txBody>
      </p:sp>
      <p:sp>
        <p:nvSpPr>
          <p:cNvPr id="15" name="Shape 11"/>
          <p:cNvSpPr/>
          <p:nvPr/>
        </p:nvSpPr>
        <p:spPr>
          <a:xfrm>
            <a:off x="2456483" y="2362498"/>
            <a:ext cx="5314504" cy="7144"/>
          </a:xfrm>
          <a:prstGeom prst="roundRect">
            <a:avLst>
              <a:gd name="adj" fmla="val 217631"/>
            </a:avLst>
          </a:prstGeom>
          <a:solidFill>
            <a:srgbClr val="D8D4D4"/>
          </a:solidFill>
        </p:spPr>
      </p:sp>
      <p:sp>
        <p:nvSpPr>
          <p:cNvPr id="16" name="Shape 12"/>
          <p:cNvSpPr/>
          <p:nvPr/>
        </p:nvSpPr>
        <p:spPr>
          <a:xfrm>
            <a:off x="1321147" y="2420243"/>
            <a:ext cx="1625352" cy="526033"/>
          </a:xfrm>
          <a:prstGeom prst="roundRect">
            <a:avLst>
              <a:gd name="adj" fmla="val 2956"/>
            </a:avLst>
          </a:prstGeom>
          <a:solidFill>
            <a:srgbClr val="F2EEEE"/>
          </a:solidFill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60972" y="2610371"/>
            <a:ext cx="145703" cy="145703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3050084" y="2523827"/>
            <a:ext cx="1177826" cy="1471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FF572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Predictive ML</a:t>
            </a:r>
            <a:endParaRPr lang="en-US" sz="900" dirty="0"/>
          </a:p>
        </p:txBody>
      </p:sp>
      <p:sp>
        <p:nvSpPr>
          <p:cNvPr id="19" name="Text 14"/>
          <p:cNvSpPr/>
          <p:nvPr/>
        </p:nvSpPr>
        <p:spPr>
          <a:xfrm>
            <a:off x="3050084" y="2712765"/>
            <a:ext cx="2249388" cy="1299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Detects patterns and forecasts — but takes no action</a:t>
            </a:r>
            <a:endParaRPr lang="en-US" sz="800" dirty="0"/>
          </a:p>
        </p:txBody>
      </p:sp>
      <p:sp>
        <p:nvSpPr>
          <p:cNvPr id="20" name="Shape 15"/>
          <p:cNvSpPr/>
          <p:nvPr/>
        </p:nvSpPr>
        <p:spPr>
          <a:xfrm>
            <a:off x="2998291" y="2940323"/>
            <a:ext cx="4772695" cy="7144"/>
          </a:xfrm>
          <a:prstGeom prst="roundRect">
            <a:avLst>
              <a:gd name="adj" fmla="val 217631"/>
            </a:avLst>
          </a:prstGeom>
          <a:solidFill>
            <a:srgbClr val="D8D4D4"/>
          </a:solidFill>
        </p:spPr>
      </p:sp>
      <p:sp>
        <p:nvSpPr>
          <p:cNvPr id="21" name="Shape 16"/>
          <p:cNvSpPr/>
          <p:nvPr/>
        </p:nvSpPr>
        <p:spPr>
          <a:xfrm>
            <a:off x="1321147" y="2998068"/>
            <a:ext cx="2167161" cy="526033"/>
          </a:xfrm>
          <a:prstGeom prst="roundRect">
            <a:avLst>
              <a:gd name="adj" fmla="val 2956"/>
            </a:avLst>
          </a:prstGeom>
          <a:solidFill>
            <a:srgbClr val="F2EEEE"/>
          </a:solidFill>
        </p:spPr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31839" y="3188196"/>
            <a:ext cx="145703" cy="145703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3591892" y="3101653"/>
            <a:ext cx="1546473" cy="1471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FFD7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Generative AI &amp; Chatbots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3591892" y="3290590"/>
            <a:ext cx="2555156" cy="1299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Produces content and answers — responds only to prompts</a:t>
            </a:r>
            <a:endParaRPr lang="en-US" sz="800" dirty="0"/>
          </a:p>
        </p:txBody>
      </p:sp>
      <p:sp>
        <p:nvSpPr>
          <p:cNvPr id="25" name="Shape 19"/>
          <p:cNvSpPr/>
          <p:nvPr/>
        </p:nvSpPr>
        <p:spPr>
          <a:xfrm>
            <a:off x="3540100" y="3518148"/>
            <a:ext cx="4230886" cy="7144"/>
          </a:xfrm>
          <a:prstGeom prst="roundRect">
            <a:avLst>
              <a:gd name="adj" fmla="val 217631"/>
            </a:avLst>
          </a:prstGeom>
          <a:solidFill>
            <a:srgbClr val="D8D4D4"/>
          </a:solidFill>
        </p:spPr>
      </p:sp>
      <p:sp>
        <p:nvSpPr>
          <p:cNvPr id="26" name="Shape 20"/>
          <p:cNvSpPr/>
          <p:nvPr/>
        </p:nvSpPr>
        <p:spPr>
          <a:xfrm>
            <a:off x="1321147" y="3575893"/>
            <a:ext cx="2708970" cy="526033"/>
          </a:xfrm>
          <a:prstGeom prst="roundRect">
            <a:avLst>
              <a:gd name="adj" fmla="val 2956"/>
            </a:avLst>
          </a:prstGeom>
          <a:solidFill>
            <a:srgbClr val="F2EEEE"/>
          </a:solidFill>
        </p:spPr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02781" y="3766021"/>
            <a:ext cx="145703" cy="145703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133701" y="3679478"/>
            <a:ext cx="1177826" cy="1471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003D7A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AI Agents</a:t>
            </a:r>
            <a:endParaRPr lang="en-US" sz="900" dirty="0"/>
          </a:p>
        </p:txBody>
      </p:sp>
      <p:sp>
        <p:nvSpPr>
          <p:cNvPr id="29" name="Text 22"/>
          <p:cNvSpPr/>
          <p:nvPr/>
        </p:nvSpPr>
        <p:spPr>
          <a:xfrm>
            <a:off x="4133701" y="3868415"/>
            <a:ext cx="2495029" cy="1299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Understands goals, plans, uses tools, acts, and self-checks</a:t>
            </a:r>
            <a:endParaRPr lang="en-US" sz="800" dirty="0"/>
          </a:p>
        </p:txBody>
      </p:sp>
      <p:sp>
        <p:nvSpPr>
          <p:cNvPr id="30" name="Shape 23"/>
          <p:cNvSpPr/>
          <p:nvPr/>
        </p:nvSpPr>
        <p:spPr>
          <a:xfrm>
            <a:off x="4081909" y="4095973"/>
            <a:ext cx="3689077" cy="7144"/>
          </a:xfrm>
          <a:prstGeom prst="roundRect">
            <a:avLst>
              <a:gd name="adj" fmla="val 217631"/>
            </a:avLst>
          </a:prstGeom>
          <a:solidFill>
            <a:srgbClr val="D8D4D4"/>
          </a:solidFill>
        </p:spPr>
      </p:sp>
      <p:sp>
        <p:nvSpPr>
          <p:cNvPr id="31" name="Shape 24"/>
          <p:cNvSpPr/>
          <p:nvPr/>
        </p:nvSpPr>
        <p:spPr>
          <a:xfrm>
            <a:off x="1321147" y="4153719"/>
            <a:ext cx="3250778" cy="526033"/>
          </a:xfrm>
          <a:prstGeom prst="roundRect">
            <a:avLst>
              <a:gd name="adj" fmla="val 2956"/>
            </a:avLst>
          </a:prstGeom>
          <a:solidFill>
            <a:srgbClr val="F2EEEE"/>
          </a:solidFill>
        </p:spPr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73648" y="4343846"/>
            <a:ext cx="145703" cy="145703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4675510" y="4257303"/>
            <a:ext cx="1177826" cy="1471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7B2CB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Agentic Systems</a:t>
            </a:r>
            <a:endParaRPr lang="en-US" sz="900" dirty="0"/>
          </a:p>
        </p:txBody>
      </p:sp>
      <p:sp>
        <p:nvSpPr>
          <p:cNvPr id="34" name="Text 26"/>
          <p:cNvSpPr/>
          <p:nvPr/>
        </p:nvSpPr>
        <p:spPr>
          <a:xfrm>
            <a:off x="4675510" y="4446240"/>
            <a:ext cx="2885256" cy="1299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Agents coordinate, hand off, and escalate — where NeuroWorks sits</a:t>
            </a:r>
            <a:endParaRPr lang="en-US" sz="800" dirty="0"/>
          </a:p>
        </p:txBody>
      </p:sp>
      <p:sp>
        <p:nvSpPr>
          <p:cNvPr id="35" name="Rectangle 34"/>
          <p:cNvSpPr/>
          <p:nvPr/>
        </p:nvSpPr>
        <p:spPr>
          <a:xfrm>
            <a:off x="7958455" y="4630420"/>
            <a:ext cx="1185545" cy="513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9874" y="1030412"/>
            <a:ext cx="727174" cy="277564"/>
          </a:xfrm>
          <a:prstGeom prst="roundRect">
            <a:avLst>
              <a:gd name="adj" fmla="val 6670"/>
            </a:avLst>
          </a:prstGeom>
          <a:solidFill>
            <a:srgbClr val="E4E4E7"/>
          </a:solidFill>
        </p:spPr>
      </p:sp>
      <p:sp>
        <p:nvSpPr>
          <p:cNvPr id="3" name="Text 1"/>
          <p:cNvSpPr/>
          <p:nvPr/>
        </p:nvSpPr>
        <p:spPr>
          <a:xfrm>
            <a:off x="632371" y="1076623"/>
            <a:ext cx="999381" cy="1851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THE SHIFT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39874" y="1369665"/>
            <a:ext cx="5601072" cy="4382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What Changes With Agents</a:t>
            </a:r>
            <a:endParaRPr lang="en-US" sz="2750" dirty="0"/>
          </a:p>
        </p:txBody>
      </p:sp>
      <p:sp>
        <p:nvSpPr>
          <p:cNvPr id="5" name="Shape 3"/>
          <p:cNvSpPr/>
          <p:nvPr/>
        </p:nvSpPr>
        <p:spPr>
          <a:xfrm>
            <a:off x="428774" y="2039317"/>
            <a:ext cx="4066133" cy="1668884"/>
          </a:xfrm>
          <a:prstGeom prst="roundRect">
            <a:avLst>
              <a:gd name="adj" fmla="val 1387"/>
            </a:avLst>
          </a:prstGeom>
          <a:solidFill>
            <a:srgbClr val="003D7A"/>
          </a:solidFill>
        </p:spPr>
      </p:sp>
      <p:sp>
        <p:nvSpPr>
          <p:cNvPr id="6" name="Text 4"/>
          <p:cNvSpPr/>
          <p:nvPr/>
        </p:nvSpPr>
        <p:spPr>
          <a:xfrm>
            <a:off x="583034" y="2193578"/>
            <a:ext cx="2210246" cy="2191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Chatbot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83034" y="2566988"/>
            <a:ext cx="3757613" cy="1087264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Replies to prompts — then stops</a:t>
            </a:r>
            <a:endParaRPr lang="en-US" sz="1200" dirty="0"/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Reacts, never initiates</a:t>
            </a:r>
            <a:endParaRPr lang="en-US" sz="1200" dirty="0"/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No memory of prior steps</a:t>
            </a:r>
            <a:endParaRPr lang="en-US" sz="1200" dirty="0"/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No access to real tools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64956" y="2193578"/>
            <a:ext cx="2210246" cy="2191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7B2CB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Agent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764956" y="2566988"/>
            <a:ext cx="3843933" cy="1087264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12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Pursues an outcome until done or approval is needed</a:t>
            </a:r>
            <a:endParaRPr lang="en-US" sz="1200" dirty="0"/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12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Plans multi-step work and calls real tools</a:t>
            </a:r>
            <a:endParaRPr lang="en-US" sz="1200" dirty="0"/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12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Remembers context across steps</a:t>
            </a:r>
            <a:endParaRPr lang="en-US" sz="1200" dirty="0"/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12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Self-checks before escalating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39874" y="3881735"/>
            <a:ext cx="8521452" cy="2313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Every agent is built on five components: </a:t>
            </a:r>
            <a:r>
              <a:rPr lang="en-US" sz="1200" b="1" dirty="0">
                <a:solidFill>
                  <a:srgbClr val="003D7A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Goal</a:t>
            </a:r>
            <a:r>
              <a:rPr lang="en-US" sz="12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, </a:t>
            </a:r>
            <a:r>
              <a:rPr lang="en-US" sz="1200" b="1" dirty="0">
                <a:solidFill>
                  <a:srgbClr val="7B2CB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Context</a:t>
            </a:r>
            <a:r>
              <a:rPr lang="en-US" sz="12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, </a:t>
            </a:r>
            <a:r>
              <a:rPr lang="en-US" sz="1200" b="1" dirty="0">
                <a:solidFill>
                  <a:srgbClr val="FF5722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Tools</a:t>
            </a:r>
            <a:r>
              <a:rPr lang="en-US" sz="12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, </a:t>
            </a:r>
            <a:r>
              <a:rPr lang="en-US" sz="1200" b="1" dirty="0">
                <a:solidFill>
                  <a:srgbClr val="FFD700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Memory</a:t>
            </a:r>
            <a:r>
              <a:rPr lang="en-US" sz="12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, and </a:t>
            </a:r>
            <a:r>
              <a:rPr lang="en-US" sz="1200" b="1" dirty="0">
                <a:solidFill>
                  <a:srgbClr val="003D7A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Guardrails</a:t>
            </a:r>
            <a:r>
              <a:rPr lang="en-US" sz="12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.</a:t>
            </a:r>
            <a:endParaRPr lang="en-US" sz="1200" dirty="0"/>
          </a:p>
        </p:txBody>
      </p:sp>
      <p:sp>
        <p:nvSpPr>
          <p:cNvPr id="35" name="Rectangle 34"/>
          <p:cNvSpPr/>
          <p:nvPr/>
        </p:nvSpPr>
        <p:spPr>
          <a:xfrm>
            <a:off x="7958455" y="4630420"/>
            <a:ext cx="1185545" cy="513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11" name="Picture 10" descr="aiia plai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7190" y="446405"/>
            <a:ext cx="1624965" cy="11449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9874" y="448717"/>
            <a:ext cx="644947" cy="243632"/>
          </a:xfrm>
          <a:prstGeom prst="roundRect">
            <a:avLst>
              <a:gd name="adj" fmla="val 6886"/>
            </a:avLst>
          </a:prstGeom>
          <a:solidFill>
            <a:srgbClr val="E4E4E7"/>
          </a:solidFill>
        </p:spPr>
      </p:sp>
      <p:sp>
        <p:nvSpPr>
          <p:cNvPr id="3" name="Text 1"/>
          <p:cNvSpPr/>
          <p:nvPr/>
        </p:nvSpPr>
        <p:spPr>
          <a:xfrm>
            <a:off x="623739" y="490612"/>
            <a:ext cx="934417" cy="1598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THE LOOP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9874" y="743024"/>
            <a:ext cx="5087987" cy="39714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How Agentic Systems Work</a:t>
            </a:r>
            <a:endParaRPr lang="en-US" sz="25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426" y="1330151"/>
            <a:ext cx="7709074" cy="302217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01954" y="1478365"/>
            <a:ext cx="1411224" cy="2061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Perceive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830607" y="1478365"/>
            <a:ext cx="1411224" cy="2061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Plan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6830607" y="3997904"/>
            <a:ext cx="1411224" cy="2061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Act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901954" y="3997904"/>
            <a:ext cx="1411224" cy="2061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Reflect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539874" y="4494833"/>
            <a:ext cx="8521452" cy="1998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1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This iterative loop lets agents handle complex, multi-step tasks — adapting as conditions change rather than stopping at the first obstacle.</a:t>
            </a:r>
            <a:endParaRPr lang="en-US" sz="1100" dirty="0"/>
          </a:p>
        </p:txBody>
      </p:sp>
      <p:sp>
        <p:nvSpPr>
          <p:cNvPr id="35" name="Rectangle 34"/>
          <p:cNvSpPr/>
          <p:nvPr/>
        </p:nvSpPr>
        <p:spPr>
          <a:xfrm>
            <a:off x="8033385" y="4780280"/>
            <a:ext cx="1111250" cy="36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9874" y="557957"/>
            <a:ext cx="867370" cy="221903"/>
          </a:xfrm>
          <a:prstGeom prst="roundRect">
            <a:avLst>
              <a:gd name="adj" fmla="val 7039"/>
            </a:avLst>
          </a:prstGeom>
          <a:solidFill>
            <a:srgbClr val="E4E4E7"/>
          </a:solidFill>
        </p:spPr>
      </p:sp>
      <p:sp>
        <p:nvSpPr>
          <p:cNvPr id="3" name="Text 1"/>
          <p:cNvSpPr/>
          <p:nvPr/>
        </p:nvSpPr>
        <p:spPr>
          <a:xfrm>
            <a:off x="617934" y="596950"/>
            <a:ext cx="1168450" cy="1439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IN PRODUCTION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39874" y="823764"/>
            <a:ext cx="5841950" cy="36968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Real Use Cases of Agentic Systems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39874" y="1358131"/>
            <a:ext cx="8521452" cy="1799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ZA" altLang="en-US" sz="10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How a</a:t>
            </a:r>
            <a:r>
              <a:rPr lang="en-US" sz="10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gentic systems </a:t>
            </a:r>
            <a:r>
              <a:rPr lang="en-ZA" altLang="en-US" sz="10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could be</a:t>
            </a:r>
            <a:r>
              <a:rPr lang="en-US" sz="10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deployed across enterprise functions — not pilots, but production work.</a:t>
            </a:r>
            <a:endParaRPr lang="en-US" sz="1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9874" y="1661592"/>
            <a:ext cx="260300" cy="2603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9874" y="2059112"/>
            <a:ext cx="1688604" cy="1849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Software Engineering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539874" y="2309887"/>
            <a:ext cx="3963516" cy="1799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Coding agents plan, edit, run tests, and open pull requests</a:t>
            </a:r>
            <a:endParaRPr lang="en-US" sz="10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0610" y="1661592"/>
            <a:ext cx="260300" cy="2603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640610" y="2059112"/>
            <a:ext cx="1479128" cy="1849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Customer Support</a:t>
            </a:r>
            <a:endParaRPr lang="en-US" sz="1150" dirty="0"/>
          </a:p>
        </p:txBody>
      </p:sp>
      <p:sp>
        <p:nvSpPr>
          <p:cNvPr id="11" name="Text 7"/>
          <p:cNvSpPr/>
          <p:nvPr/>
        </p:nvSpPr>
        <p:spPr>
          <a:xfrm>
            <a:off x="4640610" y="2309887"/>
            <a:ext cx="3963516" cy="1799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Resolution agents handle tier-1 tickets end-to-end, escalating edge cases</a:t>
            </a:r>
            <a:endParaRPr lang="en-US" sz="10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9874" y="2709416"/>
            <a:ext cx="260300" cy="2603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39874" y="3106936"/>
            <a:ext cx="1496095" cy="1849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Sales Development</a:t>
            </a:r>
            <a:endParaRPr lang="en-US" sz="1150" dirty="0"/>
          </a:p>
        </p:txBody>
      </p:sp>
      <p:sp>
        <p:nvSpPr>
          <p:cNvPr id="14" name="Text 9"/>
          <p:cNvSpPr/>
          <p:nvPr/>
        </p:nvSpPr>
        <p:spPr>
          <a:xfrm>
            <a:off x="539874" y="3357711"/>
            <a:ext cx="3963516" cy="1799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Research prospects, draft outreach, update the CRM</a:t>
            </a:r>
            <a:endParaRPr lang="en-US" sz="10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40610" y="2709416"/>
            <a:ext cx="260300" cy="26030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4640610" y="3106936"/>
            <a:ext cx="1479128" cy="1849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Finance &amp; AP</a:t>
            </a:r>
            <a:endParaRPr lang="en-US" sz="1150" dirty="0"/>
          </a:p>
        </p:txBody>
      </p:sp>
      <p:sp>
        <p:nvSpPr>
          <p:cNvPr id="17" name="Text 11"/>
          <p:cNvSpPr/>
          <p:nvPr/>
        </p:nvSpPr>
        <p:spPr>
          <a:xfrm>
            <a:off x="4640610" y="3357711"/>
            <a:ext cx="3963516" cy="1799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Intake invoices, check policy, reconcile, flag anomalies</a:t>
            </a:r>
            <a:endParaRPr lang="en-US" sz="1000" dirty="0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9874" y="3757240"/>
            <a:ext cx="260300" cy="26030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539874" y="4154760"/>
            <a:ext cx="1479128" cy="1849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IT &amp; Operations</a:t>
            </a:r>
            <a:endParaRPr lang="en-US" sz="1150" dirty="0"/>
          </a:p>
        </p:txBody>
      </p:sp>
      <p:sp>
        <p:nvSpPr>
          <p:cNvPr id="20" name="Text 13"/>
          <p:cNvSpPr/>
          <p:nvPr/>
        </p:nvSpPr>
        <p:spPr>
          <a:xfrm>
            <a:off x="539874" y="4405536"/>
            <a:ext cx="3963516" cy="1799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Triage incidents, analyze logs, run approved runbooks</a:t>
            </a:r>
            <a:endParaRPr lang="en-US" sz="1000" dirty="0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40610" y="3757240"/>
            <a:ext cx="260300" cy="260300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4640610" y="4154760"/>
            <a:ext cx="1545506" cy="1849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Research &amp; Analysis</a:t>
            </a:r>
            <a:endParaRPr lang="en-US" sz="1150" dirty="0"/>
          </a:p>
        </p:txBody>
      </p:sp>
      <p:sp>
        <p:nvSpPr>
          <p:cNvPr id="23" name="Text 15"/>
          <p:cNvSpPr/>
          <p:nvPr/>
        </p:nvSpPr>
        <p:spPr>
          <a:xfrm>
            <a:off x="4640610" y="4405536"/>
            <a:ext cx="3963516" cy="1799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Gather, cross-check sources, and synthesize reports</a:t>
            </a:r>
            <a:endParaRPr lang="en-US" sz="1000" dirty="0"/>
          </a:p>
        </p:txBody>
      </p:sp>
      <p:sp>
        <p:nvSpPr>
          <p:cNvPr id="35" name="Rectangle 34"/>
          <p:cNvSpPr/>
          <p:nvPr/>
        </p:nvSpPr>
        <p:spPr>
          <a:xfrm>
            <a:off x="7958455" y="4585335"/>
            <a:ext cx="1185545" cy="513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4" name="Picture 23" descr="aiia plain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32015" y="428625"/>
            <a:ext cx="1320165" cy="9302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9874" y="869156"/>
            <a:ext cx="864096" cy="277564"/>
          </a:xfrm>
          <a:prstGeom prst="roundRect">
            <a:avLst>
              <a:gd name="adj" fmla="val 6670"/>
            </a:avLst>
          </a:prstGeom>
          <a:solidFill>
            <a:srgbClr val="E4E4E7"/>
          </a:solidFill>
        </p:spPr>
      </p:sp>
      <p:sp>
        <p:nvSpPr>
          <p:cNvPr id="3" name="Text 1"/>
          <p:cNvSpPr/>
          <p:nvPr/>
        </p:nvSpPr>
        <p:spPr>
          <a:xfrm>
            <a:off x="632371" y="915367"/>
            <a:ext cx="1136303" cy="1851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BY INDUSTRY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39874" y="1208410"/>
            <a:ext cx="4488359" cy="4382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Use Cases by Industry</a:t>
            </a:r>
            <a:endParaRPr lang="en-US" sz="2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0824" y="1878062"/>
            <a:ext cx="2604269" cy="112097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70334" y="2051372"/>
            <a:ext cx="1753046" cy="2191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Insurance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770334" y="2363019"/>
            <a:ext cx="2181448" cy="46270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Underwriting support, claims triage, policy-wording checks</a:t>
            </a:r>
            <a:endParaRPr lang="en-US" sz="12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0303" y="1878062"/>
            <a:ext cx="2604269" cy="112097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509814" y="2051372"/>
            <a:ext cx="1753046" cy="2191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Banking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3509814" y="2363019"/>
            <a:ext cx="2181448" cy="46270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KYC-lite onboarding, transaction monitoring, customer servicing</a:t>
            </a:r>
            <a:endParaRPr lang="en-US" sz="12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99783" y="1878062"/>
            <a:ext cx="2604269" cy="112097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249293" y="2051372"/>
            <a:ext cx="1753046" cy="2191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Healthcare Admin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6249293" y="2363019"/>
            <a:ext cx="2181448" cy="46270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Scheduling, prior-auth prep, records summarization</a:t>
            </a:r>
            <a:endParaRPr lang="en-US" sz="120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0824" y="3153296"/>
            <a:ext cx="2604269" cy="1120973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770334" y="3326606"/>
            <a:ext cx="1753046" cy="2191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Legal</a:t>
            </a:r>
            <a:endParaRPr lang="en-US" sz="1350" dirty="0"/>
          </a:p>
        </p:txBody>
      </p:sp>
      <p:sp>
        <p:nvSpPr>
          <p:cNvPr id="16" name="Text 10"/>
          <p:cNvSpPr/>
          <p:nvPr/>
        </p:nvSpPr>
        <p:spPr>
          <a:xfrm>
            <a:off x="770334" y="3638252"/>
            <a:ext cx="2181448" cy="46270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Contract review, clause extraction, precedent lookup</a:t>
            </a:r>
            <a:endParaRPr lang="en-US" sz="120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0303" y="3153296"/>
            <a:ext cx="2604269" cy="1120973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3509814" y="3326606"/>
            <a:ext cx="1753046" cy="2191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Procurement</a:t>
            </a:r>
            <a:endParaRPr lang="en-US" sz="1350" dirty="0"/>
          </a:p>
        </p:txBody>
      </p:sp>
      <p:sp>
        <p:nvSpPr>
          <p:cNvPr id="19" name="Text 12"/>
          <p:cNvSpPr/>
          <p:nvPr/>
        </p:nvSpPr>
        <p:spPr>
          <a:xfrm>
            <a:off x="3509814" y="3638252"/>
            <a:ext cx="2181448" cy="46270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Supplier comparison, purchase requests, spend approvals</a:t>
            </a:r>
            <a:endParaRPr lang="en-US" sz="1200" dirty="0"/>
          </a:p>
        </p:txBody>
      </p:sp>
      <p:sp>
        <p:nvSpPr>
          <p:cNvPr id="35" name="Rectangle 34"/>
          <p:cNvSpPr/>
          <p:nvPr/>
        </p:nvSpPr>
        <p:spPr>
          <a:xfrm>
            <a:off x="7878445" y="4630420"/>
            <a:ext cx="1185545" cy="513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9874" y="479599"/>
            <a:ext cx="979363" cy="277564"/>
          </a:xfrm>
          <a:prstGeom prst="roundRect">
            <a:avLst>
              <a:gd name="adj" fmla="val 6670"/>
            </a:avLst>
          </a:prstGeom>
          <a:solidFill>
            <a:srgbClr val="E4E4E7"/>
          </a:solidFill>
        </p:spPr>
      </p:sp>
      <p:sp>
        <p:nvSpPr>
          <p:cNvPr id="3" name="Text 1"/>
          <p:cNvSpPr/>
          <p:nvPr/>
        </p:nvSpPr>
        <p:spPr>
          <a:xfrm>
            <a:off x="632371" y="525810"/>
            <a:ext cx="1251570" cy="1851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THE PLATFORM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39874" y="818852"/>
            <a:ext cx="5013499" cy="4382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Introducing NeuroWorks</a:t>
            </a:r>
            <a:endParaRPr lang="en-US" sz="2750" dirty="0"/>
          </a:p>
        </p:txBody>
      </p:sp>
      <p:sp>
        <p:nvSpPr>
          <p:cNvPr id="5" name="Text 3"/>
          <p:cNvSpPr/>
          <p:nvPr/>
        </p:nvSpPr>
        <p:spPr>
          <a:xfrm>
            <a:off x="539874" y="1488504"/>
            <a:ext cx="8064252" cy="46270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An AI-powered agentic workforce platform that coordinates autonomous agents, shared tools, and governed workflows to complete complex work.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39874" y="2124745"/>
            <a:ext cx="2585219" cy="1302023"/>
          </a:xfrm>
          <a:prstGeom prst="roundRect">
            <a:avLst>
              <a:gd name="adj" fmla="val 1777"/>
            </a:avLst>
          </a:prstGeom>
          <a:solidFill>
            <a:srgbClr val="7B2CBF"/>
          </a:solidFill>
        </p:spPr>
      </p:sp>
      <p:sp>
        <p:nvSpPr>
          <p:cNvPr id="7" name="Text 5"/>
          <p:cNvSpPr/>
          <p:nvPr/>
        </p:nvSpPr>
        <p:spPr>
          <a:xfrm>
            <a:off x="694134" y="2279005"/>
            <a:ext cx="2157264" cy="2191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Autonomous Execution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694134" y="2590651"/>
            <a:ext cx="2276698" cy="46270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Multi-step task execution without manual hand-holding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279353" y="2124745"/>
            <a:ext cx="2585219" cy="1302023"/>
          </a:xfrm>
          <a:prstGeom prst="roundRect">
            <a:avLst>
              <a:gd name="adj" fmla="val 1777"/>
            </a:avLst>
          </a:prstGeom>
          <a:solidFill>
            <a:srgbClr val="7B2CBF"/>
          </a:solidFill>
        </p:spPr>
      </p:sp>
      <p:sp>
        <p:nvSpPr>
          <p:cNvPr id="10" name="Text 8"/>
          <p:cNvSpPr/>
          <p:nvPr/>
        </p:nvSpPr>
        <p:spPr>
          <a:xfrm>
            <a:off x="3433614" y="2279005"/>
            <a:ext cx="2276698" cy="438299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Multi-Agent Orchestration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433614" y="2809801"/>
            <a:ext cx="2276698" cy="46270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Routing, hand-off, and escalation between agents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018833" y="2124745"/>
            <a:ext cx="2585219" cy="1302023"/>
          </a:xfrm>
          <a:prstGeom prst="roundRect">
            <a:avLst>
              <a:gd name="adj" fmla="val 1777"/>
            </a:avLst>
          </a:prstGeom>
          <a:solidFill>
            <a:srgbClr val="7B2CBF"/>
          </a:solidFill>
        </p:spPr>
      </p:sp>
      <p:sp>
        <p:nvSpPr>
          <p:cNvPr id="13" name="Text 11"/>
          <p:cNvSpPr/>
          <p:nvPr/>
        </p:nvSpPr>
        <p:spPr>
          <a:xfrm>
            <a:off x="6173093" y="2279005"/>
            <a:ext cx="1980828" cy="2191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Real-Time Monitoring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6173093" y="2590651"/>
            <a:ext cx="2276698" cy="46270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Live visibility into jobs, outputs, and system health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39874" y="3581028"/>
            <a:ext cx="3954959" cy="1082873"/>
          </a:xfrm>
          <a:prstGeom prst="roundRect">
            <a:avLst>
              <a:gd name="adj" fmla="val 2137"/>
            </a:avLst>
          </a:prstGeom>
          <a:solidFill>
            <a:srgbClr val="7B2CBF"/>
          </a:solidFill>
        </p:spPr>
      </p:sp>
      <p:sp>
        <p:nvSpPr>
          <p:cNvPr id="16" name="Text 14"/>
          <p:cNvSpPr/>
          <p:nvPr/>
        </p:nvSpPr>
        <p:spPr>
          <a:xfrm>
            <a:off x="694134" y="3735288"/>
            <a:ext cx="1753046" cy="2191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Governed Access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694134" y="4046934"/>
            <a:ext cx="3646438" cy="46270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Approved capabilities only — no uncontrolled tool access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649093" y="3581028"/>
            <a:ext cx="3954959" cy="1082873"/>
          </a:xfrm>
          <a:prstGeom prst="roundRect">
            <a:avLst>
              <a:gd name="adj" fmla="val 2137"/>
            </a:avLst>
          </a:prstGeom>
          <a:solidFill>
            <a:srgbClr val="7B2CBF"/>
          </a:solidFill>
        </p:spPr>
      </p:sp>
      <p:sp>
        <p:nvSpPr>
          <p:cNvPr id="19" name="Text 17"/>
          <p:cNvSpPr/>
          <p:nvPr/>
        </p:nvSpPr>
        <p:spPr>
          <a:xfrm>
            <a:off x="4803353" y="3735288"/>
            <a:ext cx="1780729" cy="2191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Persistent Tracking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4803353" y="4046934"/>
            <a:ext cx="3646438" cy="46270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Full logs, artifacts, and state history for audit and recovery</a:t>
            </a:r>
            <a:endParaRPr lang="en-US" sz="1200" dirty="0"/>
          </a:p>
        </p:txBody>
      </p:sp>
      <p:sp>
        <p:nvSpPr>
          <p:cNvPr id="35" name="Rectangle 34"/>
          <p:cNvSpPr/>
          <p:nvPr/>
        </p:nvSpPr>
        <p:spPr>
          <a:xfrm>
            <a:off x="7978140" y="4687570"/>
            <a:ext cx="1167130" cy="456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1" name="Picture 20" descr="aiia plai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33615" y="280670"/>
            <a:ext cx="1467485" cy="10344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8729" y="437852"/>
            <a:ext cx="723751" cy="185738"/>
          </a:xfrm>
          <a:prstGeom prst="roundRect">
            <a:avLst>
              <a:gd name="adj" fmla="val 7319"/>
            </a:avLst>
          </a:prstGeom>
          <a:solidFill>
            <a:srgbClr val="E4E4E7"/>
          </a:solidFill>
        </p:spPr>
      </p:sp>
      <p:sp>
        <p:nvSpPr>
          <p:cNvPr id="3" name="Text 1"/>
          <p:cNvSpPr/>
          <p:nvPr/>
        </p:nvSpPr>
        <p:spPr>
          <a:xfrm>
            <a:off x="1086669" y="471785"/>
            <a:ext cx="1045071" cy="1178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7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ARCHITECTURE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1018729" y="656853"/>
            <a:ext cx="6638404" cy="3218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NeuroWorks Architecture — Layered Platform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018729" y="2036341"/>
            <a:ext cx="3415010" cy="44179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8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A clean, layered pipeline — from delivery surfaces through orchestration and execution to durable storage. Each layer has a defined role, keeping the system auditable and resilient.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1018729" y="2552998"/>
            <a:ext cx="3415010" cy="1265411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850" b="1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Delivery Layer</a:t>
            </a:r>
            <a:r>
              <a:rPr lang="en-US" sz="8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— Web UI (React + Vite), API-first surface, and Hermes CLI</a:t>
            </a:r>
            <a:endParaRPr lang="en-US" sz="8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850" b="1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Express Backend</a:t>
            </a:r>
            <a:r>
              <a:rPr lang="en-US" sz="8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— Auth, chat, templates, executor jobs, connectors, payments, governance</a:t>
            </a:r>
            <a:endParaRPr lang="en-US" sz="8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850" b="1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Processing Layers</a:t>
            </a:r>
            <a:r>
              <a:rPr lang="en-US" sz="8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— Planning → Execution (governed tools) → Synthesis → QA &amp; Review</a:t>
            </a:r>
            <a:endParaRPr lang="en-US" sz="8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850" b="1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Core Database</a:t>
            </a:r>
            <a:r>
              <a:rPr lang="en-US" sz="8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— Job state, execution logs, and artifacts for audit and recovery</a:t>
            </a:r>
            <a:endParaRPr lang="en-US" sz="8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14875" y="1197025"/>
            <a:ext cx="3415010" cy="341501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7958455" y="4630420"/>
            <a:ext cx="1185545" cy="513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8729" y="437852"/>
            <a:ext cx="723751" cy="185738"/>
          </a:xfrm>
          <a:prstGeom prst="roundRect">
            <a:avLst>
              <a:gd name="adj" fmla="val 7319"/>
            </a:avLst>
          </a:prstGeom>
          <a:solidFill>
            <a:srgbClr val="E4E4E7"/>
          </a:solidFill>
        </p:spPr>
      </p:sp>
      <p:sp>
        <p:nvSpPr>
          <p:cNvPr id="3" name="Text 1"/>
          <p:cNvSpPr/>
          <p:nvPr/>
        </p:nvSpPr>
        <p:spPr>
          <a:xfrm>
            <a:off x="1086669" y="471785"/>
            <a:ext cx="1045071" cy="1178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70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ARCHITECTURE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1018729" y="656853"/>
            <a:ext cx="7320483" cy="3218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NeuroWorks — The Execution Loop &amp; Dual Engines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018729" y="2105248"/>
            <a:ext cx="3415010" cy="44179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8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A closed, checkpointed loop: </a:t>
            </a:r>
            <a:r>
              <a:rPr lang="en-US" sz="850" b="1" dirty="0">
                <a:solidFill>
                  <a:srgbClr val="003D7A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Plan → Execute</a:t>
            </a:r>
            <a:r>
              <a:rPr lang="en-US" sz="8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, </a:t>
            </a:r>
            <a:r>
              <a:rPr lang="en-US" sz="850" b="1" dirty="0">
                <a:solidFill>
                  <a:srgbClr val="7B2CB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Synthesize → QA → Review</a:t>
            </a:r>
            <a:r>
              <a:rPr lang="en-US" sz="8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, then deliver. When confidence drops or QA fails, </a:t>
            </a:r>
            <a:r>
              <a:rPr lang="en-US" sz="850" b="1" dirty="0">
                <a:solidFill>
                  <a:srgbClr val="FF5722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Hermes</a:t>
            </a:r>
            <a:r>
              <a:rPr lang="en-US" sz="8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— a CLI agent fallback — takes over, retries, or hands off.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1018729" y="2621905"/>
            <a:ext cx="3415010" cy="1127671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8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Main pipeline runs standard processing</a:t>
            </a:r>
            <a:endParaRPr lang="en-US" sz="8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8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Hermes calls approved capabilities through </a:t>
            </a:r>
            <a:r>
              <a:rPr lang="en-US" sz="850" dirty="0">
                <a:solidFill>
                  <a:srgbClr val="3D3838"/>
                </a:solidFill>
                <a:highlight>
                  <a:srgbClr val="F2F2F2"/>
                </a:highlight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/api/primitives/call</a:t>
            </a:r>
            <a:r>
              <a:rPr lang="en-US" sz="8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with allowlist-gated dispatch</a:t>
            </a:r>
            <a:endParaRPr lang="en-US" sz="8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8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Resilience: retry locally → roll back to last checkpoint → hand off to Hermes</a:t>
            </a:r>
            <a:endParaRPr lang="en-US" sz="8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850" dirty="0">
                <a:solidFill>
                  <a:srgbClr val="3D3838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Primitives layer: Vault, Connectors, Payments, Users/Org, Integrations, Web/Media</a:t>
            </a:r>
            <a:endParaRPr lang="en-US" sz="8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14875" y="1197025"/>
            <a:ext cx="3415010" cy="341501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7958455" y="4630420"/>
            <a:ext cx="1185545" cy="513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8" name="Picture 7" descr="aiia pla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8290" y="0"/>
            <a:ext cx="1152525" cy="812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5320</Words>
  <Application>WPS Presentation</Application>
  <PresentationFormat>On-screen Show (16:9)</PresentationFormat>
  <Paragraphs>227</Paragraphs>
  <Slides>11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8" baseType="lpstr">
      <vt:lpstr>Arial</vt:lpstr>
      <vt:lpstr>SimSun</vt:lpstr>
      <vt:lpstr>Wingdings</vt:lpstr>
      <vt:lpstr>Source Sans 3</vt:lpstr>
      <vt:lpstr>Source Sans 3</vt:lpstr>
      <vt:lpstr>Source Sans 3</vt:lpstr>
      <vt:lpstr>Montserrat Bold</vt:lpstr>
      <vt:lpstr>Montserrat Bold</vt:lpstr>
      <vt:lpstr>Montserrat Bold</vt:lpstr>
      <vt:lpstr>Consolas</vt:lpstr>
      <vt:lpstr>Consolas</vt:lpstr>
      <vt:lpstr>Consolas</vt:lpstr>
      <vt:lpstr>Calibri</vt:lpstr>
      <vt:lpstr>Microsoft YaHei</vt:lpstr>
      <vt:lpstr>Arial Unicode MS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Arthur Magaya</cp:lastModifiedBy>
  <cp:revision>5</cp:revision>
  <dcterms:created xsi:type="dcterms:W3CDTF">2026-06-14T20:36:00Z</dcterms:created>
  <dcterms:modified xsi:type="dcterms:W3CDTF">2026-06-17T21:43:59Z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1033-12.1.0.26880</vt:lpwstr>
  </property>
  <property fmtid="{D5CDD505-2E9C-101B-9397-08002B2CF9AE}" pid="3" name="ICV">
    <vt:lpwstr>50CF08442ABA4344A9FDC77354F35EC0_13</vt:lpwstr>
  </property>
</Properties>
</file>