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  <p:sldMasterId id="2147483684" r:id="rId7"/>
  </p:sldMasterIdLst>
  <p:notesMasterIdLst>
    <p:notesMasterId r:id="rId29"/>
  </p:notesMasterIdLst>
  <p:sldIdLst>
    <p:sldId id="2147472224" r:id="rId8"/>
    <p:sldId id="2147472219" r:id="rId9"/>
    <p:sldId id="2147472212" r:id="rId10"/>
    <p:sldId id="2147472214" r:id="rId11"/>
    <p:sldId id="2147472225" r:id="rId12"/>
    <p:sldId id="2147472180" r:id="rId13"/>
    <p:sldId id="2147472226" r:id="rId14"/>
    <p:sldId id="258" r:id="rId15"/>
    <p:sldId id="2147472207" r:id="rId16"/>
    <p:sldId id="2147472229" r:id="rId17"/>
    <p:sldId id="2147472217" r:id="rId18"/>
    <p:sldId id="2147472227" r:id="rId19"/>
    <p:sldId id="2147472201" r:id="rId20"/>
    <p:sldId id="2147472203" r:id="rId21"/>
    <p:sldId id="2147472228" r:id="rId22"/>
    <p:sldId id="2147472211" r:id="rId23"/>
    <p:sldId id="2147472204" r:id="rId24"/>
    <p:sldId id="260" r:id="rId25"/>
    <p:sldId id="2147472206" r:id="rId26"/>
    <p:sldId id="265" r:id="rId27"/>
    <p:sldId id="28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D06F52-2742-4449-AFFD-119B61960469}" v="41" dt="2026-06-18T08:54:12.4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83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idence Mazhindu" userId="a0c93c49-ca8c-4245-af19-82b531c86356" providerId="ADAL" clId="{74D06F52-2742-4449-AFFD-119B61960469}"/>
    <pc:docChg chg="addSld modSld sldOrd">
      <pc:chgData name="Evidence Mazhindu" userId="a0c93c49-ca8c-4245-af19-82b531c86356" providerId="ADAL" clId="{74D06F52-2742-4449-AFFD-119B61960469}" dt="2026-06-18T08:09:42.031" v="8"/>
      <pc:docMkLst>
        <pc:docMk/>
      </pc:docMkLst>
      <pc:sldChg chg="ord">
        <pc:chgData name="Evidence Mazhindu" userId="a0c93c49-ca8c-4245-af19-82b531c86356" providerId="ADAL" clId="{74D06F52-2742-4449-AFFD-119B61960469}" dt="2026-06-18T08:08:24.612" v="7"/>
        <pc:sldMkLst>
          <pc:docMk/>
          <pc:sldMk cId="2887946733" sldId="260"/>
        </pc:sldMkLst>
      </pc:sldChg>
      <pc:sldChg chg="addSp delSp modSp">
        <pc:chgData name="Evidence Mazhindu" userId="a0c93c49-ca8c-4245-af19-82b531c86356" providerId="ADAL" clId="{74D06F52-2742-4449-AFFD-119B61960469}" dt="2026-06-18T07:48:13.149" v="5" actId="1076"/>
        <pc:sldMkLst>
          <pc:docMk/>
          <pc:sldMk cId="1484760054" sldId="2147472225"/>
        </pc:sldMkLst>
        <pc:picChg chg="add mod">
          <ac:chgData name="Evidence Mazhindu" userId="a0c93c49-ca8c-4245-af19-82b531c86356" providerId="ADAL" clId="{74D06F52-2742-4449-AFFD-119B61960469}" dt="2026-06-18T07:48:13.149" v="5" actId="1076"/>
          <ac:picMkLst>
            <pc:docMk/>
            <pc:sldMk cId="1484760054" sldId="2147472225"/>
            <ac:picMk id="1026" creationId="{F608298D-94A3-81FC-1CCD-28CE3C832D08}"/>
          </ac:picMkLst>
        </pc:picChg>
        <pc:picChg chg="del">
          <ac:chgData name="Evidence Mazhindu" userId="a0c93c49-ca8c-4245-af19-82b531c86356" providerId="ADAL" clId="{74D06F52-2742-4449-AFFD-119B61960469}" dt="2026-06-18T07:47:57.011" v="0" actId="478"/>
          <ac:picMkLst>
            <pc:docMk/>
            <pc:sldMk cId="1484760054" sldId="2147472225"/>
            <ac:picMk id="2050" creationId="{50F5AF13-65F6-01A6-D47C-A5FDAA05E982}"/>
          </ac:picMkLst>
        </pc:picChg>
      </pc:sldChg>
      <pc:sldChg chg="add">
        <pc:chgData name="Evidence Mazhindu" userId="a0c93c49-ca8c-4245-af19-82b531c86356" providerId="ADAL" clId="{74D06F52-2742-4449-AFFD-119B61960469}" dt="2026-06-18T08:09:42.031" v="8"/>
        <pc:sldMkLst>
          <pc:docMk/>
          <pc:sldMk cId="1311947250" sldId="214747222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8BBED3-6B54-4853-802E-7FB652BD8FC6}" type="doc">
      <dgm:prSet loTypeId="urn:microsoft.com/office/officeart/2005/8/layout/process5" loCatId="process" qsTypeId="urn:microsoft.com/office/officeart/2005/8/quickstyle/simple5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A523DD0-C1EC-4EE9-9790-5C6A91D0DEFE}">
      <dgm:prSet/>
      <dgm:spPr/>
      <dgm:t>
        <a:bodyPr/>
        <a:lstStyle/>
        <a:p>
          <a:r>
            <a:rPr lang="en-US" dirty="0"/>
            <a:t>Complement the National AI strategy with the development of the National Cyber Security Strategy</a:t>
          </a:r>
        </a:p>
      </dgm:t>
    </dgm:pt>
    <dgm:pt modelId="{E7BD54CA-EB95-42E7-A37F-8B6F50CE1F28}" type="parTrans" cxnId="{8095E035-8B46-428C-8A4D-9EC7F9307AF4}">
      <dgm:prSet/>
      <dgm:spPr/>
      <dgm:t>
        <a:bodyPr/>
        <a:lstStyle/>
        <a:p>
          <a:endParaRPr lang="en-US"/>
        </a:p>
      </dgm:t>
    </dgm:pt>
    <dgm:pt modelId="{853E0172-3B07-4EAD-BF4B-292E003182E3}" type="sibTrans" cxnId="{8095E035-8B46-428C-8A4D-9EC7F9307AF4}">
      <dgm:prSet/>
      <dgm:spPr/>
      <dgm:t>
        <a:bodyPr/>
        <a:lstStyle/>
        <a:p>
          <a:endParaRPr lang="en-US"/>
        </a:p>
      </dgm:t>
    </dgm:pt>
    <dgm:pt modelId="{96ECD762-EA50-47C1-9F77-E712CE4F87F8}">
      <dgm:prSet/>
      <dgm:spPr/>
      <dgm:t>
        <a:bodyPr/>
        <a:lstStyle/>
        <a:p>
          <a:r>
            <a:rPr lang="en-US" dirty="0"/>
            <a:t>Continued Capacity building: Augment efforts by  MICTPS in enhancing cybersecurity skills in Zimbabwe(</a:t>
          </a:r>
          <a:r>
            <a:rPr lang="en-US" dirty="0" err="1"/>
            <a:t>Cyberus</a:t>
          </a:r>
          <a:r>
            <a:rPr lang="en-US" dirty="0"/>
            <a:t>) </a:t>
          </a:r>
        </a:p>
      </dgm:t>
    </dgm:pt>
    <dgm:pt modelId="{820614E0-4B99-401D-911A-F4C0637F2D84}" type="parTrans" cxnId="{8FDA90A4-3486-4B75-BE41-91F30C67B5D6}">
      <dgm:prSet/>
      <dgm:spPr/>
      <dgm:t>
        <a:bodyPr/>
        <a:lstStyle/>
        <a:p>
          <a:endParaRPr lang="en-US"/>
        </a:p>
      </dgm:t>
    </dgm:pt>
    <dgm:pt modelId="{CF58D9E3-61C4-4D82-95FB-1366C94D2626}" type="sibTrans" cxnId="{8FDA90A4-3486-4B75-BE41-91F30C67B5D6}">
      <dgm:prSet/>
      <dgm:spPr/>
      <dgm:t>
        <a:bodyPr/>
        <a:lstStyle/>
        <a:p>
          <a:endParaRPr lang="en-US"/>
        </a:p>
      </dgm:t>
    </dgm:pt>
    <dgm:pt modelId="{FC47864F-3ED8-432D-A056-8ABC7ADF1243}">
      <dgm:prSet/>
      <dgm:spPr/>
      <dgm:t>
        <a:bodyPr/>
        <a:lstStyle/>
        <a:p>
          <a:r>
            <a:rPr lang="en-US"/>
            <a:t>Setting up National and Sectoral Computer Incident Response Teams (CIRTS)</a:t>
          </a:r>
        </a:p>
      </dgm:t>
    </dgm:pt>
    <dgm:pt modelId="{68988FCE-6BD9-4D91-961E-2210E6CEF9AF}" type="parTrans" cxnId="{FCB45DCA-F2A3-4975-A652-0CBD529AA551}">
      <dgm:prSet/>
      <dgm:spPr/>
      <dgm:t>
        <a:bodyPr/>
        <a:lstStyle/>
        <a:p>
          <a:endParaRPr lang="en-US"/>
        </a:p>
      </dgm:t>
    </dgm:pt>
    <dgm:pt modelId="{22D5598D-EEDB-482B-B834-637626672BC8}" type="sibTrans" cxnId="{FCB45DCA-F2A3-4975-A652-0CBD529AA551}">
      <dgm:prSet/>
      <dgm:spPr/>
      <dgm:t>
        <a:bodyPr/>
        <a:lstStyle/>
        <a:p>
          <a:endParaRPr lang="en-US"/>
        </a:p>
      </dgm:t>
    </dgm:pt>
    <dgm:pt modelId="{6007A4AB-31E3-492E-A9CE-B2ADEBA362EF}">
      <dgm:prSet/>
      <dgm:spPr/>
      <dgm:t>
        <a:bodyPr/>
        <a:lstStyle/>
        <a:p>
          <a:r>
            <a:rPr lang="en-US"/>
            <a:t>Companies to institutionalise AI strategies and policies internally  </a:t>
          </a:r>
        </a:p>
      </dgm:t>
    </dgm:pt>
    <dgm:pt modelId="{237E45E1-D10B-4D1F-BDDF-654C8C0A2E9F}" type="parTrans" cxnId="{13949F2A-8288-4566-9054-D3D6D8585E78}">
      <dgm:prSet/>
      <dgm:spPr/>
      <dgm:t>
        <a:bodyPr/>
        <a:lstStyle/>
        <a:p>
          <a:endParaRPr lang="en-US"/>
        </a:p>
      </dgm:t>
    </dgm:pt>
    <dgm:pt modelId="{659656D3-C119-4CE7-981B-AF5527501208}" type="sibTrans" cxnId="{13949F2A-8288-4566-9054-D3D6D8585E78}">
      <dgm:prSet/>
      <dgm:spPr/>
      <dgm:t>
        <a:bodyPr/>
        <a:lstStyle/>
        <a:p>
          <a:endParaRPr lang="en-US"/>
        </a:p>
      </dgm:t>
    </dgm:pt>
    <dgm:pt modelId="{58E421FD-89D8-4508-BD48-1E7D030DA7BB}" type="pres">
      <dgm:prSet presAssocID="{5B8BBED3-6B54-4853-802E-7FB652BD8FC6}" presName="diagram" presStyleCnt="0">
        <dgm:presLayoutVars>
          <dgm:dir/>
          <dgm:resizeHandles val="exact"/>
        </dgm:presLayoutVars>
      </dgm:prSet>
      <dgm:spPr/>
    </dgm:pt>
    <dgm:pt modelId="{76B441EC-649F-4A0E-A8F7-E850F29FEFA2}" type="pres">
      <dgm:prSet presAssocID="{8A523DD0-C1EC-4EE9-9790-5C6A91D0DEFE}" presName="node" presStyleLbl="node1" presStyleIdx="0" presStyleCnt="4">
        <dgm:presLayoutVars>
          <dgm:bulletEnabled val="1"/>
        </dgm:presLayoutVars>
      </dgm:prSet>
      <dgm:spPr/>
    </dgm:pt>
    <dgm:pt modelId="{25F2FD8B-6659-4E4C-BAE3-F99885204CE1}" type="pres">
      <dgm:prSet presAssocID="{853E0172-3B07-4EAD-BF4B-292E003182E3}" presName="sibTrans" presStyleLbl="sibTrans2D1" presStyleIdx="0" presStyleCnt="3"/>
      <dgm:spPr/>
    </dgm:pt>
    <dgm:pt modelId="{C56B3D30-E01C-49BB-8479-73CB877D6F2F}" type="pres">
      <dgm:prSet presAssocID="{853E0172-3B07-4EAD-BF4B-292E003182E3}" presName="connectorText" presStyleLbl="sibTrans2D1" presStyleIdx="0" presStyleCnt="3"/>
      <dgm:spPr/>
    </dgm:pt>
    <dgm:pt modelId="{AEFDF165-E6BD-45ED-A3C1-7AD2ADEF5C14}" type="pres">
      <dgm:prSet presAssocID="{96ECD762-EA50-47C1-9F77-E712CE4F87F8}" presName="node" presStyleLbl="node1" presStyleIdx="1" presStyleCnt="4">
        <dgm:presLayoutVars>
          <dgm:bulletEnabled val="1"/>
        </dgm:presLayoutVars>
      </dgm:prSet>
      <dgm:spPr/>
    </dgm:pt>
    <dgm:pt modelId="{00D5D342-14D9-4605-97A1-C7462AA0A01E}" type="pres">
      <dgm:prSet presAssocID="{CF58D9E3-61C4-4D82-95FB-1366C94D2626}" presName="sibTrans" presStyleLbl="sibTrans2D1" presStyleIdx="1" presStyleCnt="3"/>
      <dgm:spPr/>
    </dgm:pt>
    <dgm:pt modelId="{3FE16A48-FA13-454E-BD8B-8DDE23ABECC9}" type="pres">
      <dgm:prSet presAssocID="{CF58D9E3-61C4-4D82-95FB-1366C94D2626}" presName="connectorText" presStyleLbl="sibTrans2D1" presStyleIdx="1" presStyleCnt="3"/>
      <dgm:spPr/>
    </dgm:pt>
    <dgm:pt modelId="{DD408EB6-41EB-4FD1-9EB1-2D657CB73E46}" type="pres">
      <dgm:prSet presAssocID="{FC47864F-3ED8-432D-A056-8ABC7ADF1243}" presName="node" presStyleLbl="node1" presStyleIdx="2" presStyleCnt="4">
        <dgm:presLayoutVars>
          <dgm:bulletEnabled val="1"/>
        </dgm:presLayoutVars>
      </dgm:prSet>
      <dgm:spPr/>
    </dgm:pt>
    <dgm:pt modelId="{96E14B6B-22F1-4AB8-9A7E-E5A637DE7521}" type="pres">
      <dgm:prSet presAssocID="{22D5598D-EEDB-482B-B834-637626672BC8}" presName="sibTrans" presStyleLbl="sibTrans2D1" presStyleIdx="2" presStyleCnt="3"/>
      <dgm:spPr/>
    </dgm:pt>
    <dgm:pt modelId="{AAB2194D-3FE7-473C-922D-AEE654086848}" type="pres">
      <dgm:prSet presAssocID="{22D5598D-EEDB-482B-B834-637626672BC8}" presName="connectorText" presStyleLbl="sibTrans2D1" presStyleIdx="2" presStyleCnt="3"/>
      <dgm:spPr/>
    </dgm:pt>
    <dgm:pt modelId="{AE727DAB-EEB2-4D86-927F-039491A2A8F6}" type="pres">
      <dgm:prSet presAssocID="{6007A4AB-31E3-492E-A9CE-B2ADEBA362EF}" presName="node" presStyleLbl="node1" presStyleIdx="3" presStyleCnt="4">
        <dgm:presLayoutVars>
          <dgm:bulletEnabled val="1"/>
        </dgm:presLayoutVars>
      </dgm:prSet>
      <dgm:spPr/>
    </dgm:pt>
  </dgm:ptLst>
  <dgm:cxnLst>
    <dgm:cxn modelId="{C9BD320F-BC93-471D-A579-9B3FF3F382C2}" type="presOf" srcId="{FC47864F-3ED8-432D-A056-8ABC7ADF1243}" destId="{DD408EB6-41EB-4FD1-9EB1-2D657CB73E46}" srcOrd="0" destOrd="0" presId="urn:microsoft.com/office/officeart/2005/8/layout/process5"/>
    <dgm:cxn modelId="{7BA0B90F-C9C6-4A0E-899F-21C566F83451}" type="presOf" srcId="{CF58D9E3-61C4-4D82-95FB-1366C94D2626}" destId="{00D5D342-14D9-4605-97A1-C7462AA0A01E}" srcOrd="0" destOrd="0" presId="urn:microsoft.com/office/officeart/2005/8/layout/process5"/>
    <dgm:cxn modelId="{87053B14-5DFC-4198-B4EE-E0BF9FBAC85A}" type="presOf" srcId="{853E0172-3B07-4EAD-BF4B-292E003182E3}" destId="{25F2FD8B-6659-4E4C-BAE3-F99885204CE1}" srcOrd="0" destOrd="0" presId="urn:microsoft.com/office/officeart/2005/8/layout/process5"/>
    <dgm:cxn modelId="{75F8B322-2B42-4E5A-AF90-2089252C8D89}" type="presOf" srcId="{853E0172-3B07-4EAD-BF4B-292E003182E3}" destId="{C56B3D30-E01C-49BB-8479-73CB877D6F2F}" srcOrd="1" destOrd="0" presId="urn:microsoft.com/office/officeart/2005/8/layout/process5"/>
    <dgm:cxn modelId="{13949F2A-8288-4566-9054-D3D6D8585E78}" srcId="{5B8BBED3-6B54-4853-802E-7FB652BD8FC6}" destId="{6007A4AB-31E3-492E-A9CE-B2ADEBA362EF}" srcOrd="3" destOrd="0" parTransId="{237E45E1-D10B-4D1F-BDDF-654C8C0A2E9F}" sibTransId="{659656D3-C119-4CE7-981B-AF5527501208}"/>
    <dgm:cxn modelId="{0C9B6F32-6249-480B-8CDA-A6F4DB2FDED5}" type="presOf" srcId="{6007A4AB-31E3-492E-A9CE-B2ADEBA362EF}" destId="{AE727DAB-EEB2-4D86-927F-039491A2A8F6}" srcOrd="0" destOrd="0" presId="urn:microsoft.com/office/officeart/2005/8/layout/process5"/>
    <dgm:cxn modelId="{8095E035-8B46-428C-8A4D-9EC7F9307AF4}" srcId="{5B8BBED3-6B54-4853-802E-7FB652BD8FC6}" destId="{8A523DD0-C1EC-4EE9-9790-5C6A91D0DEFE}" srcOrd="0" destOrd="0" parTransId="{E7BD54CA-EB95-42E7-A37F-8B6F50CE1F28}" sibTransId="{853E0172-3B07-4EAD-BF4B-292E003182E3}"/>
    <dgm:cxn modelId="{7E95C865-35D8-4892-B343-686A931D33F0}" type="presOf" srcId="{5B8BBED3-6B54-4853-802E-7FB652BD8FC6}" destId="{58E421FD-89D8-4508-BD48-1E7D030DA7BB}" srcOrd="0" destOrd="0" presId="urn:microsoft.com/office/officeart/2005/8/layout/process5"/>
    <dgm:cxn modelId="{5E28FF74-10BD-498B-9FA3-B587A6B36194}" type="presOf" srcId="{CF58D9E3-61C4-4D82-95FB-1366C94D2626}" destId="{3FE16A48-FA13-454E-BD8B-8DDE23ABECC9}" srcOrd="1" destOrd="0" presId="urn:microsoft.com/office/officeart/2005/8/layout/process5"/>
    <dgm:cxn modelId="{0048E07D-6821-4EFA-805E-9BE91B26C426}" type="presOf" srcId="{22D5598D-EEDB-482B-B834-637626672BC8}" destId="{AAB2194D-3FE7-473C-922D-AEE654086848}" srcOrd="1" destOrd="0" presId="urn:microsoft.com/office/officeart/2005/8/layout/process5"/>
    <dgm:cxn modelId="{D4D01D88-72DE-4E27-BC73-978295A81AF8}" type="presOf" srcId="{22D5598D-EEDB-482B-B834-637626672BC8}" destId="{96E14B6B-22F1-4AB8-9A7E-E5A637DE7521}" srcOrd="0" destOrd="0" presId="urn:microsoft.com/office/officeart/2005/8/layout/process5"/>
    <dgm:cxn modelId="{8FDA90A4-3486-4B75-BE41-91F30C67B5D6}" srcId="{5B8BBED3-6B54-4853-802E-7FB652BD8FC6}" destId="{96ECD762-EA50-47C1-9F77-E712CE4F87F8}" srcOrd="1" destOrd="0" parTransId="{820614E0-4B99-401D-911A-F4C0637F2D84}" sibTransId="{CF58D9E3-61C4-4D82-95FB-1366C94D2626}"/>
    <dgm:cxn modelId="{B2F449C8-1D5F-4039-AF3B-8697FEEDD3F0}" type="presOf" srcId="{8A523DD0-C1EC-4EE9-9790-5C6A91D0DEFE}" destId="{76B441EC-649F-4A0E-A8F7-E850F29FEFA2}" srcOrd="0" destOrd="0" presId="urn:microsoft.com/office/officeart/2005/8/layout/process5"/>
    <dgm:cxn modelId="{FCB45DCA-F2A3-4975-A652-0CBD529AA551}" srcId="{5B8BBED3-6B54-4853-802E-7FB652BD8FC6}" destId="{FC47864F-3ED8-432D-A056-8ABC7ADF1243}" srcOrd="2" destOrd="0" parTransId="{68988FCE-6BD9-4D91-961E-2210E6CEF9AF}" sibTransId="{22D5598D-EEDB-482B-B834-637626672BC8}"/>
    <dgm:cxn modelId="{A33B8AE8-690B-4DE6-82DF-4D190FDD3A28}" type="presOf" srcId="{96ECD762-EA50-47C1-9F77-E712CE4F87F8}" destId="{AEFDF165-E6BD-45ED-A3C1-7AD2ADEF5C14}" srcOrd="0" destOrd="0" presId="urn:microsoft.com/office/officeart/2005/8/layout/process5"/>
    <dgm:cxn modelId="{518A6535-8C0A-4D2E-BF7A-3C229E65AA38}" type="presParOf" srcId="{58E421FD-89D8-4508-BD48-1E7D030DA7BB}" destId="{76B441EC-649F-4A0E-A8F7-E850F29FEFA2}" srcOrd="0" destOrd="0" presId="urn:microsoft.com/office/officeart/2005/8/layout/process5"/>
    <dgm:cxn modelId="{A671E2BB-1398-4022-A19B-D638F3DA784D}" type="presParOf" srcId="{58E421FD-89D8-4508-BD48-1E7D030DA7BB}" destId="{25F2FD8B-6659-4E4C-BAE3-F99885204CE1}" srcOrd="1" destOrd="0" presId="urn:microsoft.com/office/officeart/2005/8/layout/process5"/>
    <dgm:cxn modelId="{E5032E6F-8234-40C9-898B-D074FCDA2E82}" type="presParOf" srcId="{25F2FD8B-6659-4E4C-BAE3-F99885204CE1}" destId="{C56B3D30-E01C-49BB-8479-73CB877D6F2F}" srcOrd="0" destOrd="0" presId="urn:microsoft.com/office/officeart/2005/8/layout/process5"/>
    <dgm:cxn modelId="{31094A51-78A5-498F-92E3-1CB519BCDE7D}" type="presParOf" srcId="{58E421FD-89D8-4508-BD48-1E7D030DA7BB}" destId="{AEFDF165-E6BD-45ED-A3C1-7AD2ADEF5C14}" srcOrd="2" destOrd="0" presId="urn:microsoft.com/office/officeart/2005/8/layout/process5"/>
    <dgm:cxn modelId="{3815DDEF-591F-4EAF-88E5-E7635794E6D7}" type="presParOf" srcId="{58E421FD-89D8-4508-BD48-1E7D030DA7BB}" destId="{00D5D342-14D9-4605-97A1-C7462AA0A01E}" srcOrd="3" destOrd="0" presId="urn:microsoft.com/office/officeart/2005/8/layout/process5"/>
    <dgm:cxn modelId="{96C21F78-37E6-4716-B32E-3BDB9D4B5A99}" type="presParOf" srcId="{00D5D342-14D9-4605-97A1-C7462AA0A01E}" destId="{3FE16A48-FA13-454E-BD8B-8DDE23ABECC9}" srcOrd="0" destOrd="0" presId="urn:microsoft.com/office/officeart/2005/8/layout/process5"/>
    <dgm:cxn modelId="{B1D8CAF1-FF9A-4823-AE68-B77D6FD065A8}" type="presParOf" srcId="{58E421FD-89D8-4508-BD48-1E7D030DA7BB}" destId="{DD408EB6-41EB-4FD1-9EB1-2D657CB73E46}" srcOrd="4" destOrd="0" presId="urn:microsoft.com/office/officeart/2005/8/layout/process5"/>
    <dgm:cxn modelId="{E80199D5-F556-4D8F-887D-85550E5F835D}" type="presParOf" srcId="{58E421FD-89D8-4508-BD48-1E7D030DA7BB}" destId="{96E14B6B-22F1-4AB8-9A7E-E5A637DE7521}" srcOrd="5" destOrd="0" presId="urn:microsoft.com/office/officeart/2005/8/layout/process5"/>
    <dgm:cxn modelId="{A0A52D41-2DD3-46C7-98DC-3D0AB726FBDC}" type="presParOf" srcId="{96E14B6B-22F1-4AB8-9A7E-E5A637DE7521}" destId="{AAB2194D-3FE7-473C-922D-AEE654086848}" srcOrd="0" destOrd="0" presId="urn:microsoft.com/office/officeart/2005/8/layout/process5"/>
    <dgm:cxn modelId="{DAF7E83B-D109-4A00-80B3-3124DD643706}" type="presParOf" srcId="{58E421FD-89D8-4508-BD48-1E7D030DA7BB}" destId="{AE727DAB-EEB2-4D86-927F-039491A2A8F6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B441EC-649F-4A0E-A8F7-E850F29FEFA2}">
      <dsp:nvSpPr>
        <dsp:cNvPr id="0" name=""/>
        <dsp:cNvSpPr/>
      </dsp:nvSpPr>
      <dsp:spPr>
        <a:xfrm>
          <a:off x="97043" y="2718"/>
          <a:ext cx="2716187" cy="1629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Complement the National AI strategy with the development of the National Cyber Security Strategy</a:t>
          </a:r>
        </a:p>
      </dsp:txBody>
      <dsp:txXfrm>
        <a:off x="144776" y="50451"/>
        <a:ext cx="2620721" cy="1534246"/>
      </dsp:txXfrm>
    </dsp:sp>
    <dsp:sp modelId="{25F2FD8B-6659-4E4C-BAE3-F99885204CE1}">
      <dsp:nvSpPr>
        <dsp:cNvPr id="0" name=""/>
        <dsp:cNvSpPr/>
      </dsp:nvSpPr>
      <dsp:spPr>
        <a:xfrm>
          <a:off x="3052255" y="480767"/>
          <a:ext cx="575831" cy="6736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3052255" y="615490"/>
        <a:ext cx="403082" cy="404168"/>
      </dsp:txXfrm>
    </dsp:sp>
    <dsp:sp modelId="{AEFDF165-E6BD-45ED-A3C1-7AD2ADEF5C14}">
      <dsp:nvSpPr>
        <dsp:cNvPr id="0" name=""/>
        <dsp:cNvSpPr/>
      </dsp:nvSpPr>
      <dsp:spPr>
        <a:xfrm>
          <a:off x="3899706" y="2718"/>
          <a:ext cx="2716187" cy="1629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Continued Capacity building: Augment efforts by  MICTPS in enhancing cybersecurity skills in Zimbabwe(</a:t>
          </a:r>
          <a:r>
            <a:rPr lang="en-US" sz="1800" kern="1200" dirty="0" err="1"/>
            <a:t>Cyberus</a:t>
          </a:r>
          <a:r>
            <a:rPr lang="en-US" sz="1800" kern="1200" dirty="0"/>
            <a:t>) </a:t>
          </a:r>
        </a:p>
      </dsp:txBody>
      <dsp:txXfrm>
        <a:off x="3947439" y="50451"/>
        <a:ext cx="2620721" cy="1534246"/>
      </dsp:txXfrm>
    </dsp:sp>
    <dsp:sp modelId="{00D5D342-14D9-4605-97A1-C7462AA0A01E}">
      <dsp:nvSpPr>
        <dsp:cNvPr id="0" name=""/>
        <dsp:cNvSpPr/>
      </dsp:nvSpPr>
      <dsp:spPr>
        <a:xfrm>
          <a:off x="6854918" y="480767"/>
          <a:ext cx="575831" cy="6736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6854918" y="615490"/>
        <a:ext cx="403082" cy="404168"/>
      </dsp:txXfrm>
    </dsp:sp>
    <dsp:sp modelId="{DD408EB6-41EB-4FD1-9EB1-2D657CB73E46}">
      <dsp:nvSpPr>
        <dsp:cNvPr id="0" name=""/>
        <dsp:cNvSpPr/>
      </dsp:nvSpPr>
      <dsp:spPr>
        <a:xfrm>
          <a:off x="7702368" y="2718"/>
          <a:ext cx="2716187" cy="1629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Setting up National and Sectoral Computer Incident Response Teams (CIRTS)</a:t>
          </a:r>
        </a:p>
      </dsp:txBody>
      <dsp:txXfrm>
        <a:off x="7750101" y="50451"/>
        <a:ext cx="2620721" cy="1534246"/>
      </dsp:txXfrm>
    </dsp:sp>
    <dsp:sp modelId="{96E14B6B-22F1-4AB8-9A7E-E5A637DE7521}">
      <dsp:nvSpPr>
        <dsp:cNvPr id="0" name=""/>
        <dsp:cNvSpPr/>
      </dsp:nvSpPr>
      <dsp:spPr>
        <a:xfrm rot="5400000">
          <a:off x="8772546" y="1822564"/>
          <a:ext cx="575831" cy="6736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-5400000">
        <a:off x="8858378" y="1871456"/>
        <a:ext cx="404168" cy="403082"/>
      </dsp:txXfrm>
    </dsp:sp>
    <dsp:sp modelId="{AE727DAB-EEB2-4D86-927F-039491A2A8F6}">
      <dsp:nvSpPr>
        <dsp:cNvPr id="0" name=""/>
        <dsp:cNvSpPr/>
      </dsp:nvSpPr>
      <dsp:spPr>
        <a:xfrm>
          <a:off x="7702368" y="2718906"/>
          <a:ext cx="2716187" cy="1629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Companies to institutionalise AI strategies and policies internally  </a:t>
          </a:r>
        </a:p>
      </dsp:txBody>
      <dsp:txXfrm>
        <a:off x="7750101" y="2766639"/>
        <a:ext cx="2620721" cy="1534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E1076-51B4-4FF3-9196-7B1CD194DF60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0C782-E50D-482F-A4FE-FCE290FE8912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3107474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88C4F7-6066-4A05-989F-35F3B71C41BA}" type="slidenum">
              <a:rPr kumimoji="0" lang="en-ZW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Z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2809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C4D353-E0D0-42C8-8482-45D9C83BB66D}" type="slidenum">
              <a:rPr kumimoji="0" lang="en-ZW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Z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4164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7260D-C1B1-859A-DE99-1671DEE2E5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7AAD67-2AD0-6A2F-A0C4-5131C2BAB3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C90307-D88C-FD96-D456-5C22B9DC1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2C3C1-0434-4769-AC8A-D3D0E71EB047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B55416-1303-010E-0513-B653DB863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9EDEE-997F-F07E-4221-3D668C057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DA55-CFD5-4718-BA96-2B605400B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066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32CD7-0BEA-20E5-3A37-B00469B0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83CB14-B0E5-8980-7574-BC6DF6643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60BC88-F678-4DA5-600C-31C3FC974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2C3C1-0434-4769-AC8A-D3D0E71EB047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F8F03-2CEE-076B-5141-1BE7FCE3C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33B3DC-AFA6-B012-290D-B4D342561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DA55-CFD5-4718-BA96-2B605400B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31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991CD-E962-566D-7A81-D87675C70F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CCD028-A640-E111-38CA-C0C9B824C4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D357D2-A1AA-F117-CC01-6977C68B2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2C3C1-0434-4769-AC8A-D3D0E71EB047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D04469-DB7F-0ECE-ED90-72CFD3424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967B2-E5BD-68F7-3119-C4984960E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DA55-CFD5-4718-BA96-2B605400B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536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3A99D-8DD5-ACF2-4222-1E83BBDF6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DBF1B5-0086-C68A-EA6A-949D61BFAF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ED694-A86E-F87A-2847-A49EAE08D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6ED6-DF65-420B-BAE7-723B12E6A541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78345-94F2-1A9C-1FC4-60414CB55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E0977-3D70-BE88-FE6F-0B9974432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34D46-1917-4111-A290-0B3866FD9FE3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756616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11017-191A-091F-BAF9-780215D33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CA926E-BEC0-7495-E856-0D70C9972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A2442-896B-865D-1673-DC99A38E0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6ED6-DF65-420B-BAE7-723B12E6A541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A7A1A-3466-8589-4355-7E038857F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AE16A-8358-887C-3910-C51F16C49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34D46-1917-4111-A290-0B3866FD9FE3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678627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A5C57-4B52-F821-4C5A-54DC773D6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49F31E-7946-EEE0-8BDA-F34E4D3C7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E91668-7617-BE66-907A-6379A20D1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6ED6-DF65-420B-BAE7-723B12E6A541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F7023F-3A4C-0D39-ED82-C2CB3F8A0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131249-695E-383E-4279-4CBFE8BFF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34D46-1917-4111-A290-0B3866FD9FE3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716647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DCE7-4D63-0CEB-4A5D-384D06AAB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262A2-5AB9-4664-EA26-F0E5B4CB83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C0380-A80C-FD56-D768-6DC0B1DD22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BBC063-43E9-9F8C-3D40-E41B72FEF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6ED6-DF65-420B-BAE7-723B12E6A541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CE5B01-DD0C-2B6D-D488-60D22C283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EEE819-A23B-97F5-84D3-EACB85889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34D46-1917-4111-A290-0B3866FD9FE3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750322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271EB-221A-D23B-7CCC-29B049F9F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EF02B-6FB7-EE27-B249-DCBDD33B42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F00C6D-61A4-D471-20D8-26AA8D993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EBB359-3DFE-9765-8AD1-B9F0EE968A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D47E7-94BF-04A1-1CEC-41E177F050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E3D666-C64F-0B4A-F03C-E9B566D89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6ED6-DF65-420B-BAE7-723B12E6A541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7290FB-41DA-004F-224A-251FE4A72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38547C-06B3-864B-3759-3A3C0CC7B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34D46-1917-4111-A290-0B3866FD9FE3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0998614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50C8E-E1C5-3974-0480-90301785D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6CC700-DD9E-710F-761C-F15308E7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6ED6-DF65-420B-BAE7-723B12E6A541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A70FBC-1E49-6528-247F-12BEAEA32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8290CB-D30D-1A7F-B2B7-13D631AF5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34D46-1917-4111-A290-0B3866FD9FE3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939174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22DD91-7A4A-80FD-0BAC-586FFC396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6ED6-DF65-420B-BAE7-723B12E6A541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DCD35D-DF81-1C33-7727-BE0FB16C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C345D8-8A07-CEB9-3A03-EBE68B8A7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34D46-1917-4111-A290-0B3866FD9FE3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592560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29F9A-41E8-0B7B-B723-7A843E415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5F63F-08C5-622E-E471-7A534FB35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BC673-9596-F8B9-404C-B7A728DE40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B16726-C61B-CFCF-BC67-364B8466C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6ED6-DF65-420B-BAE7-723B12E6A541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12A802-5932-0AA4-8CEB-EBDBE849B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C674CC-E799-ABC9-0133-C91FFFC8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34D46-1917-4111-A290-0B3866FD9FE3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469645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9BE5E-15B8-34A6-C08C-B524912CA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8F19C-1468-72F6-506F-83DDEC723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4E10B3-D28D-1E1F-BDFD-E7DA85254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2C3C1-0434-4769-AC8A-D3D0E71EB047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30E95-26C3-F436-0FF4-B0DD0F6BB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31F27-559E-BF93-DB67-5A5820806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DA55-CFD5-4718-BA96-2B605400B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0304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27A14-54B9-1FA8-63E4-D8F1B4837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F976D8-410D-9DCA-AEC9-BA91674B5E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W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5CADB7-E09D-3D8A-1DBB-6897D72EC8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A59F35-E1A9-FEF7-0A54-955424B79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6ED6-DF65-420B-BAE7-723B12E6A541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09B179-8F17-B151-E99F-FDDEE5774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BD2820-62C5-D41B-F2A9-977E43763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34D46-1917-4111-A290-0B3866FD9FE3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1937197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B0357-DB20-8A38-690A-45CAA9F09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004355-8A28-C242-FBC4-735ED7CEC8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118D0C-1335-274E-BB67-7C4B3BA7D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6ED6-DF65-420B-BAE7-723B12E6A541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3ADF8-D3EA-CA81-4286-FBD220442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503D7-5535-E83B-D343-470C5572A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34D46-1917-4111-A290-0B3866FD9FE3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6366096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68C18B-41E4-E30B-A955-D357B7A65C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96DC0A-2237-6BF1-1409-1F903ACF17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C5BD2E-3136-9958-6A84-03D71D3AE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6ED6-DF65-420B-BAE7-723B12E6A541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CDCCB-13B8-87AB-E97B-1E2418B71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6A5AA-75CD-1F12-9C5C-BBD630652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34D46-1917-4111-A290-0B3866FD9FE3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37427998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63EF6-7005-1F60-825B-C1AD20A2AD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1B5148-1290-EFE6-231A-3EC6438C35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0FAAF-1D4F-5B13-96DB-D59ED0D06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64F42-7E1B-4F80-B397-D1C390D7386D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34CAB1-6F41-5455-AC65-DDBACA96E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84A32-7B79-B878-4899-05523F5F4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F5EE-F053-4E5E-9ABD-19F907486591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6697557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A9BFA-2888-D82F-269F-1AAE2002A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EDC0A-38CC-4009-33A6-25AD33364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6E4D8-7F9A-3D8B-724A-CB515945D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64F42-7E1B-4F80-B397-D1C390D7386D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02ECC-62EC-2CB5-6791-D20E058A6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204A5-F1F9-43AD-2C56-81DBBB39E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F5EE-F053-4E5E-9ABD-19F907486591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42762793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FD5D1-8ADF-B905-67A8-F96657DE3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BA51F-9EF9-4E16-877F-C45C3B3A8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5D782E-5690-392D-7DC5-1AA8EB72F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64F42-7E1B-4F80-B397-D1C390D7386D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FAF25E-312F-4D11-B06D-F050F437E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F8A47-D23A-4EF9-1594-89140F66C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F5EE-F053-4E5E-9ABD-19F907486591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6951808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CEF48-8976-2711-A13A-EC098E186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08189-3880-3ACA-15CC-81975D25D3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60B640-3090-1CAE-9A53-018AF7A5B7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B0DADF-6AEE-3A66-ABE5-569EB3279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64F42-7E1B-4F80-B397-D1C390D7386D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CC4C54-B86A-AEA4-B24F-FC150D304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34CB03-536A-1A12-EC50-CCBAAB2DC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F5EE-F053-4E5E-9ABD-19F907486591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3624792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7946D-ED0E-3BE4-8755-74B6AF85B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EC033D-569A-671A-25C4-CEDC702E36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E54DC7-3717-667C-4FE7-2A98C71AC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A713DF-F0E5-169A-9FA3-28EC031D12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2A5392-1C2A-A006-C5AA-ED69EB7952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8CA846-401C-E681-9725-B60262F56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64F42-7E1B-4F80-B397-D1C390D7386D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649DB-5B9C-4B1C-C408-0C01E4B96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B1563C-499E-56D4-DD0F-F37CFD72E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F5EE-F053-4E5E-9ABD-19F907486591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36048991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749E0-B2EA-8140-2A10-B6B6CD068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96D224-2A43-E7DE-855E-AF4DF919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64F42-7E1B-4F80-B397-D1C390D7386D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30E653-DDAB-6D80-B994-BF51728A5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942C40-BFBC-30CE-F5B3-A65420809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F5EE-F053-4E5E-9ABD-19F907486591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7032802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A1F21D-351D-EAFF-8DBA-4CA429664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64F42-7E1B-4F80-B397-D1C390D7386D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A5C81A-9A2D-7AA7-9312-DF114B0BB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FBEA3-7125-2409-9A13-08978983D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F5EE-F053-4E5E-9ABD-19F907486591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61752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434EA-35AC-6527-58A6-110A51AD5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375ACC-F186-6656-AE1B-F3BBA16E2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0E8BF-A4D8-F282-C316-BEC1E65A4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2C3C1-0434-4769-AC8A-D3D0E71EB047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6C4F37-2F00-33C7-0A85-1C5AB6EB9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AACCA-C770-3C84-2FB5-5B9587720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DA55-CFD5-4718-BA96-2B605400B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8251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5FD15-9886-8812-367E-753490559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B30D4-F22C-6559-73D4-1454F2B19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8B94ED-D574-8473-A41A-F558F82C5C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ADF386-6A51-7455-C08E-1A8F96897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64F42-7E1B-4F80-B397-D1C390D7386D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3A451-FAE6-2443-AECC-B3EB62D14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92F8D-EBA1-A3BE-5BD4-194442C27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F5EE-F053-4E5E-9ABD-19F907486591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1994385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7E00D-832E-E4E5-2574-FF871D68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CCA9BB-A3A5-4280-5939-CF29AC0F8A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W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711436-33B1-C00F-431A-DF6DF4C664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C89FB6-605C-F73D-4FDE-706BCC83C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64F42-7E1B-4F80-B397-D1C390D7386D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833C18-A01E-405A-3B76-38B4B2636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2C2840-360F-CD44-51A0-A72159AC8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F5EE-F053-4E5E-9ABD-19F907486591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5902879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47E67-C777-0A3F-9D2B-AD6DC8E14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F34792-85CB-97E1-0BAD-817D3697A3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E96A8-7930-F382-9415-E8EE97A6A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64F42-7E1B-4F80-B397-D1C390D7386D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1A25A-2264-AB3D-4389-869D5DA96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C3AEB3-87FE-0919-5334-BD6A46F75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F5EE-F053-4E5E-9ABD-19F907486591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3879705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4C4117-D901-CF13-BB0A-AF34461790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FD9088-1103-C691-966B-CCF8098953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774B0F-00EF-E535-C157-5CC23E6CD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64F42-7E1B-4F80-B397-D1C390D7386D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B211C4-8559-550A-0E75-30FEED24A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1DD0D-4E16-5EFB-861A-74EE77C8F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DF5EE-F053-4E5E-9ABD-19F907486591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33315594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44CD9-F33F-D5AB-85CF-35571EAFD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2146AB-5D9E-BD84-B7D2-11D4414AE3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252370-864A-F252-F07A-70F295675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2617-2BA4-4FBC-8B2D-51CCD5A89DA7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29B60-DB72-BE09-3765-248CD1CD6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BB8A1-19DA-E66D-50F1-CF30ADB95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34E9-0F08-4BB7-A409-BDE2EAF2504D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36343059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09655-4C1E-B296-5C18-668D44E15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F673F-3B5B-AD00-700E-F66F0609E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C4F513-C635-12FC-6F44-9999757EA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2617-2BA4-4FBC-8B2D-51CCD5A89DA7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C11E7-9A29-D986-4A2D-D6E168186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652A4-ACCE-F64A-1A6F-8DDAB51EB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34E9-0F08-4BB7-A409-BDE2EAF2504D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1207569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365B3-EC76-0BFF-13F5-8A05906C3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BA16E0-6880-FF3A-B089-3746585516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AF234-50C7-4E45-E13F-D56724B64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2617-2BA4-4FBC-8B2D-51CCD5A89DA7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CF5E2D-34F4-CB3B-859C-3CD3B2DB4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C35D5-DD29-08A8-DC8D-3207087D2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34E9-0F08-4BB7-A409-BDE2EAF2504D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6695156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994D7-9263-5A5E-C8EE-07A16607D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75823-A650-8981-A8B0-68481F69D2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101C28-B016-C265-36A4-8C10A94DD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A90E51-B742-3B4E-0710-34E7FF926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2617-2BA4-4FBC-8B2D-51CCD5A89DA7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CBC00F-E54B-0E54-634A-D35C539BE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D874E-846C-1273-A20E-5AE7D9542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34E9-0F08-4BB7-A409-BDE2EAF2504D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60462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67D89-AC87-C044-94ED-A3DC76DBC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89A70-48B3-6BB9-F6DB-FE962F7D2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AEE076-1FC0-4C56-8E51-08F8A7E929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CC3995-ACA2-1AF9-5D21-6CFF7D34DD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215B1A-BD26-F239-7A1D-E947CEA93F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5A205F-52C3-64C9-C865-1777CCC54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2617-2BA4-4FBC-8B2D-51CCD5A89DA7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45F8AE-F9A7-359D-DDCD-7D7A8F844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4314D9-4192-F754-2123-6AB473D69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34E9-0F08-4BB7-A409-BDE2EAF2504D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8052424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C1924-3BE6-3110-F0FD-F25A94504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F44C63-3379-75D4-BA4D-194D8808C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2617-2BA4-4FBC-8B2D-51CCD5A89DA7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40FC4-8E54-7589-5A44-A17698044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C96CAD-C4B7-2965-B72A-DE8376749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34E9-0F08-4BB7-A409-BDE2EAF2504D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006898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356E4-3488-7375-1644-DD8A53715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4D68C-7EC0-F611-94C6-771E6D4EC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3A4428-63FF-F1E5-CF4F-A428A9D382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83622B-6540-BA0D-C52F-95412229E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2C3C1-0434-4769-AC8A-D3D0E71EB047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C64978-B017-B1DB-231F-09ABE90A6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E97574-8515-BC67-BA73-D325E683E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DA55-CFD5-4718-BA96-2B605400B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260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4700E5-BC42-3462-E5A7-CECEA11D6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2617-2BA4-4FBC-8B2D-51CCD5A89DA7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185028-E7E4-7B76-9EEE-285B038E6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7D2758-63FC-D2DE-D1DF-7C3E91CC4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34E9-0F08-4BB7-A409-BDE2EAF2504D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911573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EF32E-04BF-041A-963C-907C43820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DAF88-1327-E5B4-7146-A7FEC023B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55CE3A-7620-2570-8C1F-04F7F719C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1C40C7-DADC-57EA-C6F7-194FF6492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2617-2BA4-4FBC-8B2D-51CCD5A89DA7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9A106E-A263-503D-7968-F85B6680B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238655-CA12-995B-2DD5-22B1F2CAD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34E9-0F08-4BB7-A409-BDE2EAF2504D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3571670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3F20A-F08F-267F-0154-568F300E4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D89EAC-D57E-5B12-8588-69E306A8FD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W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C53DDB-0CEE-1C0A-1648-06EC1510C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6948F9-B6FC-E23D-C5DD-3638F1752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2617-2BA4-4FBC-8B2D-51CCD5A89DA7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EF9A38-2BBB-B2CD-954D-77390D31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170929-8284-D5A9-3AD6-180764EE6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34E9-0F08-4BB7-A409-BDE2EAF2504D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7801359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45D90-E617-BCFD-EA34-81B2F29A1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2B3393-5006-3EB8-E3BB-926FF0749D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2EF30-4DBE-C0D6-72D0-49DD0B556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2617-2BA4-4FBC-8B2D-51CCD5A89DA7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46F6F-0F4A-7E5A-AC03-94091CCF1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2DEB2-6270-5C2C-63AE-24C4232F3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34E9-0F08-4BB7-A409-BDE2EAF2504D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877319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F32A07-1F36-93DC-725F-2D2AF1A26A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1E348F-1ACA-A161-5191-6FD1E70BD1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CBF392-A9FF-1697-ED9A-9EE61C605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22617-2BA4-4FBC-8B2D-51CCD5A89DA7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BC1E0-3B00-2E32-1EA3-6229C10B0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37843E-573D-9894-036C-11C906205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34E9-0F08-4BB7-A409-BDE2EAF2504D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2400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C059B-FEE8-7147-54A0-52F0E8324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43166E-F87D-8201-E53E-D5455C80F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539FEA-475D-8507-F221-995192CCFA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FC0009-3C69-E9A1-51E9-9D2E4F0069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00D81A-A487-5A83-7C8E-7FDDE0F3DC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408F8F-63D1-3300-2CBC-97723FDD0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2C3C1-0434-4769-AC8A-D3D0E71EB047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7FAE7F-772A-8EC5-12A7-6321EC4BB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264428-A5A0-4172-0C4F-6A72F063D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DA55-CFD5-4718-BA96-2B605400B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69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80DB1-DB66-7F51-9C78-759095381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2B73C9-7377-BDA5-1CC7-69F1DE52E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2C3C1-0434-4769-AC8A-D3D0E71EB047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51F74E-2700-F5F4-F10B-769B898BD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559ADC-876D-D638-0C6A-16ED3CE6E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DA55-CFD5-4718-BA96-2B605400B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388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2D1965-7F0C-7131-51E1-A1CF8DD7B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2C3C1-0434-4769-AC8A-D3D0E71EB047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AD9365-0A06-F47B-F278-4DD05AF33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24FCB1-3429-EE27-19D7-8149A9F35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DA55-CFD5-4718-BA96-2B605400B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834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AED0F-F18C-61FF-7637-27A602B6F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A5D9F-5A6B-E2F4-BEF5-97CDA27AE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F6C75F-43F6-A73A-0E8D-ABC46DAD95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AC2AE-CBEE-B00F-3452-0F6F03DC6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2C3C1-0434-4769-AC8A-D3D0E71EB047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E326F-F48B-24C2-FE18-A1218E251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DDE0EC-1BDC-38F1-A896-A5A76E484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DA55-CFD5-4718-BA96-2B605400B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004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924E6-9E35-FDFE-242B-D2208CBF3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30B5B6-003C-5E5D-41F5-15F306B79D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D244CE-5E41-160C-7481-EAFED6915A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E9DF3F-FA2E-AFB9-91C2-70F8AFD6F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2C3C1-0434-4769-AC8A-D3D0E71EB047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C8F0A-3CEB-568E-4A8C-7E797AFFB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AD735C-9727-971A-AF3F-7DDA50D2C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DA55-CFD5-4718-BA96-2B605400B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460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EF99CF-82F8-BA43-D0FE-8D6FA24D7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18155-BD3C-4D1C-28A1-F8B00F54F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A41A0-8E98-1E47-8BBC-A43C210C6F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52C3C1-0434-4769-AC8A-D3D0E71EB047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0941D-2EB5-7336-0CBA-906AAE6B0D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367E1-0B0E-CFEA-7D7C-01CB1DE4BA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05DA55-CFD5-4718-BA96-2B605400B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45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AEFE08-A38E-706F-3817-3C7E2A3A8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1F797C-A7A0-0B5A-4F37-0125C566D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FCAB6-0089-7AB1-E47C-FD9968B337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FD6ED6-DF65-420B-BAE7-723B12E6A541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AC379-1349-000D-BD72-884528A3F0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5A831-5143-959D-352E-6ECDAFFA89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334D46-1917-4111-A290-0B3866FD9FE3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665655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A6F752-28CF-8205-BD7D-124A0986C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C50DA8-DE1A-3DC5-8675-FB164186E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37EEE-1717-A423-DD38-2ABE592A4B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64F42-7E1B-4F80-B397-D1C390D7386D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6DEAA-3F26-48FF-CC97-D1DAEA6D6B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6760D-EC1B-E07F-AC1F-786B11301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DF5EE-F053-4E5E-9ABD-19F907486591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336626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A49729-0A6D-9D47-B0E0-A1F270873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548150-2075-EF0E-A7C2-F6E6856EB7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053FB-1BEC-AD28-FE59-6ADF698E6A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022617-2BA4-4FBC-8B2D-51CCD5A89DA7}" type="datetimeFigureOut">
              <a:rPr lang="en-ZW" smtClean="0"/>
              <a:t>18/6/2026</a:t>
            </a:fld>
            <a:endParaRPr lang="en-Z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87FC6E-5DF3-3A3C-D6CC-FDB862215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92AC9-C28A-821B-E7A2-5C5492EB6E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9534E9-0F08-4BB7-A409-BDE2EAF2504D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957207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jpeg"/><Relationship Id="rId9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sv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Relationship Id="rId14" Type="http://schemas.openxmlformats.org/officeDocument/2006/relationships/image" Target="../media/image38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DD54E1-FAAD-94E5-8D13-0069CF59EF62}"/>
              </a:ext>
            </a:extLst>
          </p:cNvPr>
          <p:cNvSpPr txBox="1"/>
          <p:nvPr/>
        </p:nvSpPr>
        <p:spPr>
          <a:xfrm>
            <a:off x="1" y="1316443"/>
            <a:ext cx="5242560" cy="36943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AI for National Transformation: Zimbabwe 2.0 Summit</a:t>
            </a:r>
            <a:r>
              <a:rPr kumimoji="0" lang="en-Z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kumimoji="0" lang="en-Z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18 June 2026 in Masvingo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72 Black" panose="020B0A04030603020204" pitchFamily="34" charset="0"/>
                <a:ea typeface="+mn-ea"/>
                <a:cs typeface="72 Black" panose="020B0A04030603020204" pitchFamily="34" charset="0"/>
              </a:rPr>
              <a:t>DIGITAL TRANSFORMATION, CYBERSECURITY &amp; DATA PROTECTION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</a:b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156040-729D-AF49-A855-CDBBA3750F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867" r="-1" b="8733"/>
          <a:stretch>
            <a:fillRect/>
          </a:stretch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753F00-80F5-1522-1196-CACF7960EE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466" b="23284"/>
          <a:stretch>
            <a:fillRect/>
          </a:stretch>
        </p:blipFill>
        <p:spPr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94F092-6C5A-D63B-B328-C8393C8790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73" y="5386915"/>
            <a:ext cx="1402202" cy="1396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ACD1A5-90BF-9144-5BBA-5A37139F81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473" y="74980"/>
            <a:ext cx="1582805" cy="14014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855373-AD37-C972-7184-A260618BD0F8}"/>
              </a:ext>
            </a:extLst>
          </p:cNvPr>
          <p:cNvSpPr txBox="1"/>
          <p:nvPr/>
        </p:nvSpPr>
        <p:spPr>
          <a:xfrm>
            <a:off x="1427645" y="5911760"/>
            <a:ext cx="38149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24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/>
                <a:uLnTx/>
                <a:uFillTx/>
                <a:latin typeface="ui-sans-serif"/>
                <a:ea typeface="+mn-ea"/>
                <a:cs typeface="+mn-cs"/>
              </a:rPr>
              <a:t>Dr Gift Machengete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24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/>
                <a:uLnTx/>
                <a:uFillTx/>
                <a:latin typeface="ui-sans-serif"/>
                <a:ea typeface="+mn-ea"/>
                <a:cs typeface="+mn-cs"/>
              </a:rPr>
              <a:t>Director General - POTRAZ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554CC8-B253-489B-2EA3-478AE8786633}"/>
              </a:ext>
            </a:extLst>
          </p:cNvPr>
          <p:cNvSpPr txBox="1"/>
          <p:nvPr/>
        </p:nvSpPr>
        <p:spPr>
          <a:xfrm>
            <a:off x="373626" y="4322417"/>
            <a:ext cx="4353102" cy="759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60000"/>
                    <a:lumOff val="4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Strategic Regulatory Perspective and Way Forward</a:t>
            </a:r>
          </a:p>
        </p:txBody>
      </p:sp>
    </p:spTree>
    <p:extLst>
      <p:ext uri="{BB962C8B-B14F-4D97-AF65-F5344CB8AC3E}">
        <p14:creationId xmlns:p14="http://schemas.microsoft.com/office/powerpoint/2010/main" val="1469482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3F3EB0F-B424-3A2C-53F1-AC40B76A7D8C}"/>
              </a:ext>
            </a:extLst>
          </p:cNvPr>
          <p:cNvGraphicFramePr>
            <a:graphicFrameLocks noGrp="1"/>
          </p:cNvGraphicFramePr>
          <p:nvPr/>
        </p:nvGraphicFramePr>
        <p:xfrm>
          <a:off x="226142" y="711554"/>
          <a:ext cx="10537722" cy="3352800"/>
        </p:xfrm>
        <a:graphic>
          <a:graphicData uri="http://schemas.openxmlformats.org/drawingml/2006/table">
            <a:tbl>
              <a:tblPr/>
              <a:tblGrid>
                <a:gridCol w="10537722">
                  <a:extLst>
                    <a:ext uri="{9D8B030D-6E8A-4147-A177-3AD203B41FA5}">
                      <a16:colId xmlns:a16="http://schemas.microsoft.com/office/drawing/2014/main" val="13373949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GB" sz="2800" b="1" i="0" dirty="0">
                          <a:effectLst/>
                          <a:latin typeface="Segoe UI" panose="020B0502040204020203" pitchFamily="34" charset="0"/>
                        </a:rPr>
                        <a:t> Case Study: </a:t>
                      </a:r>
                      <a:r>
                        <a:rPr lang="en-GB" sz="2800" b="1" i="0" dirty="0" err="1">
                          <a:effectLst/>
                          <a:latin typeface="Segoe UI" panose="020B0502040204020203" pitchFamily="34" charset="0"/>
                        </a:rPr>
                        <a:t>xAI’s</a:t>
                      </a:r>
                      <a:r>
                        <a:rPr lang="en-GB" sz="2800" b="1" i="0" dirty="0">
                          <a:effectLst/>
                          <a:latin typeface="Segoe UI" panose="020B0502040204020203" pitchFamily="34" charset="0"/>
                        </a:rPr>
                        <a:t> Memphis “Colossus” Data Centre</a:t>
                      </a:r>
                    </a:p>
                    <a:p>
                      <a:pPr fontAlgn="t"/>
                      <a:endParaRPr lang="en-GB" b="1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/>
                      <a:r>
                        <a:rPr lang="en-GB" b="0" i="0" dirty="0">
                          <a:effectLst/>
                          <a:latin typeface="Segoe UI" panose="020B0502040204020203" pitchFamily="34" charset="0"/>
                        </a:rPr>
                        <a:t>One of the most visible AI facilities is </a:t>
                      </a:r>
                      <a:r>
                        <a:rPr lang="en-GB" b="1" i="0" dirty="0" err="1">
                          <a:effectLst/>
                          <a:latin typeface="Segoe UI" panose="020B0502040204020203" pitchFamily="34" charset="0"/>
                        </a:rPr>
                        <a:t>xAI’s</a:t>
                      </a:r>
                      <a:r>
                        <a:rPr lang="en-GB" b="1" i="0" dirty="0">
                          <a:effectLst/>
                          <a:latin typeface="Segoe UI" panose="020B0502040204020203" pitchFamily="34" charset="0"/>
                        </a:rPr>
                        <a:t> Colossus data centre in Memphis</a:t>
                      </a:r>
                      <a:r>
                        <a:rPr lang="en-GB" b="0" i="0" dirty="0">
                          <a:effectLst/>
                          <a:latin typeface="Segoe UI" panose="020B0502040204020203" pitchFamily="34" charset="0"/>
                        </a:rPr>
                        <a:t>:</a:t>
                      </a:r>
                    </a:p>
                    <a:p>
                      <a:pPr fontAlgn="t"/>
                      <a:endParaRPr lang="en-GB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342900" indent="-342900" fontAlgn="t">
                        <a:buFont typeface="+mj-lt"/>
                        <a:buAutoNum type="arabicPeriod"/>
                      </a:pPr>
                      <a:r>
                        <a:rPr lang="en-GB" b="0" i="0" dirty="0">
                          <a:effectLst/>
                          <a:latin typeface="Segoe UI" panose="020B0502040204020203" pitchFamily="34" charset="0"/>
                        </a:rPr>
                        <a:t>Operational capacity: </a:t>
                      </a:r>
                      <a:r>
                        <a:rPr lang="en-GB" b="1" i="0" dirty="0">
                          <a:effectLst/>
                          <a:latin typeface="Segoe UI" panose="020B0502040204020203" pitchFamily="34" charset="0"/>
                        </a:rPr>
                        <a:t>~280 MW</a:t>
                      </a:r>
                      <a:r>
                        <a:rPr lang="en-GB" b="0" i="0" dirty="0">
                          <a:effectLst/>
                          <a:latin typeface="Segoe UI" panose="020B0502040204020203" pitchFamily="34" charset="0"/>
                        </a:rPr>
                        <a:t>, with expansion plans well beyond that at inception now</a:t>
                      </a:r>
                    </a:p>
                    <a:p>
                      <a:pPr marL="342900" indent="-342900" fontAlgn="t">
                        <a:buFont typeface="+mj-lt"/>
                        <a:buAutoNum type="arabicPeriod"/>
                      </a:pPr>
                      <a:r>
                        <a:rPr lang="en-GB" b="0" i="0" dirty="0">
                          <a:effectLst/>
                          <a:latin typeface="Segoe UI" panose="020B0502040204020203" pitchFamily="34" charset="0"/>
                        </a:rPr>
                        <a:t>Initially relied on </a:t>
                      </a:r>
                      <a:r>
                        <a:rPr lang="en-GB" b="1" i="0" dirty="0">
                          <a:effectLst/>
                          <a:latin typeface="Segoe UI" panose="020B0502040204020203" pitchFamily="34" charset="0"/>
                        </a:rPr>
                        <a:t>on‑site natural gas turbines (“behind‑the‑meter” power)</a:t>
                      </a:r>
                      <a:r>
                        <a:rPr lang="en-GB" b="0" i="0" dirty="0">
                          <a:effectLst/>
                          <a:latin typeface="Segoe UI" panose="020B0502040204020203" pitchFamily="34" charset="0"/>
                        </a:rPr>
                        <a:t> due to lack of immediate grid capacity</a:t>
                      </a:r>
                    </a:p>
                    <a:p>
                      <a:pPr marL="342900" indent="-342900" fontAlgn="t">
                        <a:buFont typeface="+mj-lt"/>
                        <a:buAutoNum type="arabicPeriod"/>
                      </a:pPr>
                      <a:r>
                        <a:rPr lang="en-GB" b="0" i="0" dirty="0">
                          <a:effectLst/>
                          <a:latin typeface="Segoe UI" panose="020B0502040204020203" pitchFamily="34" charset="0"/>
                        </a:rPr>
                        <a:t>At peak, more than </a:t>
                      </a:r>
                      <a:r>
                        <a:rPr lang="en-GB" b="1" i="0" dirty="0">
                          <a:effectLst/>
                          <a:latin typeface="Segoe UI" panose="020B0502040204020203" pitchFamily="34" charset="0"/>
                        </a:rPr>
                        <a:t>30 mobile gas turbines</a:t>
                      </a:r>
                      <a:r>
                        <a:rPr lang="en-GB" b="0" i="0" dirty="0">
                          <a:effectLst/>
                          <a:latin typeface="Segoe UI" panose="020B0502040204020203" pitchFamily="34" charset="0"/>
                        </a:rPr>
                        <a:t> were operating</a:t>
                      </a:r>
                    </a:p>
                    <a:p>
                      <a:pPr marL="342900" indent="-342900" fontAlgn="t">
                        <a:buFont typeface="+mj-lt"/>
                        <a:buAutoNum type="arabicPeriod"/>
                      </a:pPr>
                      <a:r>
                        <a:rPr lang="en-GB" b="0" i="0" dirty="0">
                          <a:effectLst/>
                          <a:latin typeface="Segoe UI" panose="020B0502040204020203" pitchFamily="34" charset="0"/>
                        </a:rPr>
                        <a:t>Federal regulators later ruled some of this generation required air‑quality permits </a:t>
                      </a:r>
                    </a:p>
                    <a:p>
                      <a:pPr marL="342900" indent="-342900" fontAlgn="t">
                        <a:buFont typeface="+mj-lt"/>
                        <a:buAutoNum type="arabicPeriod"/>
                      </a:pPr>
                      <a:r>
                        <a:rPr lang="en-GB" b="0" i="0" dirty="0">
                          <a:effectLst/>
                          <a:latin typeface="Segoe UI" panose="020B0502040204020203" pitchFamily="34" charset="0"/>
                        </a:rPr>
                        <a:t>This facility alone consumes </a:t>
                      </a:r>
                      <a:r>
                        <a:rPr lang="en-GB" b="1" i="0" dirty="0">
                          <a:effectLst/>
                          <a:latin typeface="Segoe UI" panose="020B0502040204020203" pitchFamily="34" charset="0"/>
                        </a:rPr>
                        <a:t>as much electricity as a mid‑sized city</a:t>
                      </a:r>
                      <a:r>
                        <a:rPr lang="en-GB" b="0" i="0" dirty="0">
                          <a:effectLst/>
                          <a:latin typeface="Segoe UI" panose="020B0502040204020203" pitchFamily="34" charset="0"/>
                        </a:rPr>
                        <a:t>.</a:t>
                      </a: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98570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ZW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1921213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AFF1B7D-24B3-379B-1382-6CB7DE8F8498}"/>
              </a:ext>
            </a:extLst>
          </p:cNvPr>
          <p:cNvSpPr txBox="1"/>
          <p:nvPr/>
        </p:nvSpPr>
        <p:spPr>
          <a:xfrm>
            <a:off x="1217971" y="4246745"/>
            <a:ext cx="8691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Zimbabwe’s average power generation is approximately 1,500 MW</a:t>
            </a:r>
            <a:endParaRPr kumimoji="0" lang="en-Z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05E5E6-DDDE-3EEA-5A8E-533F6F1D9252}"/>
              </a:ext>
            </a:extLst>
          </p:cNvPr>
          <p:cNvSpPr txBox="1"/>
          <p:nvPr/>
        </p:nvSpPr>
        <p:spPr>
          <a:xfrm>
            <a:off x="868776" y="4616077"/>
            <a:ext cx="104055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Cooling Solutions: A large "water factory" is employed, using a membrane bioreactor to treat 5-13 million gallons of city wastewater daily for cooling</a:t>
            </a:r>
            <a:endParaRPr kumimoji="0" lang="en-Z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E1DDD8-3B75-80A0-1BD1-3A42BAB40350}"/>
              </a:ext>
            </a:extLst>
          </p:cNvPr>
          <p:cNvSpPr txBox="1"/>
          <p:nvPr/>
        </p:nvSpPr>
        <p:spPr>
          <a:xfrm>
            <a:off x="117987" y="126779"/>
            <a:ext cx="9055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72 Black" panose="020B0A04030603020204" pitchFamily="34" charset="0"/>
                <a:ea typeface="+mn-ea"/>
                <a:cs typeface="72 Black" panose="020B0A04030603020204" pitchFamily="34" charset="0"/>
              </a:rPr>
              <a:t>Infrastructure Consideration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EFC64E-4DE7-5E8B-C3AD-DDD2E3A3F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518" y="5167800"/>
            <a:ext cx="8471869" cy="208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947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A3B15A-1551-9E09-AF09-5A36AF991BE0}"/>
              </a:ext>
            </a:extLst>
          </p:cNvPr>
          <p:cNvSpPr txBox="1"/>
          <p:nvPr/>
        </p:nvSpPr>
        <p:spPr>
          <a:xfrm>
            <a:off x="383457" y="294968"/>
            <a:ext cx="10687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28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/>
                <a:uLnTx/>
                <a:uFillTx/>
                <a:latin typeface="72 Black" panose="020B0A04030603020204" pitchFamily="34" charset="0"/>
                <a:ea typeface="+mn-ea"/>
                <a:cs typeface="72 Black" panose="020B0A04030603020204" pitchFamily="34" charset="0"/>
              </a:rPr>
              <a:t>Zimbabwean Data Controllers</a:t>
            </a:r>
            <a:r>
              <a:rPr kumimoji="0" lang="en-Z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Data Transfer Destinations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7EBE4C-6BAF-EA77-DD8E-32DB06060CDD}"/>
              </a:ext>
            </a:extLst>
          </p:cNvPr>
          <p:cNvSpPr txBox="1"/>
          <p:nvPr/>
        </p:nvSpPr>
        <p:spPr>
          <a:xfrm>
            <a:off x="9469120" y="1745794"/>
            <a:ext cx="24993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Transfers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Office 365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Microsoft Azure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AWS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Holding Company in SA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383AAF-7458-90A6-C9A1-B726212ED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" y="1198562"/>
            <a:ext cx="8896350" cy="52530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7437A6-D507-66B8-D401-F85F5B623291}"/>
              </a:ext>
            </a:extLst>
          </p:cNvPr>
          <p:cNvSpPr txBox="1"/>
          <p:nvPr/>
        </p:nvSpPr>
        <p:spPr>
          <a:xfrm>
            <a:off x="9430056" y="4465006"/>
            <a:ext cx="2296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Transfers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Medical Data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Research Databases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6E4F80F1-1FA8-573B-3DCE-1665E975603E}"/>
              </a:ext>
            </a:extLst>
          </p:cNvPr>
          <p:cNvSpPr/>
          <p:nvPr/>
        </p:nvSpPr>
        <p:spPr>
          <a:xfrm rot="20058428">
            <a:off x="6906867" y="2991961"/>
            <a:ext cx="2757102" cy="279811"/>
          </a:xfrm>
          <a:prstGeom prst="rightArrow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817F7F1C-9158-C94D-91BD-B1981FFA6838}"/>
              </a:ext>
            </a:extLst>
          </p:cNvPr>
          <p:cNvSpPr/>
          <p:nvPr/>
        </p:nvSpPr>
        <p:spPr>
          <a:xfrm>
            <a:off x="5847226" y="4930122"/>
            <a:ext cx="3582830" cy="270095"/>
          </a:xfrm>
          <a:prstGeom prst="rightArrow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689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EC7BAE-9177-1EBF-640A-E5A77B8384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50" r="2" b="277"/>
          <a:stretch>
            <a:fillRect/>
          </a:stretch>
        </p:blipFill>
        <p:spPr>
          <a:xfrm>
            <a:off x="5450529" y="3263116"/>
            <a:ext cx="6741471" cy="359488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AF22D72-95EB-C47A-9263-77CB73F5B8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87" r="-1" b="-1"/>
          <a:stretch>
            <a:fillRect/>
          </a:stretch>
        </p:blipFill>
        <p:spPr>
          <a:xfrm>
            <a:off x="1754330" y="10"/>
            <a:ext cx="6760897" cy="3920034"/>
          </a:xfrm>
          <a:custGeom>
            <a:avLst/>
            <a:gdLst/>
            <a:ahLst/>
            <a:cxnLst/>
            <a:rect l="l" t="t" r="r" b="b"/>
            <a:pathLst>
              <a:path w="4113440" h="3920044">
                <a:moveTo>
                  <a:pt x="0" y="0"/>
                </a:moveTo>
                <a:lnTo>
                  <a:pt x="4113440" y="0"/>
                </a:lnTo>
                <a:lnTo>
                  <a:pt x="4113440" y="3103224"/>
                </a:lnTo>
                <a:lnTo>
                  <a:pt x="2157388" y="3103224"/>
                </a:lnTo>
                <a:lnTo>
                  <a:pt x="215738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06692FB-8FCB-4B46-A077-B6132E789B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6094" y="160868"/>
            <a:ext cx="3355039" cy="2941382"/>
          </a:xfrm>
          <a:prstGeom prst="rect">
            <a:avLst/>
          </a:prstGeom>
          <a:solidFill>
            <a:srgbClr val="785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C960A-022A-4742-832C-FCE8ABEAB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6" y="4069977"/>
            <a:ext cx="1432595" cy="2019928"/>
          </a:xfrm>
          <a:prstGeom prst="rect">
            <a:avLst/>
          </a:prstGeom>
          <a:solidFill>
            <a:srgbClr val="785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251369-A272-E0E9-924E-8FB96A1B6E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417" r="-4" b="11399"/>
          <a:stretch>
            <a:fillRect/>
          </a:stretch>
        </p:blipFill>
        <p:spPr>
          <a:xfrm>
            <a:off x="713565" y="4375705"/>
            <a:ext cx="4309626" cy="2462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1F63AF-2F66-6F16-AC0F-D0BEEA8C7B3C}"/>
              </a:ext>
            </a:extLst>
          </p:cNvPr>
          <p:cNvSpPr txBox="1"/>
          <p:nvPr/>
        </p:nvSpPr>
        <p:spPr>
          <a:xfrm>
            <a:off x="1754330" y="4006373"/>
            <a:ext cx="3142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Investigated Cyber Crimes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FFD842-2A9B-BE19-DB3A-B988C5D87CA6}"/>
              </a:ext>
            </a:extLst>
          </p:cNvPr>
          <p:cNvSpPr txBox="1"/>
          <p:nvPr/>
        </p:nvSpPr>
        <p:spPr>
          <a:xfrm>
            <a:off x="8821264" y="3131475"/>
            <a:ext cx="3142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Reported Data Breaches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1B05C7-3C33-6B09-AABE-61B713D07D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5375" y="1631559"/>
            <a:ext cx="1249558" cy="12495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DC7DC7-905D-8AE6-CAE0-0C0BE036A1C3}"/>
              </a:ext>
            </a:extLst>
          </p:cNvPr>
          <p:cNvSpPr txBox="1"/>
          <p:nvPr/>
        </p:nvSpPr>
        <p:spPr>
          <a:xfrm>
            <a:off x="8821264" y="442452"/>
            <a:ext cx="29577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Cyber Security &amp; Data Protection Statistics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FEFA18-E939-2BFA-23CA-1B608C68D5AC}"/>
              </a:ext>
            </a:extLst>
          </p:cNvPr>
          <p:cNvSpPr txBox="1"/>
          <p:nvPr/>
        </p:nvSpPr>
        <p:spPr>
          <a:xfrm rot="16200000">
            <a:off x="-178279" y="1427347"/>
            <a:ext cx="19519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72 Black" panose="020B0A04030603020204" pitchFamily="34" charset="0"/>
                <a:ea typeface="+mn-ea"/>
                <a:cs typeface="72 Black" panose="020B0A04030603020204" pitchFamily="34" charset="0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275338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E3B22E-BC0F-4C9C-E572-FA9A10181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4723"/>
            <a:ext cx="11661058" cy="655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812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96CCD7-0707-F936-801D-7FD3004621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864"/>
          <a:stretch>
            <a:fillRect/>
          </a:stretch>
        </p:blipFill>
        <p:spPr>
          <a:xfrm>
            <a:off x="101047" y="43239"/>
            <a:ext cx="7753230" cy="44711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B3D697-2592-D2F0-50F1-F9F616811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265" y="3429000"/>
            <a:ext cx="5499069" cy="32128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654073-9210-2A37-320C-FF48CFBD150D}"/>
              </a:ext>
            </a:extLst>
          </p:cNvPr>
          <p:cNvSpPr txBox="1"/>
          <p:nvPr/>
        </p:nvSpPr>
        <p:spPr>
          <a:xfrm>
            <a:off x="7854277" y="273761"/>
            <a:ext cx="4437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W" sz="48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2026 Statistics </a:t>
            </a:r>
          </a:p>
        </p:txBody>
      </p:sp>
    </p:spTree>
    <p:extLst>
      <p:ext uri="{BB962C8B-B14F-4D97-AF65-F5344CB8AC3E}">
        <p14:creationId xmlns:p14="http://schemas.microsoft.com/office/powerpoint/2010/main" val="2156148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95CF21-43A6-3E6A-9F91-8B870B2DF117}"/>
              </a:ext>
            </a:extLst>
          </p:cNvPr>
          <p:cNvSpPr txBox="1"/>
          <p:nvPr/>
        </p:nvSpPr>
        <p:spPr>
          <a:xfrm>
            <a:off x="36188" y="1891029"/>
            <a:ext cx="5263224" cy="282657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Key Notes: 2025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71500" marR="0" lvl="0" indent="-45720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Port 445 vulnerabilities are being targeted </a:t>
            </a:r>
          </a:p>
          <a:p>
            <a:pPr marL="571500" marR="0" lvl="0" indent="-45720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WannaCry (Ransomware) currently most weaponized</a:t>
            </a:r>
          </a:p>
          <a:p>
            <a:pPr marL="571500" marR="0" lvl="0" indent="-45720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Worms/Trojans are being deployed primarily to the financial sector</a:t>
            </a:r>
          </a:p>
          <a:p>
            <a:pPr marL="342900" marR="0" lvl="0" indent="-22860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896525-6260-5DB0-9B78-EA2EB525D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867" r="19867"/>
          <a:stretch/>
        </p:blipFill>
        <p:spPr>
          <a:xfrm>
            <a:off x="529941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4E7633-2E19-F63B-3707-9D9588B14A92}"/>
              </a:ext>
            </a:extLst>
          </p:cNvPr>
          <p:cNvSpPr txBox="1"/>
          <p:nvPr/>
        </p:nvSpPr>
        <p:spPr>
          <a:xfrm>
            <a:off x="5638799" y="2875935"/>
            <a:ext cx="2256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                 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7922BA-091E-1027-54E7-50ADA98AE101}"/>
              </a:ext>
            </a:extLst>
          </p:cNvPr>
          <p:cNvSpPr txBox="1"/>
          <p:nvPr/>
        </p:nvSpPr>
        <p:spPr>
          <a:xfrm>
            <a:off x="9442703" y="280804"/>
            <a:ext cx="274624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0D2A7-5847-DD56-57EB-5664D0D4E108}"/>
              </a:ext>
            </a:extLst>
          </p:cNvPr>
          <p:cNvSpPr txBox="1"/>
          <p:nvPr/>
        </p:nvSpPr>
        <p:spPr>
          <a:xfrm>
            <a:off x="0" y="-317024"/>
            <a:ext cx="5638799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Key Cyber Attack Trends in Zimbabwe 2025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(Interpol, POTRAZ &amp; ZRP Assessment)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BAFCED-906A-344C-266B-BA725AB8194F}"/>
              </a:ext>
            </a:extLst>
          </p:cNvPr>
          <p:cNvSpPr txBox="1"/>
          <p:nvPr/>
        </p:nvSpPr>
        <p:spPr>
          <a:xfrm>
            <a:off x="5730683" y="280804"/>
            <a:ext cx="5832052" cy="16004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2000" b="1" i="0" u="none" strike="noStrike" kern="1200" cap="none" spc="0" normalizeH="0" baseline="0" noProof="0" dirty="0">
              <a:ln>
                <a:noFill/>
              </a:ln>
              <a:solidFill>
                <a:srgbClr val="E97132">
                  <a:lumMod val="5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2000" b="1" i="0" u="none" strike="noStrike" kern="1200" cap="none" spc="0" normalizeH="0" baseline="0" noProof="0" dirty="0">
              <a:ln>
                <a:noFill/>
              </a:ln>
              <a:solidFill>
                <a:srgbClr val="E97132">
                  <a:lumMod val="5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POTRAZ ANALYSIS ON TIMING OF ATTACKS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 ZIMBABWE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E5C409-A06C-F1AB-8B80-65A26B16EDC2}"/>
              </a:ext>
            </a:extLst>
          </p:cNvPr>
          <p:cNvSpPr txBox="1"/>
          <p:nvPr/>
        </p:nvSpPr>
        <p:spPr>
          <a:xfrm>
            <a:off x="36188" y="4515742"/>
            <a:ext cx="6341806" cy="2236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Key Attacks: 2026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715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Copy fail Vulnerability (CVE-2026-31431)</a:t>
            </a:r>
          </a:p>
          <a:p>
            <a:pPr marL="5715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200" b="1" dirty="0">
                <a:solidFill>
                  <a:prstClr val="black"/>
                </a:solidFill>
                <a:latin typeface="Aptos" panose="02110004020202020204"/>
              </a:rPr>
              <a:t>Business Email Compromise(Driven by default settings in some office 365 implementations )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715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(Ransomware) is targeting energy sector</a:t>
            </a:r>
          </a:p>
        </p:txBody>
      </p:sp>
    </p:spTree>
    <p:extLst>
      <p:ext uri="{BB962C8B-B14F-4D97-AF65-F5344CB8AC3E}">
        <p14:creationId xmlns:p14="http://schemas.microsoft.com/office/powerpoint/2010/main" val="1347661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6B4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536DB2-4134-DD17-7471-0A35E4C6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five pillars of digital transformation success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659C4B-C83D-3971-8E0B-8CD2064EDC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1123" y="640080"/>
            <a:ext cx="5781157" cy="557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43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20BDD90-AF7F-77B4-701A-3E96972E9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92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928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D03D36-317E-C01F-776F-D4C02E5F25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661" r="1" b="5285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  <p:pic>
        <p:nvPicPr>
          <p:cNvPr id="3076" name="Picture 4" descr="A look at 6G technology: Meaning ...">
            <a:extLst>
              <a:ext uri="{FF2B5EF4-FFF2-40B4-BE49-F238E27FC236}">
                <a16:creationId xmlns:a16="http://schemas.microsoft.com/office/drawing/2014/main" id="{3547731D-35AB-E15D-C657-E854FFDFD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3356" y="532500"/>
            <a:ext cx="1398865" cy="97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CBFBD2-C1E2-DEC3-6C07-929D17A3B8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0468" y="1073976"/>
            <a:ext cx="1141061" cy="8394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1394EA-D308-428F-299F-3A80A4DEB199}"/>
              </a:ext>
            </a:extLst>
          </p:cNvPr>
          <p:cNvSpPr txBox="1"/>
          <p:nvPr/>
        </p:nvSpPr>
        <p:spPr>
          <a:xfrm>
            <a:off x="1628137" y="4708046"/>
            <a:ext cx="1862314" cy="400110"/>
          </a:xfrm>
          <a:prstGeom prst="rect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POTRAZ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099905-0B4E-40D4-8CBF-A29CA91F5A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3540" y="4086015"/>
            <a:ext cx="1309339" cy="9649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EC5EBD-4950-CB53-3112-BB050616DB40}"/>
              </a:ext>
            </a:extLst>
          </p:cNvPr>
          <p:cNvSpPr txBox="1"/>
          <p:nvPr/>
        </p:nvSpPr>
        <p:spPr>
          <a:xfrm>
            <a:off x="9329461" y="5026232"/>
            <a:ext cx="900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CX</a:t>
            </a:r>
          </a:p>
        </p:txBody>
      </p:sp>
      <p:pic>
        <p:nvPicPr>
          <p:cNvPr id="3080" name="Picture 8" descr="Parliament Knowledge E-Portal Registration">
            <a:extLst>
              <a:ext uri="{FF2B5EF4-FFF2-40B4-BE49-F238E27FC236}">
                <a16:creationId xmlns:a16="http://schemas.microsoft.com/office/drawing/2014/main" id="{D17B01EC-ED73-8955-C8DB-E0F6141D4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789" y="3384569"/>
            <a:ext cx="974006" cy="103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ZimPortal Logo">
            <a:extLst>
              <a:ext uri="{FF2B5EF4-FFF2-40B4-BE49-F238E27FC236}">
                <a16:creationId xmlns:a16="http://schemas.microsoft.com/office/drawing/2014/main" id="{BAEAD4DC-C0AC-70D5-1F46-8CFC8FD52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995" y="3372737"/>
            <a:ext cx="997519" cy="103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10425F-71E4-B232-D5F4-7835B141A1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3035" y="3384569"/>
            <a:ext cx="974006" cy="10388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DFE333-7F23-3E2A-9E64-615F8D5E96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1107" y="3372737"/>
            <a:ext cx="1004960" cy="1009446"/>
          </a:xfrm>
          <a:prstGeom prst="rect">
            <a:avLst/>
          </a:prstGeom>
        </p:spPr>
      </p:pic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E565914-AB1C-4497-0F0E-482E70CE65DB}"/>
              </a:ext>
            </a:extLst>
          </p:cNvPr>
          <p:cNvSpPr/>
          <p:nvPr/>
        </p:nvSpPr>
        <p:spPr>
          <a:xfrm>
            <a:off x="158529" y="2559937"/>
            <a:ext cx="6980904" cy="2635046"/>
          </a:xfrm>
          <a:prstGeom prst="stripedRightArrow">
            <a:avLst/>
          </a:prstGeom>
          <a:solidFill>
            <a:schemeClr val="accent1">
              <a:alpha val="46000"/>
            </a:schemeClr>
          </a:solidFill>
          <a:ln w="349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1013E5B-9C29-ADE2-540C-8187F055E6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79937" y="1914089"/>
            <a:ext cx="989071" cy="103507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54871AC-5896-4FFD-2002-ABE177BB1AA1}"/>
              </a:ext>
            </a:extLst>
          </p:cNvPr>
          <p:cNvSpPr txBox="1"/>
          <p:nvPr/>
        </p:nvSpPr>
        <p:spPr>
          <a:xfrm>
            <a:off x="1971920" y="1788350"/>
            <a:ext cx="946798" cy="584775"/>
          </a:xfrm>
          <a:prstGeom prst="rect">
            <a:avLst/>
          </a:prstGeom>
          <a:noFill/>
          <a:ln w="41275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USF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004E65-2C4A-E62D-5BED-4E5518D8B1C2}"/>
              </a:ext>
            </a:extLst>
          </p:cNvPr>
          <p:cNvSpPr txBox="1"/>
          <p:nvPr/>
        </p:nvSpPr>
        <p:spPr>
          <a:xfrm>
            <a:off x="1993035" y="2576699"/>
            <a:ext cx="946798" cy="523220"/>
          </a:xfrm>
          <a:prstGeom prst="rect">
            <a:avLst/>
          </a:prstGeom>
          <a:noFill/>
          <a:ln w="41275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DPU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C2EB19F-0AE9-8F8B-A02A-795128AB772C}"/>
              </a:ext>
            </a:extLst>
          </p:cNvPr>
          <p:cNvSpPr txBox="1"/>
          <p:nvPr/>
        </p:nvSpPr>
        <p:spPr>
          <a:xfrm>
            <a:off x="9950660" y="3107079"/>
            <a:ext cx="1839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AI Governance</a:t>
            </a:r>
          </a:p>
        </p:txBody>
      </p:sp>
      <p:pic>
        <p:nvPicPr>
          <p:cNvPr id="3084" name="Picture 12" descr="Universal Design ...">
            <a:extLst>
              <a:ext uri="{FF2B5EF4-FFF2-40B4-BE49-F238E27FC236}">
                <a16:creationId xmlns:a16="http://schemas.microsoft.com/office/drawing/2014/main" id="{501FB942-5491-0333-AA3C-4D03D667B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0656" y="4846805"/>
            <a:ext cx="1133761" cy="103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9467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40C7AFD-F1E8-037E-1EFD-EF484258A8B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l="4378" r="4066" b="-1"/>
          <a:stretch>
            <a:fillRect/>
          </a:stretch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5B4A74-BA18-59CF-FE74-91D1A6138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Outlook </a:t>
            </a:r>
            <a:r>
              <a:rPr lang="en-US" dirty="0"/>
              <a:t>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EF0CFE4-2990-D9C5-72B8-B6C6213949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780612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753025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29FA40-0479-DCBA-9F36-39909B16A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7415"/>
            <a:ext cx="12192000" cy="562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945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13F3AB-2343-6672-AF05-8AC54B392B28}"/>
              </a:ext>
            </a:extLst>
          </p:cNvPr>
          <p:cNvSpPr txBox="1"/>
          <p:nvPr/>
        </p:nvSpPr>
        <p:spPr>
          <a:xfrm>
            <a:off x="1610286" y="5115845"/>
            <a:ext cx="9201644" cy="70865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 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72 Black" panose="020B0A04030603020204" pitchFamily="34" charset="0"/>
              <a:ea typeface="+mn-ea"/>
              <a:cs typeface="72 Black" panose="020B0A04030603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211ADE-DDEB-1DBA-674E-8CA4FCFFC8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401" b="2"/>
          <a:stretch>
            <a:fillRect/>
          </a:stretch>
        </p:blipFill>
        <p:spPr>
          <a:xfrm>
            <a:off x="6156138" y="869166"/>
            <a:ext cx="5009718" cy="37742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1CCE17A-C9B0-6A2B-B730-2268F3800D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697" r="6138"/>
          <a:stretch>
            <a:fillRect/>
          </a:stretch>
        </p:blipFill>
        <p:spPr>
          <a:xfrm>
            <a:off x="1026144" y="869165"/>
            <a:ext cx="5066823" cy="37742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81FF2A-991D-13E8-59A4-B5968A4DFA9A}"/>
              </a:ext>
            </a:extLst>
          </p:cNvPr>
          <p:cNvSpPr txBox="1"/>
          <p:nvPr/>
        </p:nvSpPr>
        <p:spPr>
          <a:xfrm>
            <a:off x="2621658" y="5115845"/>
            <a:ext cx="75806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W" sz="3600" b="1" dirty="0" err="1">
                <a:solidFill>
                  <a:schemeClr val="accent1">
                    <a:lumMod val="50000"/>
                  </a:schemeClr>
                </a:solidFill>
              </a:rPr>
              <a:t>Esse</a:t>
            </a:r>
            <a:r>
              <a:rPr lang="en-ZW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ZW" sz="3600" b="1" dirty="0" err="1">
                <a:solidFill>
                  <a:schemeClr val="accent1">
                    <a:lumMod val="50000"/>
                  </a:schemeClr>
                </a:solidFill>
              </a:rPr>
              <a:t>quam</a:t>
            </a:r>
            <a:r>
              <a:rPr lang="en-ZW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ZW" sz="3600" b="1" dirty="0" err="1">
                <a:solidFill>
                  <a:schemeClr val="accent1">
                    <a:lumMod val="50000"/>
                  </a:schemeClr>
                </a:solidFill>
              </a:rPr>
              <a:t>videri</a:t>
            </a:r>
            <a:r>
              <a:rPr lang="en-ZW" sz="3600" dirty="0"/>
              <a:t>: </a:t>
            </a:r>
            <a:r>
              <a:rPr lang="en-GB" sz="3600" dirty="0"/>
              <a:t>"To be, rather than to seem to be."</a:t>
            </a:r>
            <a:endParaRPr lang="en-ZW" sz="3600" dirty="0"/>
          </a:p>
        </p:txBody>
      </p:sp>
    </p:spTree>
    <p:extLst>
      <p:ext uri="{BB962C8B-B14F-4D97-AF65-F5344CB8AC3E}">
        <p14:creationId xmlns:p14="http://schemas.microsoft.com/office/powerpoint/2010/main" val="29868944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9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8DCCEB46-410D-CDD6-6BCA-576335FF8B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79" cy="6857988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345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A203437-703A-4E00-A8C0-91D328D6C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3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267B0A-1FA7-B0F9-3765-B1BB6AF9E9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47" r="2" b="28704"/>
          <a:stretch>
            <a:fillRect/>
          </a:stretch>
        </p:blipFill>
        <p:spPr>
          <a:xfrm>
            <a:off x="4555236" y="0"/>
            <a:ext cx="7636780" cy="276273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D84038B-4A56-439B-A184-79B2D450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272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6F38C5-1105-E410-1810-8FCD344E3E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215" r="19855" b="-1"/>
          <a:stretch>
            <a:fillRect/>
          </a:stretch>
        </p:blipFill>
        <p:spPr>
          <a:xfrm>
            <a:off x="-1" y="2826737"/>
            <a:ext cx="4565779" cy="40312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983AF3-6684-E28B-2B97-FB01482FBF6F}"/>
              </a:ext>
            </a:extLst>
          </p:cNvPr>
          <p:cNvSpPr txBox="1"/>
          <p:nvPr/>
        </p:nvSpPr>
        <p:spPr>
          <a:xfrm>
            <a:off x="5424077" y="3339548"/>
            <a:ext cx="6314035" cy="2779964"/>
          </a:xfrm>
          <a:prstGeom prst="rect">
            <a:avLst/>
          </a:prstGeom>
          <a:ln w="38100">
            <a:solidFill>
              <a:schemeClr val="bg2">
                <a:lumMod val="9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u="none" strike="noStrike" dirty="0">
                <a:effectLst/>
              </a:rPr>
              <a:t>The Multiple-Choice Test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0" u="none" strike="noStrike" dirty="0">
                <a:effectLst/>
              </a:rPr>
              <a:t>A consultant asks a CEO, </a:t>
            </a:r>
            <a:r>
              <a:rPr lang="en-US" sz="2400" b="0" i="1" u="none" strike="noStrike" dirty="0">
                <a:effectLst/>
              </a:rPr>
              <a:t>"Who actually led your company’s digital transformation?"</a:t>
            </a:r>
            <a:br>
              <a:rPr lang="en-US" sz="2400" b="0" u="none" strike="noStrike" dirty="0">
                <a:effectLst/>
              </a:rPr>
            </a:br>
            <a:r>
              <a:rPr lang="en-US" sz="2400" b="0" u="none" strike="noStrike" dirty="0">
                <a:effectLst/>
              </a:rPr>
              <a:t>The CEO replies, </a:t>
            </a:r>
            <a:r>
              <a:rPr lang="en-US" sz="2400" b="0" i="1" u="none" strike="noStrike" dirty="0">
                <a:effectLst/>
              </a:rPr>
              <a:t>"Not our CTO or our Head of Strategy. It was our biggest competitor... COVID-19."</a:t>
            </a:r>
            <a:endParaRPr lang="en-US" sz="2400" b="0" u="none" strike="noStrike" dirty="0">
              <a:effectLst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F96EE13-2C4D-4262-812E-DDE5FC35F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5823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1026" name="Picture 2" descr="The Digital Transformation joke">
            <a:extLst>
              <a:ext uri="{FF2B5EF4-FFF2-40B4-BE49-F238E27FC236}">
                <a16:creationId xmlns:a16="http://schemas.microsoft.com/office/drawing/2014/main" id="{69C147E0-71A3-BEE9-0B2C-BFC91605C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61" y="80940"/>
            <a:ext cx="4301514" cy="253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524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1CA026A-747C-D329-3410-B8CC4107F21D}"/>
              </a:ext>
            </a:extLst>
          </p:cNvPr>
          <p:cNvSpPr/>
          <p:nvPr/>
        </p:nvSpPr>
        <p:spPr>
          <a:xfrm>
            <a:off x="118842" y="15437"/>
            <a:ext cx="11995355" cy="6302478"/>
          </a:xfrm>
          <a:prstGeom prst="roundRect">
            <a:avLst/>
          </a:pr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75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C0740F5-58D2-BAEA-D9A0-9EB93BBE47EE}"/>
              </a:ext>
            </a:extLst>
          </p:cNvPr>
          <p:cNvSpPr/>
          <p:nvPr/>
        </p:nvSpPr>
        <p:spPr>
          <a:xfrm>
            <a:off x="473663" y="1532430"/>
            <a:ext cx="5445852" cy="323399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FB9615-7EC7-DD8C-D21E-7CBBEB1D345F}"/>
              </a:ext>
            </a:extLst>
          </p:cNvPr>
          <p:cNvSpPr txBox="1"/>
          <p:nvPr/>
        </p:nvSpPr>
        <p:spPr>
          <a:xfrm>
            <a:off x="473663" y="2772045"/>
            <a:ext cx="1238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Innovation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76961D-FA68-F312-3A68-C1DB23D8D831}"/>
              </a:ext>
            </a:extLst>
          </p:cNvPr>
          <p:cNvSpPr txBox="1"/>
          <p:nvPr/>
        </p:nvSpPr>
        <p:spPr>
          <a:xfrm>
            <a:off x="2059110" y="2698796"/>
            <a:ext cx="2354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Business Process Reengineering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42F956-506A-464F-8EEF-27C9380B760C}"/>
              </a:ext>
            </a:extLst>
          </p:cNvPr>
          <p:cNvSpPr txBox="1"/>
          <p:nvPr/>
        </p:nvSpPr>
        <p:spPr>
          <a:xfrm>
            <a:off x="7984256" y="2782669"/>
            <a:ext cx="1329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 Protection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983EFD-BB79-DC66-328B-E7A00C10D4CB}"/>
              </a:ext>
            </a:extLst>
          </p:cNvPr>
          <p:cNvSpPr txBox="1"/>
          <p:nvPr/>
        </p:nvSpPr>
        <p:spPr>
          <a:xfrm>
            <a:off x="6372900" y="2753690"/>
            <a:ext cx="1238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18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Cyber Security </a:t>
            </a:r>
          </a:p>
        </p:txBody>
      </p:sp>
      <p:sp>
        <p:nvSpPr>
          <p:cNvPr id="6" name="Equals 5">
            <a:extLst>
              <a:ext uri="{FF2B5EF4-FFF2-40B4-BE49-F238E27FC236}">
                <a16:creationId xmlns:a16="http://schemas.microsoft.com/office/drawing/2014/main" id="{EF009FD3-3D96-1403-EFDC-FE7E5FC545AC}"/>
              </a:ext>
            </a:extLst>
          </p:cNvPr>
          <p:cNvSpPr/>
          <p:nvPr/>
        </p:nvSpPr>
        <p:spPr>
          <a:xfrm>
            <a:off x="9208439" y="2988225"/>
            <a:ext cx="737419" cy="356902"/>
          </a:xfrm>
          <a:prstGeom prst="mathEqua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880735-97C8-F83E-DA6A-4574267D8F55}"/>
              </a:ext>
            </a:extLst>
          </p:cNvPr>
          <p:cNvSpPr txBox="1"/>
          <p:nvPr/>
        </p:nvSpPr>
        <p:spPr>
          <a:xfrm>
            <a:off x="4461577" y="2837295"/>
            <a:ext cx="1533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Automation</a:t>
            </a:r>
          </a:p>
        </p:txBody>
      </p:sp>
      <p:sp>
        <p:nvSpPr>
          <p:cNvPr id="9" name="Plus Sign 8">
            <a:extLst>
              <a:ext uri="{FF2B5EF4-FFF2-40B4-BE49-F238E27FC236}">
                <a16:creationId xmlns:a16="http://schemas.microsoft.com/office/drawing/2014/main" id="{42B667C5-F297-87C9-B298-CFA3932D31C1}"/>
              </a:ext>
            </a:extLst>
          </p:cNvPr>
          <p:cNvSpPr/>
          <p:nvPr/>
        </p:nvSpPr>
        <p:spPr>
          <a:xfrm>
            <a:off x="3967196" y="2738886"/>
            <a:ext cx="505433" cy="566150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Plus Sign 9">
            <a:extLst>
              <a:ext uri="{FF2B5EF4-FFF2-40B4-BE49-F238E27FC236}">
                <a16:creationId xmlns:a16="http://schemas.microsoft.com/office/drawing/2014/main" id="{C2F20020-223A-409D-B1B4-5E213A0A654F}"/>
              </a:ext>
            </a:extLst>
          </p:cNvPr>
          <p:cNvSpPr/>
          <p:nvPr/>
        </p:nvSpPr>
        <p:spPr>
          <a:xfrm>
            <a:off x="6015613" y="2753690"/>
            <a:ext cx="505433" cy="566150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Plus Sign 10">
            <a:extLst>
              <a:ext uri="{FF2B5EF4-FFF2-40B4-BE49-F238E27FC236}">
                <a16:creationId xmlns:a16="http://schemas.microsoft.com/office/drawing/2014/main" id="{682F0FBB-0F48-BC45-14A4-2FF70872B747}"/>
              </a:ext>
            </a:extLst>
          </p:cNvPr>
          <p:cNvSpPr/>
          <p:nvPr/>
        </p:nvSpPr>
        <p:spPr>
          <a:xfrm>
            <a:off x="7486811" y="2771194"/>
            <a:ext cx="505433" cy="566150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Plus Sign 11">
            <a:extLst>
              <a:ext uri="{FF2B5EF4-FFF2-40B4-BE49-F238E27FC236}">
                <a16:creationId xmlns:a16="http://schemas.microsoft.com/office/drawing/2014/main" id="{818D2BB4-C2BF-B6A6-1A9A-F59CB4012DBB}"/>
              </a:ext>
            </a:extLst>
          </p:cNvPr>
          <p:cNvSpPr/>
          <p:nvPr/>
        </p:nvSpPr>
        <p:spPr>
          <a:xfrm>
            <a:off x="1617178" y="2715585"/>
            <a:ext cx="505433" cy="566150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2E8E4E68-942E-E772-2D7A-C3DA15F3BF3B}"/>
              </a:ext>
            </a:extLst>
          </p:cNvPr>
          <p:cNvSpPr/>
          <p:nvPr/>
        </p:nvSpPr>
        <p:spPr>
          <a:xfrm>
            <a:off x="4182516" y="1504206"/>
            <a:ext cx="2757225" cy="2422758"/>
          </a:xfrm>
          <a:prstGeom prst="arc">
            <a:avLst>
              <a:gd name="adj1" fmla="val 13541128"/>
              <a:gd name="adj2" fmla="val 0"/>
            </a:avLst>
          </a:prstGeom>
          <a:ln>
            <a:headEnd type="stealth" w="lg" len="lg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BB02C710-1E27-9F38-7B8B-6349CB96F0D7}"/>
              </a:ext>
            </a:extLst>
          </p:cNvPr>
          <p:cNvSpPr/>
          <p:nvPr/>
        </p:nvSpPr>
        <p:spPr>
          <a:xfrm rot="8063253">
            <a:off x="4648567" y="110199"/>
            <a:ext cx="3162247" cy="5674158"/>
          </a:xfrm>
          <a:prstGeom prst="arc">
            <a:avLst>
              <a:gd name="adj1" fmla="val 14328318"/>
              <a:gd name="adj2" fmla="val 21590973"/>
            </a:avLst>
          </a:prstGeom>
          <a:ln>
            <a:headEnd type="oval" w="lg" len="lg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B8CCC1-2F99-C272-72F6-73B4F3D46C1B}"/>
              </a:ext>
            </a:extLst>
          </p:cNvPr>
          <p:cNvSpPr txBox="1"/>
          <p:nvPr/>
        </p:nvSpPr>
        <p:spPr>
          <a:xfrm>
            <a:off x="9743068" y="2677124"/>
            <a:ext cx="2448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2400" b="1" i="0" u="none" strike="noStrike" kern="1200" cap="none" spc="0" normalizeH="0" baseline="0" noProof="0" dirty="0">
                <a:ln>
                  <a:noFill/>
                </a:ln>
                <a:solidFill>
                  <a:srgbClr val="4EA72E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Trusted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2400" b="1" i="0" u="none" strike="noStrike" kern="1200" cap="none" spc="0" normalizeH="0" baseline="0" noProof="0" dirty="0">
                <a:ln>
                  <a:noFill/>
                </a:ln>
                <a:solidFill>
                  <a:srgbClr val="4EA72E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Digital Transformation</a:t>
            </a:r>
          </a:p>
        </p:txBody>
      </p:sp>
      <p:pic>
        <p:nvPicPr>
          <p:cNvPr id="1026" name="Picture 2" descr="Default Firewall Stock Photos - Free ...">
            <a:extLst>
              <a:ext uri="{FF2B5EF4-FFF2-40B4-BE49-F238E27FC236}">
                <a16:creationId xmlns:a16="http://schemas.microsoft.com/office/drawing/2014/main" id="{8670732B-4646-B598-A1AE-16601A358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727" y="1132654"/>
            <a:ext cx="1099173" cy="73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CA3B1A2-41CB-E2E4-98D8-1D94724A8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380" y="4766424"/>
            <a:ext cx="1238864" cy="83193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6DD572D-CE28-B447-2B1B-8EFBA42383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392129" y="1532430"/>
            <a:ext cx="1071410" cy="1071410"/>
          </a:xfrm>
          <a:prstGeom prst="rect">
            <a:avLst/>
          </a:prstGeom>
        </p:spPr>
      </p:pic>
      <p:pic>
        <p:nvPicPr>
          <p:cNvPr id="1028" name="Picture 4" descr="Digital transformation design Images ...">
            <a:extLst>
              <a:ext uri="{FF2B5EF4-FFF2-40B4-BE49-F238E27FC236}">
                <a16:creationId xmlns:a16="http://schemas.microsoft.com/office/drawing/2014/main" id="{0FA969AF-ECFE-87AB-47CC-23EC37766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4688" y="3864391"/>
            <a:ext cx="2369532" cy="142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Graphic 19" descr="Lightbulb with solid fill">
            <a:extLst>
              <a:ext uri="{FF2B5EF4-FFF2-40B4-BE49-F238E27FC236}">
                <a16:creationId xmlns:a16="http://schemas.microsoft.com/office/drawing/2014/main" id="{2FF1B673-D071-8F5D-B938-B2AF3F323B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8208" y="3281735"/>
            <a:ext cx="543878" cy="543878"/>
          </a:xfrm>
          <a:prstGeom prst="rect">
            <a:avLst/>
          </a:prstGeom>
        </p:spPr>
      </p:pic>
      <p:pic>
        <p:nvPicPr>
          <p:cNvPr id="1030" name="Picture 6" descr="Reengineering - Free business icons">
            <a:extLst>
              <a:ext uri="{FF2B5EF4-FFF2-40B4-BE49-F238E27FC236}">
                <a16:creationId xmlns:a16="http://schemas.microsoft.com/office/drawing/2014/main" id="{2297487F-E762-3AAC-D2D5-CE62D3E4D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50022" y="3345127"/>
            <a:ext cx="460923" cy="46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utomation - Free industry icons">
            <a:extLst>
              <a:ext uri="{FF2B5EF4-FFF2-40B4-BE49-F238E27FC236}">
                <a16:creationId xmlns:a16="http://schemas.microsoft.com/office/drawing/2014/main" id="{43FEE835-FDE2-B8F3-E3A3-5498CF358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206" y="3279872"/>
            <a:ext cx="526178" cy="52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QoS POTRAZ - Apps on Google Play">
            <a:extLst>
              <a:ext uri="{FF2B5EF4-FFF2-40B4-BE49-F238E27FC236}">
                <a16:creationId xmlns:a16="http://schemas.microsoft.com/office/drawing/2014/main" id="{6B830814-0DB5-A104-D460-13296C6B0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302" y="4896293"/>
            <a:ext cx="1140971" cy="114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142F06C-5C9F-0A11-00AB-D7E3CDF4DDA6}"/>
              </a:ext>
            </a:extLst>
          </p:cNvPr>
          <p:cNvSpPr txBox="1"/>
          <p:nvPr/>
        </p:nvSpPr>
        <p:spPr>
          <a:xfrm>
            <a:off x="1529522" y="4528282"/>
            <a:ext cx="876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USF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20E553-7963-B0F5-CAB9-48DF74ED6F87}"/>
              </a:ext>
            </a:extLst>
          </p:cNvPr>
          <p:cNvSpPr txBox="1"/>
          <p:nvPr/>
        </p:nvSpPr>
        <p:spPr>
          <a:xfrm>
            <a:off x="2465830" y="5129089"/>
            <a:ext cx="492443" cy="675376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72 Black" panose="020B0A04030603020204" pitchFamily="34" charset="0"/>
                <a:ea typeface="+mn-ea"/>
                <a:cs typeface="72 Black" panose="020B0A04030603020204" pitchFamily="34" charset="0"/>
              </a:rPr>
              <a:t>DPU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E75FE68-8ADF-7DFD-A47E-B4D0978789A4}"/>
              </a:ext>
            </a:extLst>
          </p:cNvPr>
          <p:cNvSpPr txBox="1"/>
          <p:nvPr/>
        </p:nvSpPr>
        <p:spPr>
          <a:xfrm>
            <a:off x="1527059" y="6002913"/>
            <a:ext cx="876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CIRT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299A7D6-F790-9FF7-D2C2-D33FD785DF3D}"/>
              </a:ext>
            </a:extLst>
          </p:cNvPr>
          <p:cNvSpPr txBox="1"/>
          <p:nvPr/>
        </p:nvSpPr>
        <p:spPr>
          <a:xfrm>
            <a:off x="77803" y="5143612"/>
            <a:ext cx="1350902" cy="64633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Telecoms Regulation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B51A743-B855-DEAB-1F31-6B027D771C59}"/>
              </a:ext>
            </a:extLst>
          </p:cNvPr>
          <p:cNvCxnSpPr/>
          <p:nvPr/>
        </p:nvCxnSpPr>
        <p:spPr>
          <a:xfrm>
            <a:off x="3967196" y="5466777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FDACB59-A03F-3F4E-BBE9-06EC6543F5F3}"/>
              </a:ext>
            </a:extLst>
          </p:cNvPr>
          <p:cNvCxnSpPr>
            <a:cxnSpLocks/>
          </p:cNvCxnSpPr>
          <p:nvPr/>
        </p:nvCxnSpPr>
        <p:spPr>
          <a:xfrm flipV="1">
            <a:off x="2186950" y="3362631"/>
            <a:ext cx="6113109" cy="2280009"/>
          </a:xfrm>
          <a:prstGeom prst="straightConnector1">
            <a:avLst/>
          </a:prstGeom>
          <a:ln w="63500">
            <a:solidFill>
              <a:srgbClr val="FF0000"/>
            </a:solidFill>
            <a:prstDash val="dash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0702BA5-0BD7-9B3A-67A1-E76E83DE48DC}"/>
              </a:ext>
            </a:extLst>
          </p:cNvPr>
          <p:cNvCxnSpPr>
            <a:cxnSpLocks/>
          </p:cNvCxnSpPr>
          <p:nvPr/>
        </p:nvCxnSpPr>
        <p:spPr>
          <a:xfrm flipV="1">
            <a:off x="5688824" y="3376464"/>
            <a:ext cx="1159653" cy="913143"/>
          </a:xfrm>
          <a:prstGeom prst="straightConnector1">
            <a:avLst/>
          </a:prstGeom>
          <a:ln w="63500">
            <a:solidFill>
              <a:schemeClr val="bg1"/>
            </a:solidFill>
            <a:prstDash val="dash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7AE6564-DE0C-564E-7752-17CB5F3BF852}"/>
              </a:ext>
            </a:extLst>
          </p:cNvPr>
          <p:cNvCxnSpPr>
            <a:cxnSpLocks/>
          </p:cNvCxnSpPr>
          <p:nvPr/>
        </p:nvCxnSpPr>
        <p:spPr>
          <a:xfrm flipH="1" flipV="1">
            <a:off x="1231908" y="3105834"/>
            <a:ext cx="357465" cy="1745302"/>
          </a:xfrm>
          <a:prstGeom prst="straightConnector1">
            <a:avLst/>
          </a:prstGeom>
          <a:ln w="60325">
            <a:solidFill>
              <a:schemeClr val="bg1"/>
            </a:solidFill>
            <a:prstDash val="dash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4822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74047B-541B-DC35-AAFE-FD12EFF16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471" y="0"/>
            <a:ext cx="8402764" cy="588905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85E6C4B-F55D-2655-7576-0A1F8334319B}"/>
              </a:ext>
            </a:extLst>
          </p:cNvPr>
          <p:cNvSpPr txBox="1"/>
          <p:nvPr/>
        </p:nvSpPr>
        <p:spPr>
          <a:xfrm>
            <a:off x="4353766" y="4479025"/>
            <a:ext cx="3820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18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/>
                <a:uLnTx/>
                <a:uFillTx/>
                <a:latin typeface="72 Black" panose="020B0A04030603020204" pitchFamily="34" charset="0"/>
                <a:ea typeface="+mn-ea"/>
                <a:cs typeface="72 Black" panose="020B0A04030603020204" pitchFamily="34" charset="0"/>
              </a:rPr>
              <a:t>Deepfake: </a:t>
            </a: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72 Black" panose="020B0A04030603020204" pitchFamily="34" charset="0"/>
              </a:rPr>
              <a:t>centre of </a:t>
            </a:r>
            <a:r>
              <a:rPr kumimoji="0" lang="en-Z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highlight>
                  <a:srgbClr val="FF0000"/>
                </a:highlight>
                <a:uLnTx/>
                <a:uFillTx/>
                <a:latin typeface="Aptos Display" panose="02110004020202020204"/>
                <a:ea typeface="+mn-ea"/>
                <a:cs typeface="72 Black" panose="020B0A04030603020204" pitchFamily="34" charset="0"/>
              </a:rPr>
              <a:t>USD25 Million  Fraud</a:t>
            </a: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0000"/>
                </a:highlight>
                <a:uLnTx/>
                <a:uFillTx/>
                <a:latin typeface="Aptos Display" panose="02110004020202020204"/>
                <a:ea typeface="+mn-ea"/>
                <a:cs typeface="72 Black" panose="020B0A04030603020204" pitchFamily="34" charset="0"/>
              </a:rPr>
              <a:t> </a:t>
            </a: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72 Black" panose="020B0A04030603020204" pitchFamily="34" charset="0"/>
              </a:rPr>
              <a:t>(Hong Kong)</a:t>
            </a:r>
          </a:p>
        </p:txBody>
      </p:sp>
      <p:pic>
        <p:nvPicPr>
          <p:cNvPr id="4098" name="Picture 2" descr="2023 - Free time and date icons">
            <a:extLst>
              <a:ext uri="{FF2B5EF4-FFF2-40B4-BE49-F238E27FC236}">
                <a16:creationId xmlns:a16="http://schemas.microsoft.com/office/drawing/2014/main" id="{9C1367AA-F354-442F-6F7C-E93AB4669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32" y="5835506"/>
            <a:ext cx="846970" cy="84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2025 Calendar Icon Symbol Vector Stock ...">
            <a:extLst>
              <a:ext uri="{FF2B5EF4-FFF2-40B4-BE49-F238E27FC236}">
                <a16:creationId xmlns:a16="http://schemas.microsoft.com/office/drawing/2014/main" id="{7D4D8C9D-65CC-1C49-BE0F-D6791A18D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069" y="3178371"/>
            <a:ext cx="782893" cy="844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appy New Year 2026 Multi Color Text ...">
            <a:extLst>
              <a:ext uri="{FF2B5EF4-FFF2-40B4-BE49-F238E27FC236}">
                <a16:creationId xmlns:a16="http://schemas.microsoft.com/office/drawing/2014/main" id="{CE839ADE-60A0-C0A1-D672-A2B7FFE24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329" y="1736955"/>
            <a:ext cx="1321573" cy="54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31B1AB-BD77-BA5D-7E38-5ABCF64145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1689" y="4596022"/>
            <a:ext cx="639711" cy="5123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C60390-2D50-0750-770B-5D3F8F80E69A}"/>
              </a:ext>
            </a:extLst>
          </p:cNvPr>
          <p:cNvSpPr txBox="1"/>
          <p:nvPr/>
        </p:nvSpPr>
        <p:spPr>
          <a:xfrm>
            <a:off x="2029263" y="5987963"/>
            <a:ext cx="46022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72 Black" panose="020B0A04030603020204" pitchFamily="34" charset="0"/>
                <a:ea typeface="+mn-ea"/>
                <a:cs typeface="72 Black" panose="020B0A04030603020204" pitchFamily="34" charset="0"/>
              </a:rPr>
              <a:t>USD6,5 Million </a:t>
            </a: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BEC affects the National Critical Infrastructure (Zimbabwe 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15B5BF-E619-6C6D-0A02-CD29E3C93FCA}"/>
              </a:ext>
            </a:extLst>
          </p:cNvPr>
          <p:cNvSpPr txBox="1"/>
          <p:nvPr/>
        </p:nvSpPr>
        <p:spPr>
          <a:xfrm>
            <a:off x="6381731" y="3068994"/>
            <a:ext cx="382035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Database compromise of Critical Information Infrastructure.</a:t>
            </a: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72 Black" panose="020B0A04030603020204" pitchFamily="34" charset="0"/>
              </a:rPr>
              <a:t>Over </a:t>
            </a:r>
            <a:r>
              <a:rPr kumimoji="0" lang="en-ZW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72 Black" panose="020B0A04030603020204" pitchFamily="34" charset="0"/>
                <a:ea typeface="+mn-ea"/>
                <a:cs typeface="72 Black" panose="020B0A04030603020204" pitchFamily="34" charset="0"/>
              </a:rPr>
              <a:t>USD6 Million</a:t>
            </a:r>
            <a:r>
              <a:rPr kumimoji="0" lang="en-Z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Z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Dollars syphoned(Zimbabwe)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6FF67D-9017-BE6D-A67A-1CBB57D82599}"/>
              </a:ext>
            </a:extLst>
          </p:cNvPr>
          <p:cNvSpPr txBox="1"/>
          <p:nvPr/>
        </p:nvSpPr>
        <p:spPr>
          <a:xfrm>
            <a:off x="7112902" y="1461616"/>
            <a:ext cx="4421867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During testing, </a:t>
            </a:r>
            <a:r>
              <a:rPr lang="en-GB" sz="2400" b="1" dirty="0">
                <a:solidFill>
                  <a:schemeClr val="accent3"/>
                </a:solidFill>
              </a:rPr>
              <a:t>Claude Mythos </a:t>
            </a:r>
            <a:r>
              <a:rPr lang="en-GB" b="1" dirty="0">
                <a:solidFill>
                  <a:schemeClr val="bg1">
                    <a:lumMod val="95000"/>
                  </a:schemeClr>
                </a:solidFill>
                <a:highlight>
                  <a:srgbClr val="FF0000"/>
                </a:highlight>
              </a:rPr>
              <a:t>escaped</a:t>
            </a:r>
            <a:r>
              <a:rPr lang="en-GB" dirty="0"/>
              <a:t>, gained internet access, and emailed a researcher while they were eating a sandwich in the park</a:t>
            </a:r>
            <a:endParaRPr lang="en-ZW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35EE0C-4945-E646-79D1-93AE2349DE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200" y="134601"/>
            <a:ext cx="3249223" cy="1789196"/>
          </a:xfrm>
          <a:prstGeom prst="rect">
            <a:avLst/>
          </a:prstGeom>
        </p:spPr>
      </p:pic>
      <p:pic>
        <p:nvPicPr>
          <p:cNvPr id="1026" name="Picture 2" descr="Stock Illustrations &amp; Drawings ...">
            <a:extLst>
              <a:ext uri="{FF2B5EF4-FFF2-40B4-BE49-F238E27FC236}">
                <a16:creationId xmlns:a16="http://schemas.microsoft.com/office/drawing/2014/main" id="{F608298D-94A3-81FC-1CCD-28CE3C832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9060" y="134601"/>
            <a:ext cx="1671740" cy="1012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760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D89067-9B49-2E9F-64E5-246E4F737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671" y="813005"/>
            <a:ext cx="10746657" cy="60449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2C7E8E-76CA-294C-C856-864B549DCD56}"/>
              </a:ext>
            </a:extLst>
          </p:cNvPr>
          <p:cNvSpPr txBox="1"/>
          <p:nvPr/>
        </p:nvSpPr>
        <p:spPr>
          <a:xfrm>
            <a:off x="1523561" y="107587"/>
            <a:ext cx="9321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W" sz="32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/>
                <a:uLnTx/>
                <a:uFillTx/>
                <a:latin typeface="72 Black" panose="020B0A04030603020204" pitchFamily="34" charset="0"/>
                <a:ea typeface="+mn-ea"/>
                <a:cs typeface="72 Black" panose="020B0A04030603020204" pitchFamily="34" charset="0"/>
              </a:rPr>
              <a:t>The Policy, Regulation &amp; Readiness Mix</a:t>
            </a:r>
          </a:p>
        </p:txBody>
      </p:sp>
    </p:spTree>
    <p:extLst>
      <p:ext uri="{BB962C8B-B14F-4D97-AF65-F5344CB8AC3E}">
        <p14:creationId xmlns:p14="http://schemas.microsoft.com/office/powerpoint/2010/main" val="2591473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5132DD37-B638-985F-947C-B88CA8969183}"/>
              </a:ext>
            </a:extLst>
          </p:cNvPr>
          <p:cNvSpPr/>
          <p:nvPr/>
        </p:nvSpPr>
        <p:spPr>
          <a:xfrm>
            <a:off x="1556658" y="-159774"/>
            <a:ext cx="9193161" cy="7177547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AD5795-4D41-C7D0-37DA-67A913C96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4419" y="1267881"/>
            <a:ext cx="6976707" cy="4651138"/>
          </a:xfrm>
          <a:prstGeom prst="rect">
            <a:avLst/>
          </a:prstGeom>
        </p:spPr>
      </p:pic>
      <p:sp>
        <p:nvSpPr>
          <p:cNvPr id="29" name="Rectangle 28" descr="Hierarchy">
            <a:extLst>
              <a:ext uri="{FF2B5EF4-FFF2-40B4-BE49-F238E27FC236}">
                <a16:creationId xmlns:a16="http://schemas.microsoft.com/office/drawing/2014/main" id="{EE54F089-6356-5EAF-BFAC-085CF139F231}"/>
              </a:ext>
            </a:extLst>
          </p:cNvPr>
          <p:cNvSpPr/>
          <p:nvPr/>
        </p:nvSpPr>
        <p:spPr>
          <a:xfrm>
            <a:off x="697144" y="272871"/>
            <a:ext cx="629648" cy="629648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B723C24-5D99-E19B-EA2C-0AB9CD45E60A}"/>
              </a:ext>
            </a:extLst>
          </p:cNvPr>
          <p:cNvGrpSpPr/>
          <p:nvPr/>
        </p:nvGrpSpPr>
        <p:grpSpPr>
          <a:xfrm>
            <a:off x="157439" y="930104"/>
            <a:ext cx="1709059" cy="1233608"/>
            <a:chOff x="5533" y="1958900"/>
            <a:chExt cx="1709059" cy="1233608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870CA76-573A-CC88-5D5F-FE7D0D53763B}"/>
                </a:ext>
              </a:extLst>
            </p:cNvPr>
            <p:cNvSpPr/>
            <p:nvPr/>
          </p:nvSpPr>
          <p:spPr>
            <a:xfrm>
              <a:off x="5534" y="1958900"/>
              <a:ext cx="1399218" cy="123360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W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BB5575E-5E20-486F-D5E7-901314F10F38}"/>
                </a:ext>
              </a:extLst>
            </p:cNvPr>
            <p:cNvSpPr txBox="1"/>
            <p:nvPr/>
          </p:nvSpPr>
          <p:spPr>
            <a:xfrm>
              <a:off x="5533" y="1958900"/>
              <a:ext cx="1709059" cy="12336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56082">
                      <a:lumMod val="75000"/>
                    </a:srgbClr>
                  </a:solidFill>
                  <a:effectLst/>
                  <a:uLnTx/>
                  <a:uFillTx/>
                  <a:latin typeface="72 Black" panose="020B0A04030603020204" pitchFamily="34" charset="0"/>
                  <a:ea typeface="+mn-ea"/>
                  <a:cs typeface="72 Black" panose="020B0A04030603020204" pitchFamily="34" charset="0"/>
                </a:rPr>
                <a:t>Accountability &amp; Oversight: 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Establishing clear responsibility for AI outcomes, including human-in-the-loop oversight to prevent unintended harms.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1" name="Rectangle 30" descr="Processor">
            <a:extLst>
              <a:ext uri="{FF2B5EF4-FFF2-40B4-BE49-F238E27FC236}">
                <a16:creationId xmlns:a16="http://schemas.microsoft.com/office/drawing/2014/main" id="{E8A46787-770C-FD27-0A3C-D4EA5A345562}"/>
              </a:ext>
            </a:extLst>
          </p:cNvPr>
          <p:cNvSpPr/>
          <p:nvPr/>
        </p:nvSpPr>
        <p:spPr>
          <a:xfrm>
            <a:off x="604175" y="4382663"/>
            <a:ext cx="629648" cy="629648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BBAB7DA-8C60-BEC2-15CD-68ABE6108CC1}"/>
              </a:ext>
            </a:extLst>
          </p:cNvPr>
          <p:cNvGrpSpPr/>
          <p:nvPr/>
        </p:nvGrpSpPr>
        <p:grpSpPr>
          <a:xfrm>
            <a:off x="140997" y="5064672"/>
            <a:ext cx="1783307" cy="1233608"/>
            <a:chOff x="1649615" y="1958900"/>
            <a:chExt cx="1783307" cy="1233608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B83EF69-BD55-BD66-A7A1-B288BC5E0488}"/>
                </a:ext>
              </a:extLst>
            </p:cNvPr>
            <p:cNvSpPr/>
            <p:nvPr/>
          </p:nvSpPr>
          <p:spPr>
            <a:xfrm>
              <a:off x="1649616" y="1958900"/>
              <a:ext cx="1399218" cy="123360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W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BAAC814-B530-C5BD-7022-0D2402053D4D}"/>
                </a:ext>
              </a:extLst>
            </p:cNvPr>
            <p:cNvSpPr txBox="1"/>
            <p:nvPr/>
          </p:nvSpPr>
          <p:spPr>
            <a:xfrm>
              <a:off x="1649615" y="1958900"/>
              <a:ext cx="1783307" cy="12336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72 Black" panose="020B0A04030603020204" pitchFamily="34" charset="0"/>
                  <a:ea typeface="+mn-ea"/>
                  <a:cs typeface="72 Black" panose="020B0A04030603020204" pitchFamily="34" charset="0"/>
                </a:rPr>
                <a:t>Data Privacy &amp; Security: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Protecting data used to train AI and protecting the systems themselves from malicious attacks or "data poisoning".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3" name="Rectangle 32" descr="Scales of Justice">
            <a:extLst>
              <a:ext uri="{FF2B5EF4-FFF2-40B4-BE49-F238E27FC236}">
                <a16:creationId xmlns:a16="http://schemas.microsoft.com/office/drawing/2014/main" id="{B1712608-05B5-D84D-193A-8D3692FF614A}"/>
              </a:ext>
            </a:extLst>
          </p:cNvPr>
          <p:cNvSpPr/>
          <p:nvPr/>
        </p:nvSpPr>
        <p:spPr>
          <a:xfrm>
            <a:off x="5790056" y="5419671"/>
            <a:ext cx="629648" cy="629648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7F64EDC-AEAD-6B58-AA26-3A4B259C496B}"/>
              </a:ext>
            </a:extLst>
          </p:cNvPr>
          <p:cNvGrpSpPr/>
          <p:nvPr/>
        </p:nvGrpSpPr>
        <p:grpSpPr>
          <a:xfrm>
            <a:off x="4734069" y="6039112"/>
            <a:ext cx="3047458" cy="1303861"/>
            <a:chOff x="3288076" y="1888647"/>
            <a:chExt cx="3047458" cy="130386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5D80B62-89DF-562E-C1A2-B84596474D1B}"/>
                </a:ext>
              </a:extLst>
            </p:cNvPr>
            <p:cNvSpPr/>
            <p:nvPr/>
          </p:nvSpPr>
          <p:spPr>
            <a:xfrm>
              <a:off x="3293698" y="1958900"/>
              <a:ext cx="1399218" cy="123360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W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E30611A-CC02-1591-F2BD-59DB056C766C}"/>
                </a:ext>
              </a:extLst>
            </p:cNvPr>
            <p:cNvSpPr txBox="1"/>
            <p:nvPr/>
          </p:nvSpPr>
          <p:spPr>
            <a:xfrm>
              <a:off x="3288076" y="1888647"/>
              <a:ext cx="3047458" cy="12336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72 Black" panose="020B0A04030603020204" pitchFamily="34" charset="0"/>
                  <a:ea typeface="+mn-ea"/>
                  <a:cs typeface="72 Black" panose="020B0A04030603020204" pitchFamily="34" charset="0"/>
                </a:rPr>
                <a:t>Fairness &amp; Bias Monitoring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: Identifying and mitigating discriminatory results in training data to ensure equitable treatment across demographics.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3" name="Rectangle 42" descr="Robot">
            <a:extLst>
              <a:ext uri="{FF2B5EF4-FFF2-40B4-BE49-F238E27FC236}">
                <a16:creationId xmlns:a16="http://schemas.microsoft.com/office/drawing/2014/main" id="{FCACF0A9-09A7-E153-AF5B-3A5C45DA7F2F}"/>
              </a:ext>
            </a:extLst>
          </p:cNvPr>
          <p:cNvSpPr/>
          <p:nvPr/>
        </p:nvSpPr>
        <p:spPr>
          <a:xfrm>
            <a:off x="10877275" y="4053707"/>
            <a:ext cx="799039" cy="629648"/>
          </a:xfrm>
          <a:prstGeom prst="rect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CDEC43C-E096-2E0B-2045-27A58BA5A239}"/>
              </a:ext>
            </a:extLst>
          </p:cNvPr>
          <p:cNvGrpSpPr/>
          <p:nvPr/>
        </p:nvGrpSpPr>
        <p:grpSpPr>
          <a:xfrm>
            <a:off x="10285456" y="5012311"/>
            <a:ext cx="1775643" cy="1233608"/>
            <a:chOff x="6581862" y="1958900"/>
            <a:chExt cx="1399218" cy="1233608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47BC3EC-ED13-32CC-CB86-25AD3C53EEEF}"/>
                </a:ext>
              </a:extLst>
            </p:cNvPr>
            <p:cNvSpPr/>
            <p:nvPr/>
          </p:nvSpPr>
          <p:spPr>
            <a:xfrm>
              <a:off x="6581862" y="1958900"/>
              <a:ext cx="1399218" cy="123360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W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3CAE708-D8D3-899B-5BCB-313DDD30EB26}"/>
                </a:ext>
              </a:extLst>
            </p:cNvPr>
            <p:cNvSpPr txBox="1"/>
            <p:nvPr/>
          </p:nvSpPr>
          <p:spPr>
            <a:xfrm>
              <a:off x="6581862" y="1958900"/>
              <a:ext cx="1399218" cy="12336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Risk Management &amp; Compliance: Evaluating risks and aligning AI systems with legal requirements (e.g., EU AI Act, NIST AI RMF) and safety standards.</a:t>
              </a: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5" name="Rectangle 44" descr="Sustainability">
            <a:extLst>
              <a:ext uri="{FF2B5EF4-FFF2-40B4-BE49-F238E27FC236}">
                <a16:creationId xmlns:a16="http://schemas.microsoft.com/office/drawing/2014/main" id="{14B32531-3045-AB3E-62A9-A080E9291F14}"/>
              </a:ext>
            </a:extLst>
          </p:cNvPr>
          <p:cNvSpPr/>
          <p:nvPr/>
        </p:nvSpPr>
        <p:spPr>
          <a:xfrm>
            <a:off x="11046666" y="238623"/>
            <a:ext cx="629648" cy="629648"/>
          </a:xfrm>
          <a:prstGeom prst="rect">
            <a:avLst/>
          </a:prstGeom>
          <a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882C2A0-CD05-59F9-0755-DCAC26938D2F}"/>
              </a:ext>
            </a:extLst>
          </p:cNvPr>
          <p:cNvGrpSpPr/>
          <p:nvPr/>
        </p:nvGrpSpPr>
        <p:grpSpPr>
          <a:xfrm>
            <a:off x="10221470" y="930104"/>
            <a:ext cx="1933873" cy="1233608"/>
            <a:chOff x="7691289" y="1958900"/>
            <a:chExt cx="1933873" cy="1233608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8890C82-6299-BD77-DF5E-E388B2E38489}"/>
                </a:ext>
              </a:extLst>
            </p:cNvPr>
            <p:cNvSpPr/>
            <p:nvPr/>
          </p:nvSpPr>
          <p:spPr>
            <a:xfrm>
              <a:off x="8225944" y="1958900"/>
              <a:ext cx="1399218" cy="123360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W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275BFC9-0DFC-98C7-ACDB-557B1BECD171}"/>
                </a:ext>
              </a:extLst>
            </p:cNvPr>
            <p:cNvSpPr txBox="1"/>
            <p:nvPr/>
          </p:nvSpPr>
          <p:spPr>
            <a:xfrm>
              <a:off x="7691289" y="1958900"/>
              <a:ext cx="1933873" cy="12336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6B24">
                      <a:lumMod val="75000"/>
                    </a:srgbClr>
                  </a:solidFill>
                  <a:effectLst/>
                  <a:uLnTx/>
                  <a:uFillTx/>
                  <a:latin typeface="72 Black" panose="020B0A04030603020204" pitchFamily="34" charset="0"/>
                  <a:ea typeface="+mn-ea"/>
                  <a:cs typeface="72 Black" panose="020B0A04030603020204" pitchFamily="34" charset="0"/>
                </a:rPr>
                <a:t>Environmental Sustainability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: Evaluating the energy consumption and resource usage of AI training and deployment.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3" name="Rectangle 52" descr="Head with Gears">
            <a:extLst>
              <a:ext uri="{FF2B5EF4-FFF2-40B4-BE49-F238E27FC236}">
                <a16:creationId xmlns:a16="http://schemas.microsoft.com/office/drawing/2014/main" id="{E433A95B-7042-6B53-14F0-D79F8B150BC1}"/>
              </a:ext>
            </a:extLst>
          </p:cNvPr>
          <p:cNvSpPr/>
          <p:nvPr/>
        </p:nvSpPr>
        <p:spPr>
          <a:xfrm>
            <a:off x="5776861" y="-63317"/>
            <a:ext cx="629648" cy="629648"/>
          </a:xfrm>
          <a:prstGeom prst="rect">
            <a:avLst/>
          </a:prstGeom>
          <a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W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F92593C-E1BC-4129-7ECE-8CF44510847A}"/>
              </a:ext>
            </a:extLst>
          </p:cNvPr>
          <p:cNvGrpSpPr/>
          <p:nvPr/>
        </p:nvGrpSpPr>
        <p:grpSpPr>
          <a:xfrm>
            <a:off x="4636145" y="503357"/>
            <a:ext cx="2826596" cy="1530432"/>
            <a:chOff x="3867025" y="1662076"/>
            <a:chExt cx="2826596" cy="1530432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9141CE4A-696F-1286-BC7C-03CA3CD5A6B4}"/>
                </a:ext>
              </a:extLst>
            </p:cNvPr>
            <p:cNvSpPr/>
            <p:nvPr/>
          </p:nvSpPr>
          <p:spPr>
            <a:xfrm>
              <a:off x="4937780" y="1958900"/>
              <a:ext cx="1399218" cy="123360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W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94F942C-0618-F15B-50B2-7C9CBADD9058}"/>
                </a:ext>
              </a:extLst>
            </p:cNvPr>
            <p:cNvSpPr txBox="1"/>
            <p:nvPr/>
          </p:nvSpPr>
          <p:spPr>
            <a:xfrm>
              <a:off x="3867025" y="1662076"/>
              <a:ext cx="2826596" cy="9814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72 Black" panose="020B0A04030603020204" pitchFamily="34" charset="0"/>
                  <a:ea typeface="+mn-ea"/>
                  <a:cs typeface="72 Black" panose="020B0A04030603020204" pitchFamily="34" charset="0"/>
                </a:rPr>
                <a:t>Transparency &amp; Explainability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: Ensuring AI decision-making processes are understandable and documented (Explainable AI - XAI).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5396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AB3-64D1-23EB-D6D7-C85D7487A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Cybersecurity Pillars for Digital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945E5-5A3B-E154-4B56-8C6AB5833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Quantitative Risk Management</a:t>
            </a:r>
            <a:r>
              <a:rPr lang="en-US" dirty="0"/>
              <a:t>: Moving from qualitative assessments to data-driven, quantifiable risk analytics.</a:t>
            </a:r>
          </a:p>
          <a:p>
            <a:r>
              <a:rPr lang="en-US" b="1" dirty="0"/>
              <a:t>Business-Integrated Security</a:t>
            </a:r>
            <a:r>
              <a:rPr lang="en-US" dirty="0"/>
              <a:t>: Embedding cybersecurity into the very fabric of product design, customer journeys, and supply chains.</a:t>
            </a:r>
          </a:p>
          <a:p>
            <a:r>
              <a:rPr lang="en-US" b="1" dirty="0"/>
              <a:t>Enabling New Technology Platforms</a:t>
            </a:r>
            <a:r>
              <a:rPr lang="en-US" dirty="0"/>
              <a:t>: Supporting the secure deployment of agile development methods, robotics, and cloud-first operations.</a:t>
            </a:r>
          </a:p>
          <a:p>
            <a:r>
              <a:rPr lang="en-US" b="1" dirty="0"/>
              <a:t>Secure-by-Design Approach - </a:t>
            </a:r>
            <a:r>
              <a:rPr lang="en-US" dirty="0"/>
              <a:t>Embedding security into the core of digital technologies ensures a proactive security stance throughout development, making it an integral part of the process rather than an afterthought.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D90D0B-43F1-1626-B6CF-6E4CF1801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040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CD797-BD01-7459-4309-899D49497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 Privacy Pillars for Digital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ED6FB-5B31-E63B-4359-9978E8884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Obtaining Valid Consent</a:t>
            </a:r>
          </a:p>
          <a:p>
            <a:r>
              <a:rPr lang="en-US" dirty="0"/>
              <a:t>Allowing User Access</a:t>
            </a:r>
          </a:p>
          <a:p>
            <a:r>
              <a:rPr lang="en-US" dirty="0"/>
              <a:t>Minimizing Data Collection</a:t>
            </a:r>
          </a:p>
          <a:p>
            <a:r>
              <a:rPr lang="en-US" dirty="0"/>
              <a:t>Secure Storage</a:t>
            </a:r>
          </a:p>
          <a:p>
            <a:r>
              <a:rPr lang="en-US" dirty="0"/>
              <a:t>Manage Cross-Border Data Transfers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9D3D06-D2E4-7831-6B97-A29D8D5D6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26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c46c87f-17f3-41c6-84b9-0257db26a75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5EA468486E1747ADA8215AB3DB7BA6" ma:contentTypeVersion="16" ma:contentTypeDescription="Create a new document." ma:contentTypeScope="" ma:versionID="14a88f4e0c8025377e5968b46af082eb">
  <xsd:schema xmlns:xsd="http://www.w3.org/2001/XMLSchema" xmlns:xs="http://www.w3.org/2001/XMLSchema" xmlns:p="http://schemas.microsoft.com/office/2006/metadata/properties" xmlns:ns3="ac46c87f-17f3-41c6-84b9-0257db26a750" xmlns:ns4="7092aeb5-e5c1-410d-9bdb-aef81bad88df" targetNamespace="http://schemas.microsoft.com/office/2006/metadata/properties" ma:root="true" ma:fieldsID="e11f35edfe37979123708cb5ec05099b" ns3:_="" ns4:_="">
    <xsd:import namespace="ac46c87f-17f3-41c6-84b9-0257db26a750"/>
    <xsd:import namespace="7092aeb5-e5c1-410d-9bdb-aef81bad88df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46c87f-17f3-41c6-84b9-0257db26a750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92aeb5-e5c1-410d-9bdb-aef81bad88df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E5EBDAB-C3CC-4C74-B5C8-B68420C4FA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09576A-C89B-461B-8D23-2B27D6A68E4F}">
  <ds:schemaRefs>
    <ds:schemaRef ds:uri="http://schemas.microsoft.com/office/2006/documentManagement/types"/>
    <ds:schemaRef ds:uri="http://purl.org/dc/dcmitype/"/>
    <ds:schemaRef ds:uri="ac46c87f-17f3-41c6-84b9-0257db26a750"/>
    <ds:schemaRef ds:uri="http://schemas.openxmlformats.org/package/2006/metadata/core-properties"/>
    <ds:schemaRef ds:uri="http://www.w3.org/XML/1998/namespace"/>
    <ds:schemaRef ds:uri="7092aeb5-e5c1-410d-9bdb-aef81bad88df"/>
    <ds:schemaRef ds:uri="http://schemas.microsoft.com/office/2006/metadata/properties"/>
    <ds:schemaRef ds:uri="http://purl.org/dc/terms/"/>
    <ds:schemaRef ds:uri="http://purl.org/dc/elements/1.1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9BE862A-1198-44CE-8FED-83A65ED7A9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46c87f-17f3-41c6-84b9-0257db26a750"/>
    <ds:schemaRef ds:uri="7092aeb5-e5c1-410d-9bdb-aef81bad88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2892</TotalTime>
  <Words>749</Words>
  <Application>Microsoft Office PowerPoint</Application>
  <PresentationFormat>Widescreen</PresentationFormat>
  <Paragraphs>99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72 Black</vt:lpstr>
      <vt:lpstr>Aptos</vt:lpstr>
      <vt:lpstr>Aptos Display</vt:lpstr>
      <vt:lpstr>Arial</vt:lpstr>
      <vt:lpstr>Calibri</vt:lpstr>
      <vt:lpstr>Calibri Light</vt:lpstr>
      <vt:lpstr>Segoe UI</vt:lpstr>
      <vt:lpstr>ui-sans-serif</vt:lpstr>
      <vt:lpstr>Office Theme</vt:lpstr>
      <vt:lpstr>2_Office Theme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Cybersecurity Pillars for Digital Transformation</vt:lpstr>
      <vt:lpstr>Data  Privacy Pillars for Digital Transformation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five pillars of digital transformation success</vt:lpstr>
      <vt:lpstr>PowerPoint Presentation</vt:lpstr>
      <vt:lpstr>PowerPoint Presentation</vt:lpstr>
      <vt:lpstr>Outlook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TRANSFORMATION,CYBERSECURITY &amp;DATA PROTECTION</dc:title>
  <dc:creator>Zivo K. Chamba</dc:creator>
  <cp:lastModifiedBy>Evidence Mazhindu</cp:lastModifiedBy>
  <cp:revision>6</cp:revision>
  <dcterms:created xsi:type="dcterms:W3CDTF">2026-06-15T08:39:40Z</dcterms:created>
  <dcterms:modified xsi:type="dcterms:W3CDTF">2026-06-18T08:54:23Z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0x0101002B5EA468486E1747ADA8215AB3DB7BA6</vt:lpwstr>
  </property>
</Properties>
</file>