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rts/chart2.xml" ContentType="application/vnd.openxmlformats-officedocument.drawingml.chart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sldIdLst>
    <p:sldId id="256" r:id="rId2"/>
    <p:sldId id="373" r:id="rId3"/>
    <p:sldId id="279" r:id="rId4"/>
    <p:sldId id="276" r:id="rId5"/>
    <p:sldId id="275" r:id="rId6"/>
    <p:sldId id="274" r:id="rId7"/>
    <p:sldId id="258" r:id="rId8"/>
    <p:sldId id="259" r:id="rId9"/>
    <p:sldId id="277" r:id="rId10"/>
    <p:sldId id="260" r:id="rId11"/>
    <p:sldId id="261" r:id="rId12"/>
    <p:sldId id="263" r:id="rId13"/>
    <p:sldId id="265" r:id="rId14"/>
    <p:sldId id="266" r:id="rId15"/>
    <p:sldId id="267" r:id="rId16"/>
    <p:sldId id="268" r:id="rId17"/>
    <p:sldId id="270" r:id="rId18"/>
    <p:sldId id="271" r:id="rId19"/>
    <p:sldId id="278" r:id="rId20"/>
    <p:sldId id="273" r:id="rId21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11" d="100"/>
          <a:sy n="111" d="100"/>
        </p:scale>
        <p:origin x="55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area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Zettabytes</c:v>
                </c:pt>
              </c:strCache>
            </c:strRef>
          </c:tx>
          <c:spPr>
            <a:solidFill>
              <a:srgbClr val="0E6E6B">
                <a:alpha val="55000"/>
              </a:srgbClr>
            </a:solidFill>
            <a:effectLst/>
          </c:spPr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 i="0" u="none" strike="noStrike">
                    <a:solidFill>
                      <a:srgbClr val="10303A"/>
                    </a:solidFill>
                    <a:latin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2018</c:v>
                </c:pt>
                <c:pt idx="1">
                  <c:v>2020</c:v>
                </c:pt>
                <c:pt idx="2">
                  <c:v>2024</c:v>
                </c:pt>
                <c:pt idx="3">
                  <c:v>2025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33</c:v>
                </c:pt>
                <c:pt idx="1">
                  <c:v>64</c:v>
                </c:pt>
                <c:pt idx="2">
                  <c:v>149</c:v>
                </c:pt>
                <c:pt idx="3">
                  <c:v>181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E3C-4D29-9475-5B82D722143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axId val="2094734554"/>
        <c:axId val="2094734552"/>
      </c:area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5E7378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210"/>
          <c:min val="0"/>
        </c:scaling>
        <c:delete val="1"/>
        <c:axPos val="l"/>
        <c:numFmt formatCode="General" sourceLinked="0"/>
        <c:majorTickMark val="out"/>
        <c:minorTickMark val="none"/>
        <c:tickLblPos val="nextTo"/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radarChart>
        <c:radarStyle val="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Today</c:v>
                </c:pt>
              </c:strCache>
            </c:strRef>
          </c:tx>
          <c:spPr>
            <a:ln w="27940" cap="flat">
              <a:solidFill>
                <a:srgbClr val="E9A23B"/>
              </a:solidFill>
              <a:prstDash val="solid"/>
              <a:round/>
            </a:ln>
            <a:effectLst/>
          </c:spPr>
          <c:marker>
            <c:symbol val="circle"/>
            <c:size val="6"/>
            <c:spPr>
              <a:solidFill>
                <a:srgbClr val="E9A23B"/>
              </a:solidFill>
              <a:ln w="9525" cap="flat">
                <a:solidFill>
                  <a:srgbClr val="E9A23B"/>
                </a:solidFill>
                <a:prstDash val="solid"/>
                <a:round/>
              </a:ln>
              <a:effectLst/>
            </c:spPr>
          </c:marker>
          <c:cat>
            <c:strRef>
              <c:f>Sheet1!$A$2:$A$7</c:f>
              <c:strCache>
                <c:ptCount val="6"/>
                <c:pt idx="0">
                  <c:v>Quality</c:v>
                </c:pt>
                <c:pt idx="1">
                  <c:v>Governance</c:v>
                </c:pt>
                <c:pt idx="2">
                  <c:v>Security</c:v>
                </c:pt>
                <c:pt idx="3">
                  <c:v>Sovereignty</c:v>
                </c:pt>
                <c:pt idx="4">
                  <c:v>Architecture</c:v>
                </c:pt>
                <c:pt idx="5">
                  <c:v>Skills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52</c:v>
                </c:pt>
                <c:pt idx="1">
                  <c:v>40</c:v>
                </c:pt>
                <c:pt idx="2">
                  <c:v>58</c:v>
                </c:pt>
                <c:pt idx="3">
                  <c:v>34</c:v>
                </c:pt>
                <c:pt idx="4">
                  <c:v>48</c:v>
                </c:pt>
                <c:pt idx="5">
                  <c:v>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607-40B2-A46B-51D0C4797CB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Target</c:v>
                </c:pt>
              </c:strCache>
            </c:strRef>
          </c:tx>
          <c:spPr>
            <a:ln w="27940" cap="flat">
              <a:solidFill>
                <a:srgbClr val="0E6E6B"/>
              </a:solidFill>
              <a:prstDash val="solid"/>
              <a:round/>
            </a:ln>
            <a:effectLst/>
          </c:spPr>
          <c:marker>
            <c:symbol val="circle"/>
            <c:size val="6"/>
            <c:spPr>
              <a:solidFill>
                <a:srgbClr val="0E6E6B"/>
              </a:solidFill>
              <a:ln w="9525" cap="flat">
                <a:solidFill>
                  <a:srgbClr val="0E6E6B"/>
                </a:solidFill>
                <a:prstDash val="solid"/>
                <a:round/>
              </a:ln>
              <a:effectLst/>
            </c:spPr>
          </c:marker>
          <c:cat>
            <c:strRef>
              <c:f>Sheet1!$A$2:$A$7</c:f>
              <c:strCache>
                <c:ptCount val="6"/>
                <c:pt idx="0">
                  <c:v>Quality</c:v>
                </c:pt>
                <c:pt idx="1">
                  <c:v>Governance</c:v>
                </c:pt>
                <c:pt idx="2">
                  <c:v>Security</c:v>
                </c:pt>
                <c:pt idx="3">
                  <c:v>Sovereignty</c:v>
                </c:pt>
                <c:pt idx="4">
                  <c:v>Architecture</c:v>
                </c:pt>
                <c:pt idx="5">
                  <c:v>Skills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90</c:v>
                </c:pt>
                <c:pt idx="1">
                  <c:v>86</c:v>
                </c:pt>
                <c:pt idx="2">
                  <c:v>88</c:v>
                </c:pt>
                <c:pt idx="3">
                  <c:v>82</c:v>
                </c:pt>
                <c:pt idx="4">
                  <c:v>85</c:v>
                </c:pt>
                <c:pt idx="5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607-40B2-A46B-51D0C4797C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94734554"/>
        <c:axId val="2094734552"/>
      </c:rad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00" b="1" i="0" u="none" strike="noStrike">
                <a:solidFill>
                  <a:srgbClr val="10303A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1"/>
        <c:axPos val="l"/>
        <c:majorGridlines>
          <c:spPr>
            <a:ln w="12700" cap="flat">
              <a:solidFill>
                <a:srgbClr val="888888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100">
              <a:solidFill>
                <a:srgbClr val="5E7378"/>
              </a:solidFill>
            </a:defRPr>
          </a:pPr>
          <a:endParaRPr lang="en-US"/>
        </a:p>
      </c:txPr>
    </c:legend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02417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 (0:00–1:30). Hook: 'Every leader in this room is being sold a model. Almost nobody is being sold the thing that actually decides whether that model works — the data underneath it.' Set up the two words that frame the whole talk: CLEAN and SOVEREIGN. State the promise: by the end you'll have a shared definition, a way to benchmark yourselves, a reference architecture, and concrete actions for both the engineers and the policymakers in the room.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10:30–12:30. The engineering answer. Old world: a data-quality team inspects data after the fact. New world: quality is a property of the pipeline. 'Fail closed' is the phrase to land — a broken contract stops the pipeline rather than silently poisoning the model. The bottom band is what separates a demo from production: gates, observability, contracts.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14:30–17:00. This is the slide for the government officials, but the engineers need it too. The most common and most dangerous mistake is equating data localisation with sovereignty. Localising a copy onto a hyperscaler region you don't control, with keys you don't hold, under a CLOUD-Act-style regime, gives you the cost of localisation with none of the protection. Sovereignty is the AND of all three layers. Technical sovereignty (keys) is the one most often skipped.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19:00–21:00. The nuance that earns credibility with both camps. To the sovereignty hawks: isolation has a price tag, and ITIF has quantified it. To the open-data crowd: unrestricted flow ignores real risk and real power asymmetry. The doctrine on the right is the synthesis — classify, protect the few, free the many, and use technology (next slide) to move the rest safely. This is the slide that says you understand the politics, not just the tech.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21:00–23:30. The 'how' for the architects. Read bottom-up: sovereignty starts at the infrastructure layer — in-jurisdiction region, confidential compute, customer-managed keys (the two amber layers are where sovereignty is won or lost). Then open formats so you're not locked in, governance and quality as first-class layers, and serving on top. The right-hand column is the point that security, privacy and audit are not a layer — they cut across all of them. Keep this slide as the architectural anchor for follow-up conversations.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23:30–25:00. For the officials especially: governance fails when it's a document nobody owns. These four roles create a chain of accountability — council decides, owners are answerable, stewards define, custodians operate. The bottom band is the modern twist: encode the rules as code so they're enforced consistently and audibly. This is also how a small team in a resource-constrained ministry can govern at scale.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25:00–26:30. The optimistic turn. This is where the engineers lean in and the officials realise sovereignty doesn't mean economic isolation. Federated learning is the headline — e.g. multiple hospitals or central banks training a shared model without pooling raw records. Differential privacy and synthetic data let you publish and share safely; confidential computing protects data even in use. Together they make the 'balanced doctrine' from slide 10 technically real.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28:00–29:00. Make it operational. The radar is illustrative — the shape is what matters: most organisations are strong on security, weak on sovereignty and governance. The KPI list is what you actually instrument. Land the closing fact: 59% don't measure quality at all, so simply standing up this scorecard puts you ahead of most. Then move to the roadmap.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29:00–29:45. The 'so what do I do Monday' for the program owner. Stress the sequencing logic: you cannot govern data you haven't cataloged, and you shouldn't deploy AI on a foundation you haven't secured. Lighthouse use cases in phase 1 fund the rest politically. Most organisations try to start at phase 4 and that's exactly why 60% get abandoned.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6A6F20-4B0E-F200-7B59-6CD1FBB035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C080786-A965-299B-C76D-781E9BAC82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9C61FF5-3DDB-68A5-2863-9A520D97E7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1:30–3:30. The strategic premise. Compute and models are racing toward commodity; the durable advantage is the data layer. Land the 181 ZB number — the volume is exploding, but volume is not value. Pivot: more data without readiness just means more liability, faster. That sets up the definition.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0EB237-97B1-0501-2151-D1BCC1DE6A7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98915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Close (30:15–30:45). Three things to remember, then the one line: 'Whoever owns clean, sovereign data owns their AI future.' Pause. Thank the audience. Invite the two camps to find each other in the room — the builders and the governors — because that's the only way the foundation gets built. Take questions.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B0CC23-B80B-F814-65FA-D0EC8E65B1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7835ACD-7F18-96D4-5914-9183A53A14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AEE2019-7820-BF9E-A89D-DEA0B4DC81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1:30–3:30. The strategic premise. Compute and models are racing toward commodity; the durable advantage is the data layer. Land the 181 ZB number — the volume is exploding, but volume is not value. Pivot: more data without readiness just means more liability, faster. That sets up the definition.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D2F0D7-8943-9FD4-7B1C-7F624FD2AE5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1581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F88E92-F59F-7992-E714-214917FA63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7BE1643-F1F2-E34D-111A-6ADD5E4A7E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38C541D-86EC-B2CB-EE82-72D558B138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1:30–3:30. The strategic premise. Compute and models are racing toward commodity; the durable advantage is the data layer. Land the 181 ZB number — the volume is exploding, but volume is not value. Pivot: more data without readiness just means more liability, faster. That sets up the definition.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518D8F-7978-2490-D1AB-F99DA98487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65333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0A6E87-9925-B6DB-51DC-D9CD65B747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0D543A3-29C0-5F15-A8E2-50587CD468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C1E688F-01D7-2FB6-DC41-351FFDE123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1:30–3:30. The strategic premise. Compute and models are racing toward commodity; the durable advantage is the data layer. Land the 181 ZB number — the volume is exploding, but volume is not value. Pivot: more data without readiness just means more liability, faster. That sets up the definition.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419744-260A-70AB-8C74-C3377796F60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1556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0C9A33-4C36-5BF2-E5D6-4AD11AA0DE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80283BE-6329-D112-EF9F-A22A59B4F7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34E0C1A-9401-574B-1C03-FF0962DF2B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1:30–3:30. The strategic premise. Compute and models are racing toward commodity; the durable advantage is the data layer. Land the 181 ZB number — the volume is exploding, but volume is not value. Pivot: more data without readiness just means more liability, faster. That sets up the definition.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414D95-6BFF-0A5D-1D5C-A4C6AED7BEC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9596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3:30–6:00. The conceptual spine of the talk. Walk the 2x2: most organisations live in the bottom-left 'Liability' quadrant by default. Clean-but-exposed (bottom-right) is where many Western firms sit — great data hygiene, weak control. Locked-but-useless (top-left) is the trap of crude data-localisation mandates. Only the top-right compounds. Right panel: this is not hand-waving — it's the working definition the industry has converged on. Note 'governed at the asset level' and 'continuously assured' — those two kill most projects.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6:00–8:30. The burning platform. These four numbers are independent studies, different methods, same verdict. Pause on $12.9M — that is the steady-state cost of doing nothing, before a single AI project. The S&amp;P data point if asked: abandonment jumped from 17% of companies in 2024 to 42% in 2025. The diagnosis is consistent: organisations are scaling adoption faster than they are fixing the data foundation. Everything after this slide is the fix.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51DD45-57EC-BD4F-598D-F26D897AFF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8A1DC01-E2CD-F48F-F094-433081883C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0A78CE9-439C-2447-422D-2AE919768C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1:30–3:30. The strategic premise. Compute and models are racing toward commodity; the durable advantage is the data layer. Land the 181 ZB number — the volume is exploding, but volume is not value. Pivot: more data without readiness just means more liability, faster. That sets up the definition.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C21ED7-CB9C-4F6C-4562-1FDA3097372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4219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8:30–10:30. Make 'clean' concrete. The key message for the executives: each of these six is auditable and ownable — you can put a number and a name against it. The key message for the engineers: these become your test assertions and quality-gate rules. Tie back: 59% of organisations don't measure data quality at all (Gartner) — you can't improve what you never instrument.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4EAA05-E532-7CDC-9550-3C7E929312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5F66F0-9E9D-A85E-1AAA-CC64845237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DBEA7E-1EA1-9215-E30A-943554E30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8B84D1-7C97-414C-A8A7-064EE4EA63E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57517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27.png"/><Relationship Id="rId7" Type="http://schemas.openxmlformats.org/officeDocument/2006/relationships/image" Target="../media/image39.png"/><Relationship Id="rId12" Type="http://schemas.openxmlformats.org/officeDocument/2006/relationships/image" Target="../media/image3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26.png"/><Relationship Id="rId10" Type="http://schemas.openxmlformats.org/officeDocument/2006/relationships/image" Target="../media/image42.png"/><Relationship Id="rId4" Type="http://schemas.openxmlformats.org/officeDocument/2006/relationships/image" Target="../media/image37.png"/><Relationship Id="rId9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chart" Target="../charts/chart2.xml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gi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7.png"/><Relationship Id="rId4" Type="http://schemas.openxmlformats.org/officeDocument/2006/relationships/image" Target="../media/image5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726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7262C"/>
          </a:solidFill>
          <a:ln/>
        </p:spPr>
        <p:txBody>
          <a:bodyPr/>
          <a:lstStyle/>
          <a:p>
            <a:endParaRPr lang="en-ZW"/>
          </a:p>
        </p:txBody>
      </p:sp>
      <p:sp>
        <p:nvSpPr>
          <p:cNvPr id="3" name="Shape 1"/>
          <p:cNvSpPr/>
          <p:nvPr/>
        </p:nvSpPr>
        <p:spPr>
          <a:xfrm>
            <a:off x="8869680" y="914400"/>
            <a:ext cx="1371600" cy="548640"/>
          </a:xfrm>
          <a:prstGeom prst="line">
            <a:avLst/>
          </a:prstGeom>
          <a:noFill/>
          <a:ln w="12700">
            <a:solidFill>
              <a:srgbClr val="37B3A9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4" name="Shape 2"/>
          <p:cNvSpPr/>
          <p:nvPr/>
        </p:nvSpPr>
        <p:spPr>
          <a:xfrm flipV="1">
            <a:off x="10241280" y="731520"/>
            <a:ext cx="1097280" cy="731520"/>
          </a:xfrm>
          <a:prstGeom prst="line">
            <a:avLst/>
          </a:prstGeom>
          <a:noFill/>
          <a:ln w="12700">
            <a:solidFill>
              <a:srgbClr val="37B3A9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5" name="Shape 3"/>
          <p:cNvSpPr/>
          <p:nvPr/>
        </p:nvSpPr>
        <p:spPr>
          <a:xfrm flipH="1">
            <a:off x="9875520" y="1463040"/>
            <a:ext cx="365760" cy="1005840"/>
          </a:xfrm>
          <a:prstGeom prst="line">
            <a:avLst/>
          </a:prstGeom>
          <a:noFill/>
          <a:ln w="12700">
            <a:solidFill>
              <a:srgbClr val="37B3A9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6" name="Shape 4"/>
          <p:cNvSpPr/>
          <p:nvPr/>
        </p:nvSpPr>
        <p:spPr>
          <a:xfrm flipV="1">
            <a:off x="9875520" y="2103120"/>
            <a:ext cx="1645920" cy="365760"/>
          </a:xfrm>
          <a:prstGeom prst="line">
            <a:avLst/>
          </a:prstGeom>
          <a:noFill/>
          <a:ln w="12700">
            <a:solidFill>
              <a:srgbClr val="37B3A9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7" name="Shape 5"/>
          <p:cNvSpPr/>
          <p:nvPr/>
        </p:nvSpPr>
        <p:spPr>
          <a:xfrm flipH="1">
            <a:off x="9235440" y="2468880"/>
            <a:ext cx="640080" cy="640080"/>
          </a:xfrm>
          <a:prstGeom prst="line">
            <a:avLst/>
          </a:prstGeom>
          <a:noFill/>
          <a:ln w="12700">
            <a:solidFill>
              <a:srgbClr val="37B3A9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8" name="Shape 6"/>
          <p:cNvSpPr/>
          <p:nvPr/>
        </p:nvSpPr>
        <p:spPr>
          <a:xfrm>
            <a:off x="9235440" y="3108960"/>
            <a:ext cx="1645920" cy="182880"/>
          </a:xfrm>
          <a:prstGeom prst="line">
            <a:avLst/>
          </a:prstGeom>
          <a:noFill/>
          <a:ln w="12700">
            <a:solidFill>
              <a:srgbClr val="37B3A9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9" name="Shape 7"/>
          <p:cNvSpPr/>
          <p:nvPr/>
        </p:nvSpPr>
        <p:spPr>
          <a:xfrm flipH="1">
            <a:off x="10881360" y="2103120"/>
            <a:ext cx="640080" cy="1188720"/>
          </a:xfrm>
          <a:prstGeom prst="line">
            <a:avLst/>
          </a:prstGeom>
          <a:noFill/>
          <a:ln w="12700">
            <a:solidFill>
              <a:srgbClr val="37B3A9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10" name="Shape 8"/>
          <p:cNvSpPr/>
          <p:nvPr/>
        </p:nvSpPr>
        <p:spPr>
          <a:xfrm>
            <a:off x="11338560" y="731520"/>
            <a:ext cx="182880" cy="1371600"/>
          </a:xfrm>
          <a:prstGeom prst="line">
            <a:avLst/>
          </a:prstGeom>
          <a:noFill/>
          <a:ln w="12700">
            <a:solidFill>
              <a:srgbClr val="37B3A9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11" name="Shape 9"/>
          <p:cNvSpPr/>
          <p:nvPr/>
        </p:nvSpPr>
        <p:spPr>
          <a:xfrm>
            <a:off x="8796528" y="841248"/>
            <a:ext cx="146304" cy="146304"/>
          </a:xfrm>
          <a:prstGeom prst="ellipse">
            <a:avLst/>
          </a:prstGeom>
          <a:solidFill>
            <a:srgbClr val="37B3A9">
              <a:alpha val="75000"/>
            </a:srgbClr>
          </a:solidFill>
          <a:ln/>
        </p:spPr>
        <p:txBody>
          <a:bodyPr/>
          <a:lstStyle/>
          <a:p>
            <a:endParaRPr lang="en-ZW"/>
          </a:p>
        </p:txBody>
      </p:sp>
      <p:sp>
        <p:nvSpPr>
          <p:cNvPr id="12" name="Shape 10"/>
          <p:cNvSpPr/>
          <p:nvPr/>
        </p:nvSpPr>
        <p:spPr>
          <a:xfrm>
            <a:off x="10195560" y="1417320"/>
            <a:ext cx="91440" cy="91440"/>
          </a:xfrm>
          <a:prstGeom prst="ellipse">
            <a:avLst/>
          </a:prstGeom>
          <a:solidFill>
            <a:srgbClr val="E9A23B">
              <a:alpha val="75000"/>
            </a:srgbClr>
          </a:solidFill>
          <a:ln/>
        </p:spPr>
        <p:txBody>
          <a:bodyPr/>
          <a:lstStyle/>
          <a:p>
            <a:endParaRPr lang="en-ZW"/>
          </a:p>
        </p:txBody>
      </p:sp>
      <p:sp>
        <p:nvSpPr>
          <p:cNvPr id="13" name="Shape 11"/>
          <p:cNvSpPr/>
          <p:nvPr/>
        </p:nvSpPr>
        <p:spPr>
          <a:xfrm>
            <a:off x="11292840" y="685800"/>
            <a:ext cx="91440" cy="91440"/>
          </a:xfrm>
          <a:prstGeom prst="ellipse">
            <a:avLst/>
          </a:prstGeom>
          <a:solidFill>
            <a:srgbClr val="37B3A9">
              <a:alpha val="75000"/>
            </a:srgbClr>
          </a:solidFill>
          <a:ln/>
        </p:spPr>
        <p:txBody>
          <a:bodyPr/>
          <a:lstStyle/>
          <a:p>
            <a:endParaRPr lang="en-ZW"/>
          </a:p>
        </p:txBody>
      </p:sp>
      <p:sp>
        <p:nvSpPr>
          <p:cNvPr id="14" name="Shape 12"/>
          <p:cNvSpPr/>
          <p:nvPr/>
        </p:nvSpPr>
        <p:spPr>
          <a:xfrm>
            <a:off x="9802368" y="2395728"/>
            <a:ext cx="146304" cy="146304"/>
          </a:xfrm>
          <a:prstGeom prst="ellipse">
            <a:avLst/>
          </a:prstGeom>
          <a:solidFill>
            <a:srgbClr val="E9A23B">
              <a:alpha val="75000"/>
            </a:srgbClr>
          </a:solidFill>
          <a:ln/>
        </p:spPr>
        <p:txBody>
          <a:bodyPr/>
          <a:lstStyle/>
          <a:p>
            <a:endParaRPr lang="en-ZW"/>
          </a:p>
        </p:txBody>
      </p:sp>
      <p:sp>
        <p:nvSpPr>
          <p:cNvPr id="15" name="Shape 13"/>
          <p:cNvSpPr/>
          <p:nvPr/>
        </p:nvSpPr>
        <p:spPr>
          <a:xfrm>
            <a:off x="11475720" y="2057400"/>
            <a:ext cx="91440" cy="91440"/>
          </a:xfrm>
          <a:prstGeom prst="ellipse">
            <a:avLst/>
          </a:prstGeom>
          <a:solidFill>
            <a:srgbClr val="37B3A9">
              <a:alpha val="75000"/>
            </a:srgbClr>
          </a:solidFill>
          <a:ln/>
        </p:spPr>
        <p:txBody>
          <a:bodyPr/>
          <a:lstStyle/>
          <a:p>
            <a:endParaRPr lang="en-ZW"/>
          </a:p>
        </p:txBody>
      </p:sp>
      <p:sp>
        <p:nvSpPr>
          <p:cNvPr id="16" name="Shape 14"/>
          <p:cNvSpPr/>
          <p:nvPr/>
        </p:nvSpPr>
        <p:spPr>
          <a:xfrm>
            <a:off x="9189720" y="3063240"/>
            <a:ext cx="91440" cy="91440"/>
          </a:xfrm>
          <a:prstGeom prst="ellipse">
            <a:avLst/>
          </a:prstGeom>
          <a:solidFill>
            <a:srgbClr val="E9A23B">
              <a:alpha val="75000"/>
            </a:srgbClr>
          </a:solidFill>
          <a:ln/>
        </p:spPr>
        <p:txBody>
          <a:bodyPr/>
          <a:lstStyle/>
          <a:p>
            <a:endParaRPr lang="en-ZW"/>
          </a:p>
        </p:txBody>
      </p:sp>
      <p:sp>
        <p:nvSpPr>
          <p:cNvPr id="17" name="Shape 15"/>
          <p:cNvSpPr/>
          <p:nvPr/>
        </p:nvSpPr>
        <p:spPr>
          <a:xfrm>
            <a:off x="10808208" y="3218688"/>
            <a:ext cx="146304" cy="146304"/>
          </a:xfrm>
          <a:prstGeom prst="ellipse">
            <a:avLst/>
          </a:prstGeom>
          <a:solidFill>
            <a:srgbClr val="37B3A9">
              <a:alpha val="75000"/>
            </a:srgbClr>
          </a:solidFill>
          <a:ln/>
        </p:spPr>
        <p:txBody>
          <a:bodyPr/>
          <a:lstStyle/>
          <a:p>
            <a:endParaRPr lang="en-ZW"/>
          </a:p>
        </p:txBody>
      </p:sp>
      <p:sp>
        <p:nvSpPr>
          <p:cNvPr id="18" name="Shape 16"/>
          <p:cNvSpPr/>
          <p:nvPr/>
        </p:nvSpPr>
        <p:spPr>
          <a:xfrm>
            <a:off x="9966960" y="3840480"/>
            <a:ext cx="1371600" cy="548640"/>
          </a:xfrm>
          <a:prstGeom prst="line">
            <a:avLst/>
          </a:prstGeom>
          <a:noFill/>
          <a:ln w="12700">
            <a:solidFill>
              <a:srgbClr val="37B3A9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19" name="Shape 17"/>
          <p:cNvSpPr/>
          <p:nvPr/>
        </p:nvSpPr>
        <p:spPr>
          <a:xfrm flipV="1">
            <a:off x="11338560" y="3657600"/>
            <a:ext cx="1097280" cy="731520"/>
          </a:xfrm>
          <a:prstGeom prst="line">
            <a:avLst/>
          </a:prstGeom>
          <a:noFill/>
          <a:ln w="12700">
            <a:solidFill>
              <a:srgbClr val="37B3A9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20" name="Shape 18"/>
          <p:cNvSpPr/>
          <p:nvPr/>
        </p:nvSpPr>
        <p:spPr>
          <a:xfrm flipH="1">
            <a:off x="10972800" y="4389120"/>
            <a:ext cx="365760" cy="1005840"/>
          </a:xfrm>
          <a:prstGeom prst="line">
            <a:avLst/>
          </a:prstGeom>
          <a:noFill/>
          <a:ln w="12700">
            <a:solidFill>
              <a:srgbClr val="37B3A9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21" name="Shape 19"/>
          <p:cNvSpPr/>
          <p:nvPr/>
        </p:nvSpPr>
        <p:spPr>
          <a:xfrm flipV="1">
            <a:off x="10972800" y="5029200"/>
            <a:ext cx="1645920" cy="365760"/>
          </a:xfrm>
          <a:prstGeom prst="line">
            <a:avLst/>
          </a:prstGeom>
          <a:noFill/>
          <a:ln w="12700">
            <a:solidFill>
              <a:srgbClr val="37B3A9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22" name="Shape 20"/>
          <p:cNvSpPr/>
          <p:nvPr/>
        </p:nvSpPr>
        <p:spPr>
          <a:xfrm flipH="1">
            <a:off x="10332720" y="5394960"/>
            <a:ext cx="640080" cy="640080"/>
          </a:xfrm>
          <a:prstGeom prst="line">
            <a:avLst/>
          </a:prstGeom>
          <a:noFill/>
          <a:ln w="12700">
            <a:solidFill>
              <a:srgbClr val="37B3A9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23" name="Shape 21"/>
          <p:cNvSpPr/>
          <p:nvPr/>
        </p:nvSpPr>
        <p:spPr>
          <a:xfrm>
            <a:off x="10332720" y="6035040"/>
            <a:ext cx="1645920" cy="182880"/>
          </a:xfrm>
          <a:prstGeom prst="line">
            <a:avLst/>
          </a:prstGeom>
          <a:noFill/>
          <a:ln w="12700">
            <a:solidFill>
              <a:srgbClr val="37B3A9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24" name="Shape 22"/>
          <p:cNvSpPr/>
          <p:nvPr/>
        </p:nvSpPr>
        <p:spPr>
          <a:xfrm flipH="1">
            <a:off x="11978640" y="5029200"/>
            <a:ext cx="640080" cy="1188720"/>
          </a:xfrm>
          <a:prstGeom prst="line">
            <a:avLst/>
          </a:prstGeom>
          <a:noFill/>
          <a:ln w="12700">
            <a:solidFill>
              <a:srgbClr val="37B3A9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25" name="Shape 23"/>
          <p:cNvSpPr/>
          <p:nvPr/>
        </p:nvSpPr>
        <p:spPr>
          <a:xfrm>
            <a:off x="12435840" y="3657600"/>
            <a:ext cx="182880" cy="1371600"/>
          </a:xfrm>
          <a:prstGeom prst="line">
            <a:avLst/>
          </a:prstGeom>
          <a:noFill/>
          <a:ln w="12700">
            <a:solidFill>
              <a:srgbClr val="37B3A9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26" name="Shape 24"/>
          <p:cNvSpPr/>
          <p:nvPr/>
        </p:nvSpPr>
        <p:spPr>
          <a:xfrm>
            <a:off x="9893808" y="3767328"/>
            <a:ext cx="146304" cy="146304"/>
          </a:xfrm>
          <a:prstGeom prst="ellipse">
            <a:avLst/>
          </a:prstGeom>
          <a:solidFill>
            <a:srgbClr val="37B3A9">
              <a:alpha val="75000"/>
            </a:srgbClr>
          </a:solidFill>
          <a:ln/>
        </p:spPr>
        <p:txBody>
          <a:bodyPr/>
          <a:lstStyle/>
          <a:p>
            <a:endParaRPr lang="en-ZW"/>
          </a:p>
        </p:txBody>
      </p:sp>
      <p:sp>
        <p:nvSpPr>
          <p:cNvPr id="27" name="Shape 25"/>
          <p:cNvSpPr/>
          <p:nvPr/>
        </p:nvSpPr>
        <p:spPr>
          <a:xfrm>
            <a:off x="11292840" y="4343400"/>
            <a:ext cx="91440" cy="91440"/>
          </a:xfrm>
          <a:prstGeom prst="ellipse">
            <a:avLst/>
          </a:prstGeom>
          <a:solidFill>
            <a:srgbClr val="E9A23B">
              <a:alpha val="75000"/>
            </a:srgbClr>
          </a:solidFill>
          <a:ln/>
        </p:spPr>
        <p:txBody>
          <a:bodyPr/>
          <a:lstStyle/>
          <a:p>
            <a:endParaRPr lang="en-ZW"/>
          </a:p>
        </p:txBody>
      </p:sp>
      <p:sp>
        <p:nvSpPr>
          <p:cNvPr id="28" name="Shape 26"/>
          <p:cNvSpPr/>
          <p:nvPr/>
        </p:nvSpPr>
        <p:spPr>
          <a:xfrm>
            <a:off x="12390120" y="3611880"/>
            <a:ext cx="91440" cy="91440"/>
          </a:xfrm>
          <a:prstGeom prst="ellipse">
            <a:avLst/>
          </a:prstGeom>
          <a:solidFill>
            <a:srgbClr val="37B3A9">
              <a:alpha val="75000"/>
            </a:srgbClr>
          </a:solidFill>
          <a:ln/>
        </p:spPr>
        <p:txBody>
          <a:bodyPr/>
          <a:lstStyle/>
          <a:p>
            <a:endParaRPr lang="en-ZW"/>
          </a:p>
        </p:txBody>
      </p:sp>
      <p:sp>
        <p:nvSpPr>
          <p:cNvPr id="29" name="Shape 27"/>
          <p:cNvSpPr/>
          <p:nvPr/>
        </p:nvSpPr>
        <p:spPr>
          <a:xfrm>
            <a:off x="10899648" y="5321808"/>
            <a:ext cx="146304" cy="146304"/>
          </a:xfrm>
          <a:prstGeom prst="ellipse">
            <a:avLst/>
          </a:prstGeom>
          <a:solidFill>
            <a:srgbClr val="E9A23B">
              <a:alpha val="75000"/>
            </a:srgbClr>
          </a:solidFill>
          <a:ln/>
        </p:spPr>
        <p:txBody>
          <a:bodyPr/>
          <a:lstStyle/>
          <a:p>
            <a:endParaRPr lang="en-ZW"/>
          </a:p>
        </p:txBody>
      </p:sp>
      <p:sp>
        <p:nvSpPr>
          <p:cNvPr id="30" name="Shape 28"/>
          <p:cNvSpPr/>
          <p:nvPr/>
        </p:nvSpPr>
        <p:spPr>
          <a:xfrm>
            <a:off x="12573000" y="4983480"/>
            <a:ext cx="91440" cy="91440"/>
          </a:xfrm>
          <a:prstGeom prst="ellipse">
            <a:avLst/>
          </a:prstGeom>
          <a:solidFill>
            <a:srgbClr val="37B3A9">
              <a:alpha val="75000"/>
            </a:srgbClr>
          </a:solidFill>
          <a:ln/>
        </p:spPr>
        <p:txBody>
          <a:bodyPr/>
          <a:lstStyle/>
          <a:p>
            <a:endParaRPr lang="en-ZW"/>
          </a:p>
        </p:txBody>
      </p:sp>
      <p:sp>
        <p:nvSpPr>
          <p:cNvPr id="31" name="Shape 29"/>
          <p:cNvSpPr/>
          <p:nvPr/>
        </p:nvSpPr>
        <p:spPr>
          <a:xfrm>
            <a:off x="10287000" y="5989320"/>
            <a:ext cx="91440" cy="91440"/>
          </a:xfrm>
          <a:prstGeom prst="ellipse">
            <a:avLst/>
          </a:prstGeom>
          <a:solidFill>
            <a:srgbClr val="E9A23B">
              <a:alpha val="75000"/>
            </a:srgbClr>
          </a:solidFill>
          <a:ln/>
        </p:spPr>
        <p:txBody>
          <a:bodyPr/>
          <a:lstStyle/>
          <a:p>
            <a:endParaRPr lang="en-ZW"/>
          </a:p>
        </p:txBody>
      </p:sp>
      <p:sp>
        <p:nvSpPr>
          <p:cNvPr id="32" name="Shape 30"/>
          <p:cNvSpPr/>
          <p:nvPr/>
        </p:nvSpPr>
        <p:spPr>
          <a:xfrm>
            <a:off x="11905488" y="6144768"/>
            <a:ext cx="146304" cy="146304"/>
          </a:xfrm>
          <a:prstGeom prst="ellipse">
            <a:avLst/>
          </a:prstGeom>
          <a:solidFill>
            <a:srgbClr val="37B3A9">
              <a:alpha val="75000"/>
            </a:srgbClr>
          </a:solidFill>
          <a:ln/>
        </p:spPr>
        <p:txBody>
          <a:bodyPr/>
          <a:lstStyle/>
          <a:p>
            <a:endParaRPr lang="en-ZW"/>
          </a:p>
        </p:txBody>
      </p:sp>
      <p:sp>
        <p:nvSpPr>
          <p:cNvPr id="33" name="Shape 31"/>
          <p:cNvSpPr/>
          <p:nvPr/>
        </p:nvSpPr>
        <p:spPr>
          <a:xfrm>
            <a:off x="9326880" y="1554480"/>
            <a:ext cx="2468880" cy="2468880"/>
          </a:xfrm>
          <a:prstGeom prst="ellipse">
            <a:avLst/>
          </a:prstGeom>
          <a:solidFill>
            <a:srgbClr val="0B3B47"/>
          </a:solidFill>
          <a:ln/>
          <a:effectLst>
            <a:outerShdw blurRad="88900" dist="25400" dir="5400000" algn="bl" rotWithShape="0">
              <a:srgbClr val="0B3B47">
                <a:alpha val="18000"/>
              </a:srgbClr>
            </a:outerShdw>
          </a:effectLst>
        </p:spPr>
        <p:txBody>
          <a:bodyPr/>
          <a:lstStyle/>
          <a:p>
            <a:endParaRPr lang="en-ZW"/>
          </a:p>
        </p:txBody>
      </p:sp>
      <p:pic>
        <p:nvPicPr>
          <p:cNvPr id="3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44100" y="2171700"/>
            <a:ext cx="1234440" cy="1234440"/>
          </a:xfrm>
          <a:prstGeom prst="rect">
            <a:avLst/>
          </a:prstGeom>
        </p:spPr>
      </p:pic>
      <p:pic>
        <p:nvPicPr>
          <p:cNvPr id="3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58400" y="2331720"/>
            <a:ext cx="1005840" cy="914400"/>
          </a:xfrm>
          <a:prstGeom prst="rect">
            <a:avLst/>
          </a:prstGeom>
        </p:spPr>
      </p:pic>
      <p:sp>
        <p:nvSpPr>
          <p:cNvPr id="36" name="Text 32"/>
          <p:cNvSpPr/>
          <p:nvPr/>
        </p:nvSpPr>
        <p:spPr>
          <a:xfrm>
            <a:off x="640080" y="365760"/>
            <a:ext cx="331944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kern="0" spc="300" dirty="0">
                <a:solidFill>
                  <a:srgbClr val="E9A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DATA READINESS</a:t>
            </a:r>
            <a:endParaRPr lang="en-US" sz="2400" dirty="0"/>
          </a:p>
        </p:txBody>
      </p:sp>
      <p:sp>
        <p:nvSpPr>
          <p:cNvPr id="37" name="Text 33"/>
          <p:cNvSpPr/>
          <p:nvPr/>
        </p:nvSpPr>
        <p:spPr>
          <a:xfrm>
            <a:off x="603504" y="1783080"/>
            <a:ext cx="841248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5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Building Clean and</a:t>
            </a:r>
            <a:endParaRPr lang="en-US" sz="5200" dirty="0"/>
          </a:p>
          <a:p>
            <a:pPr marL="0" indent="0" algn="l">
              <a:lnSpc>
                <a:spcPct val="102000"/>
              </a:lnSpc>
              <a:buNone/>
            </a:pPr>
            <a:r>
              <a:rPr lang="en-US" sz="5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Sovereign Data Systems</a:t>
            </a:r>
            <a:endParaRPr lang="en-US" sz="5200" dirty="0"/>
          </a:p>
        </p:txBody>
      </p:sp>
      <p:sp>
        <p:nvSpPr>
          <p:cNvPr id="38" name="Text 34"/>
          <p:cNvSpPr/>
          <p:nvPr/>
        </p:nvSpPr>
        <p:spPr>
          <a:xfrm>
            <a:off x="640080" y="4160520"/>
            <a:ext cx="712369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800" i="1" dirty="0">
                <a:solidFill>
                  <a:srgbClr val="37B3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data foundation that decides which nations </a:t>
            </a:r>
          </a:p>
          <a:p>
            <a:pPr marL="0" indent="0" algn="l">
              <a:buNone/>
            </a:pPr>
            <a:r>
              <a:rPr lang="en-US" sz="2800" i="1" dirty="0">
                <a:solidFill>
                  <a:srgbClr val="37B3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and enterprises win the AI decade</a:t>
            </a:r>
            <a:r>
              <a:rPr lang="en-US" sz="1800" i="1" dirty="0">
                <a:solidFill>
                  <a:srgbClr val="37B3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800" dirty="0"/>
          </a:p>
        </p:txBody>
      </p:sp>
      <p:sp>
        <p:nvSpPr>
          <p:cNvPr id="39" name="Shape 35"/>
          <p:cNvSpPr/>
          <p:nvPr/>
        </p:nvSpPr>
        <p:spPr>
          <a:xfrm>
            <a:off x="658368" y="5257800"/>
            <a:ext cx="3108960" cy="0"/>
          </a:xfrm>
          <a:prstGeom prst="line">
            <a:avLst/>
          </a:prstGeom>
          <a:noFill/>
          <a:ln w="19050">
            <a:solidFill>
              <a:srgbClr val="E9A23B"/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40" name="Text 36"/>
          <p:cNvSpPr/>
          <p:nvPr/>
        </p:nvSpPr>
        <p:spPr>
          <a:xfrm>
            <a:off x="640080" y="54406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 Panashe Chiurunge</a:t>
            </a:r>
            <a:r>
              <a:rPr lang="en-US" sz="1400" dirty="0">
                <a:solidFill>
                  <a:srgbClr val="37B3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Chief AI Scientist</a:t>
            </a:r>
            <a:endParaRPr lang="en-US" sz="1500" dirty="0"/>
          </a:p>
        </p:txBody>
      </p:sp>
      <p:sp>
        <p:nvSpPr>
          <p:cNvPr id="41" name="Text 37"/>
          <p:cNvSpPr/>
          <p:nvPr/>
        </p:nvSpPr>
        <p:spPr>
          <a:xfrm>
            <a:off x="640080" y="580644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Keynote  ·  AI &amp; Data Sovereignty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kern="0" spc="300" dirty="0">
                <a:solidFill>
                  <a:srgbClr val="E9A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PILLAR I — CLEAN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603504" y="822960"/>
            <a:ext cx="9144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000" b="1" dirty="0">
                <a:solidFill>
                  <a:srgbClr val="1030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six dimensions of clean data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40080" y="1572768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“Clean” is not a vibe it is measurable. Each dimension has rules, thresholds and an owner.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640080" y="2103120"/>
            <a:ext cx="3529584" cy="1627632"/>
          </a:xfrm>
          <a:prstGeom prst="roundRect">
            <a:avLst>
              <a:gd name="adj" fmla="val 5618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0B3B47">
                <a:alpha val="16000"/>
              </a:srgbClr>
            </a:outerShdw>
          </a:effectLst>
        </p:spPr>
        <p:txBody>
          <a:bodyPr/>
          <a:lstStyle/>
          <a:p>
            <a:endParaRPr lang="en-ZW"/>
          </a:p>
        </p:txBody>
      </p:sp>
      <p:sp>
        <p:nvSpPr>
          <p:cNvPr id="6" name="Shape 4"/>
          <p:cNvSpPr/>
          <p:nvPr/>
        </p:nvSpPr>
        <p:spPr>
          <a:xfrm>
            <a:off x="886968" y="2350008"/>
            <a:ext cx="640080" cy="640080"/>
          </a:xfrm>
          <a:prstGeom prst="ellipse">
            <a:avLst/>
          </a:prstGeom>
          <a:solidFill>
            <a:srgbClr val="0E6E6B"/>
          </a:solidFill>
          <a:ln/>
          <a:effectLst>
            <a:outerShdw blurRad="88900" dist="25400" dir="5400000" algn="bl" rotWithShape="0">
              <a:srgbClr val="0B3B47">
                <a:alpha val="18000"/>
              </a:srgbClr>
            </a:outerShdw>
          </a:effectLst>
        </p:spPr>
        <p:txBody>
          <a:bodyPr/>
          <a:lstStyle/>
          <a:p>
            <a:endParaRPr lang="en-ZW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6988" y="2510028"/>
            <a:ext cx="320040" cy="32004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664208" y="2340864"/>
            <a:ext cx="234086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1030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Accuracy</a:t>
            </a:r>
            <a:endParaRPr lang="en-US" sz="2400" dirty="0"/>
          </a:p>
        </p:txBody>
      </p:sp>
      <p:sp>
        <p:nvSpPr>
          <p:cNvPr id="9" name="Text 6"/>
          <p:cNvSpPr/>
          <p:nvPr/>
        </p:nvSpPr>
        <p:spPr>
          <a:xfrm>
            <a:off x="1581912" y="2717320"/>
            <a:ext cx="250545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b="1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Values reflect the real world entity they describe.</a:t>
            </a:r>
            <a:endParaRPr lang="en-US" b="1" dirty="0"/>
          </a:p>
        </p:txBody>
      </p:sp>
      <p:sp>
        <p:nvSpPr>
          <p:cNvPr id="10" name="Shape 7"/>
          <p:cNvSpPr/>
          <p:nvPr/>
        </p:nvSpPr>
        <p:spPr>
          <a:xfrm>
            <a:off x="4352544" y="2103120"/>
            <a:ext cx="3529584" cy="1627632"/>
          </a:xfrm>
          <a:prstGeom prst="roundRect">
            <a:avLst>
              <a:gd name="adj" fmla="val 5618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0B3B47">
                <a:alpha val="16000"/>
              </a:srgbClr>
            </a:outerShdw>
          </a:effectLst>
        </p:spPr>
        <p:txBody>
          <a:bodyPr/>
          <a:lstStyle/>
          <a:p>
            <a:endParaRPr lang="en-ZW" sz="2400" dirty="0"/>
          </a:p>
        </p:txBody>
      </p:sp>
      <p:sp>
        <p:nvSpPr>
          <p:cNvPr id="11" name="Shape 8"/>
          <p:cNvSpPr/>
          <p:nvPr/>
        </p:nvSpPr>
        <p:spPr>
          <a:xfrm>
            <a:off x="4599432" y="2350008"/>
            <a:ext cx="640080" cy="640080"/>
          </a:xfrm>
          <a:prstGeom prst="ellipse">
            <a:avLst/>
          </a:prstGeom>
          <a:solidFill>
            <a:srgbClr val="E9A23B"/>
          </a:solidFill>
          <a:ln/>
          <a:effectLst>
            <a:outerShdw blurRad="88900" dist="25400" dir="5400000" algn="bl" rotWithShape="0">
              <a:srgbClr val="0B3B47">
                <a:alpha val="18000"/>
              </a:srgbClr>
            </a:outerShdw>
          </a:effectLst>
        </p:spPr>
        <p:txBody>
          <a:bodyPr/>
          <a:lstStyle/>
          <a:p>
            <a:endParaRPr lang="en-ZW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9452" y="2510028"/>
            <a:ext cx="320040" cy="32004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5376672" y="2340864"/>
            <a:ext cx="234086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1030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Completeness</a:t>
            </a:r>
            <a:endParaRPr lang="en-US" sz="2400" dirty="0"/>
          </a:p>
        </p:txBody>
      </p:sp>
      <p:sp>
        <p:nvSpPr>
          <p:cNvPr id="14" name="Text 10"/>
          <p:cNvSpPr/>
          <p:nvPr/>
        </p:nvSpPr>
        <p:spPr>
          <a:xfrm>
            <a:off x="5376672" y="2779776"/>
            <a:ext cx="2340864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b="1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missing records or required fields.</a:t>
            </a:r>
            <a:endParaRPr lang="en-US" b="1" dirty="0"/>
          </a:p>
        </p:txBody>
      </p:sp>
      <p:sp>
        <p:nvSpPr>
          <p:cNvPr id="15" name="Shape 11"/>
          <p:cNvSpPr/>
          <p:nvPr/>
        </p:nvSpPr>
        <p:spPr>
          <a:xfrm>
            <a:off x="8065008" y="2103120"/>
            <a:ext cx="3529584" cy="1627632"/>
          </a:xfrm>
          <a:prstGeom prst="roundRect">
            <a:avLst>
              <a:gd name="adj" fmla="val 5618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0B3B47">
                <a:alpha val="16000"/>
              </a:srgbClr>
            </a:outerShdw>
          </a:effectLst>
        </p:spPr>
        <p:txBody>
          <a:bodyPr/>
          <a:lstStyle/>
          <a:p>
            <a:endParaRPr lang="en-ZW"/>
          </a:p>
        </p:txBody>
      </p:sp>
      <p:sp>
        <p:nvSpPr>
          <p:cNvPr id="16" name="Shape 12"/>
          <p:cNvSpPr/>
          <p:nvPr/>
        </p:nvSpPr>
        <p:spPr>
          <a:xfrm>
            <a:off x="8311896" y="2350008"/>
            <a:ext cx="640080" cy="640080"/>
          </a:xfrm>
          <a:prstGeom prst="ellipse">
            <a:avLst/>
          </a:prstGeom>
          <a:solidFill>
            <a:srgbClr val="0E6E6B"/>
          </a:solidFill>
          <a:ln/>
          <a:effectLst>
            <a:outerShdw blurRad="88900" dist="25400" dir="5400000" algn="bl" rotWithShape="0">
              <a:srgbClr val="0B3B47">
                <a:alpha val="18000"/>
              </a:srgbClr>
            </a:outerShdw>
          </a:effectLst>
        </p:spPr>
        <p:txBody>
          <a:bodyPr/>
          <a:lstStyle/>
          <a:p>
            <a:endParaRPr lang="en-ZW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71916" y="2510028"/>
            <a:ext cx="320040" cy="320040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9089136" y="2340864"/>
            <a:ext cx="234086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1030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Consistency</a:t>
            </a:r>
            <a:endParaRPr lang="en-US" sz="2400" dirty="0"/>
          </a:p>
        </p:txBody>
      </p:sp>
      <p:sp>
        <p:nvSpPr>
          <p:cNvPr id="19" name="Text 14"/>
          <p:cNvSpPr/>
          <p:nvPr/>
        </p:nvSpPr>
        <p:spPr>
          <a:xfrm>
            <a:off x="9089136" y="2779776"/>
            <a:ext cx="2340864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fact agrees across every system.</a:t>
            </a:r>
            <a:endParaRPr lang="en-US" sz="1400" b="1" dirty="0"/>
          </a:p>
        </p:txBody>
      </p:sp>
      <p:sp>
        <p:nvSpPr>
          <p:cNvPr id="20" name="Shape 15"/>
          <p:cNvSpPr/>
          <p:nvPr/>
        </p:nvSpPr>
        <p:spPr>
          <a:xfrm>
            <a:off x="640080" y="3913632"/>
            <a:ext cx="3529584" cy="1627632"/>
          </a:xfrm>
          <a:prstGeom prst="roundRect">
            <a:avLst>
              <a:gd name="adj" fmla="val 5618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0B3B47">
                <a:alpha val="16000"/>
              </a:srgbClr>
            </a:outerShdw>
          </a:effectLst>
        </p:spPr>
        <p:txBody>
          <a:bodyPr/>
          <a:lstStyle/>
          <a:p>
            <a:endParaRPr lang="en-ZW"/>
          </a:p>
        </p:txBody>
      </p:sp>
      <p:sp>
        <p:nvSpPr>
          <p:cNvPr id="21" name="Shape 16"/>
          <p:cNvSpPr/>
          <p:nvPr/>
        </p:nvSpPr>
        <p:spPr>
          <a:xfrm>
            <a:off x="886968" y="4160520"/>
            <a:ext cx="640080" cy="640080"/>
          </a:xfrm>
          <a:prstGeom prst="ellipse">
            <a:avLst/>
          </a:prstGeom>
          <a:solidFill>
            <a:srgbClr val="E9A23B"/>
          </a:solidFill>
          <a:ln/>
          <a:effectLst>
            <a:outerShdw blurRad="88900" dist="25400" dir="5400000" algn="bl" rotWithShape="0">
              <a:srgbClr val="0B3B47">
                <a:alpha val="18000"/>
              </a:srgbClr>
            </a:outerShdw>
          </a:effectLst>
        </p:spPr>
        <p:txBody>
          <a:bodyPr/>
          <a:lstStyle/>
          <a:p>
            <a:endParaRPr lang="en-ZW"/>
          </a:p>
        </p:txBody>
      </p:sp>
      <p:pic>
        <p:nvPicPr>
          <p:cNvPr id="2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6988" y="4320540"/>
            <a:ext cx="320040" cy="320040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1664208" y="4151376"/>
            <a:ext cx="234086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1030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Timeliness</a:t>
            </a:r>
            <a:endParaRPr lang="en-US" sz="2400" dirty="0"/>
          </a:p>
        </p:txBody>
      </p:sp>
      <p:sp>
        <p:nvSpPr>
          <p:cNvPr id="24" name="Text 18"/>
          <p:cNvSpPr/>
          <p:nvPr/>
        </p:nvSpPr>
        <p:spPr>
          <a:xfrm>
            <a:off x="1664208" y="4590288"/>
            <a:ext cx="2340864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b="1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Fresh enough for the decision at hand.</a:t>
            </a:r>
            <a:endParaRPr lang="en-US" b="1" dirty="0"/>
          </a:p>
        </p:txBody>
      </p:sp>
      <p:sp>
        <p:nvSpPr>
          <p:cNvPr id="25" name="Shape 19"/>
          <p:cNvSpPr/>
          <p:nvPr/>
        </p:nvSpPr>
        <p:spPr>
          <a:xfrm>
            <a:off x="4352544" y="3913632"/>
            <a:ext cx="3529584" cy="1627632"/>
          </a:xfrm>
          <a:prstGeom prst="roundRect">
            <a:avLst>
              <a:gd name="adj" fmla="val 5618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0B3B47">
                <a:alpha val="16000"/>
              </a:srgbClr>
            </a:outerShdw>
          </a:effectLst>
        </p:spPr>
        <p:txBody>
          <a:bodyPr/>
          <a:lstStyle/>
          <a:p>
            <a:endParaRPr lang="en-ZW"/>
          </a:p>
        </p:txBody>
      </p:sp>
      <p:sp>
        <p:nvSpPr>
          <p:cNvPr id="26" name="Shape 20"/>
          <p:cNvSpPr/>
          <p:nvPr/>
        </p:nvSpPr>
        <p:spPr>
          <a:xfrm>
            <a:off x="4599432" y="4160520"/>
            <a:ext cx="640080" cy="640080"/>
          </a:xfrm>
          <a:prstGeom prst="ellipse">
            <a:avLst/>
          </a:prstGeom>
          <a:solidFill>
            <a:srgbClr val="0E6E6B"/>
          </a:solidFill>
          <a:ln/>
          <a:effectLst>
            <a:outerShdw blurRad="88900" dist="25400" dir="5400000" algn="bl" rotWithShape="0">
              <a:srgbClr val="0B3B47">
                <a:alpha val="18000"/>
              </a:srgbClr>
            </a:outerShdw>
          </a:effectLst>
        </p:spPr>
        <p:txBody>
          <a:bodyPr/>
          <a:lstStyle/>
          <a:p>
            <a:endParaRPr lang="en-ZW"/>
          </a:p>
        </p:txBody>
      </p:sp>
      <p:pic>
        <p:nvPicPr>
          <p:cNvPr id="27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9452" y="4320540"/>
            <a:ext cx="320040" cy="320040"/>
          </a:xfrm>
          <a:prstGeom prst="rect">
            <a:avLst/>
          </a:prstGeom>
        </p:spPr>
      </p:pic>
      <p:sp>
        <p:nvSpPr>
          <p:cNvPr id="28" name="Text 21"/>
          <p:cNvSpPr/>
          <p:nvPr/>
        </p:nvSpPr>
        <p:spPr>
          <a:xfrm>
            <a:off x="5376672" y="4151376"/>
            <a:ext cx="234086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1030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Validity</a:t>
            </a:r>
            <a:endParaRPr lang="en-US" sz="2400" dirty="0"/>
          </a:p>
        </p:txBody>
      </p:sp>
      <p:sp>
        <p:nvSpPr>
          <p:cNvPr id="29" name="Text 22"/>
          <p:cNvSpPr/>
          <p:nvPr/>
        </p:nvSpPr>
        <p:spPr>
          <a:xfrm>
            <a:off x="5376672" y="4590288"/>
            <a:ext cx="248716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b="1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Conforms to type, format and business rules.</a:t>
            </a:r>
            <a:endParaRPr lang="en-US" b="1" dirty="0"/>
          </a:p>
        </p:txBody>
      </p:sp>
      <p:sp>
        <p:nvSpPr>
          <p:cNvPr id="30" name="Shape 23"/>
          <p:cNvSpPr/>
          <p:nvPr/>
        </p:nvSpPr>
        <p:spPr>
          <a:xfrm>
            <a:off x="8065008" y="3913632"/>
            <a:ext cx="3529584" cy="1627632"/>
          </a:xfrm>
          <a:prstGeom prst="roundRect">
            <a:avLst>
              <a:gd name="adj" fmla="val 5618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0B3B47">
                <a:alpha val="16000"/>
              </a:srgbClr>
            </a:outerShdw>
          </a:effectLst>
        </p:spPr>
        <p:txBody>
          <a:bodyPr/>
          <a:lstStyle/>
          <a:p>
            <a:endParaRPr lang="en-ZW"/>
          </a:p>
        </p:txBody>
      </p:sp>
      <p:sp>
        <p:nvSpPr>
          <p:cNvPr id="31" name="Shape 24"/>
          <p:cNvSpPr/>
          <p:nvPr/>
        </p:nvSpPr>
        <p:spPr>
          <a:xfrm>
            <a:off x="8311896" y="4160520"/>
            <a:ext cx="640080" cy="640080"/>
          </a:xfrm>
          <a:prstGeom prst="ellipse">
            <a:avLst/>
          </a:prstGeom>
          <a:solidFill>
            <a:srgbClr val="E9A23B"/>
          </a:solidFill>
          <a:ln/>
          <a:effectLst>
            <a:outerShdw blurRad="88900" dist="25400" dir="5400000" algn="bl" rotWithShape="0">
              <a:srgbClr val="0B3B47">
                <a:alpha val="18000"/>
              </a:srgbClr>
            </a:outerShdw>
          </a:effectLst>
        </p:spPr>
        <p:txBody>
          <a:bodyPr/>
          <a:lstStyle/>
          <a:p>
            <a:endParaRPr lang="en-ZW"/>
          </a:p>
        </p:txBody>
      </p:sp>
      <p:pic>
        <p:nvPicPr>
          <p:cNvPr id="32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71916" y="4320540"/>
            <a:ext cx="320040" cy="320040"/>
          </a:xfrm>
          <a:prstGeom prst="rect">
            <a:avLst/>
          </a:prstGeom>
        </p:spPr>
      </p:pic>
      <p:sp>
        <p:nvSpPr>
          <p:cNvPr id="33" name="Text 25"/>
          <p:cNvSpPr/>
          <p:nvPr/>
        </p:nvSpPr>
        <p:spPr>
          <a:xfrm>
            <a:off x="9089136" y="4151376"/>
            <a:ext cx="234086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1030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Uniqueness</a:t>
            </a:r>
            <a:endParaRPr lang="en-US" sz="2400" dirty="0"/>
          </a:p>
        </p:txBody>
      </p:sp>
      <p:sp>
        <p:nvSpPr>
          <p:cNvPr id="34" name="Text 26"/>
          <p:cNvSpPr/>
          <p:nvPr/>
        </p:nvSpPr>
        <p:spPr>
          <a:xfrm>
            <a:off x="9089136" y="4590288"/>
            <a:ext cx="2340864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b="1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entity, one record  no duplicates.</a:t>
            </a:r>
            <a:endParaRPr lang="en-US" b="1" dirty="0"/>
          </a:p>
        </p:txBody>
      </p:sp>
      <p:sp>
        <p:nvSpPr>
          <p:cNvPr id="35" name="Text 27"/>
          <p:cNvSpPr/>
          <p:nvPr/>
        </p:nvSpPr>
        <p:spPr>
          <a:xfrm>
            <a:off x="54864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Data Readiness  ·  Clean &amp; Sovereign Data Systems</a:t>
            </a:r>
            <a:endParaRPr lang="en-US" sz="900" dirty="0"/>
          </a:p>
        </p:txBody>
      </p:sp>
      <p:sp>
        <p:nvSpPr>
          <p:cNvPr id="36" name="Text 28"/>
          <p:cNvSpPr/>
          <p:nvPr/>
        </p:nvSpPr>
        <p:spPr>
          <a:xfrm>
            <a:off x="1118311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3504" y="22860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kern="0" spc="300" dirty="0">
                <a:solidFill>
                  <a:srgbClr val="E9A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PILLAR I — CLEAN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603504" y="822960"/>
            <a:ext cx="96012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000" b="1" dirty="0">
                <a:solidFill>
                  <a:srgbClr val="1030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Quality is engineered, not inspected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40080" y="1499616"/>
            <a:ext cx="968573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Move quality “left” into the pipeline. Every stage carries a gate that bad data cannot pass.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640080" y="2331720"/>
            <a:ext cx="2084832" cy="2331720"/>
          </a:xfrm>
          <a:prstGeom prst="roundRect">
            <a:avLst>
              <a:gd name="adj" fmla="val 4386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0B3B47">
                <a:alpha val="16000"/>
              </a:srgbClr>
            </a:outerShdw>
          </a:effectLst>
        </p:spPr>
        <p:txBody>
          <a:bodyPr/>
          <a:lstStyle/>
          <a:p>
            <a:endParaRPr lang="en-ZW"/>
          </a:p>
        </p:txBody>
      </p:sp>
      <p:sp>
        <p:nvSpPr>
          <p:cNvPr id="6" name="Shape 4"/>
          <p:cNvSpPr/>
          <p:nvPr/>
        </p:nvSpPr>
        <p:spPr>
          <a:xfrm>
            <a:off x="1325880" y="2633472"/>
            <a:ext cx="713232" cy="713232"/>
          </a:xfrm>
          <a:prstGeom prst="ellipse">
            <a:avLst/>
          </a:prstGeom>
          <a:solidFill>
            <a:srgbClr val="0E6E6B"/>
          </a:solidFill>
          <a:ln/>
          <a:effectLst>
            <a:outerShdw blurRad="88900" dist="25400" dir="5400000" algn="bl" rotWithShape="0">
              <a:srgbClr val="0B3B47">
                <a:alpha val="18000"/>
              </a:srgbClr>
            </a:outerShdw>
          </a:effectLst>
        </p:spPr>
        <p:txBody>
          <a:bodyPr/>
          <a:lstStyle/>
          <a:p>
            <a:endParaRPr lang="en-ZW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4188" y="2811780"/>
            <a:ext cx="356616" cy="356616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2157984" y="2496312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000" b="1" dirty="0">
                <a:solidFill>
                  <a:srgbClr val="E9A2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768096" y="3502152"/>
            <a:ext cx="18288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5000"/>
              </a:lnSpc>
              <a:buNone/>
            </a:pPr>
            <a:r>
              <a:rPr lang="en-US" b="1" dirty="0">
                <a:solidFill>
                  <a:srgbClr val="1030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Ingest</a:t>
            </a:r>
            <a:endParaRPr lang="en-US" dirty="0"/>
          </a:p>
        </p:txBody>
      </p:sp>
      <p:sp>
        <p:nvSpPr>
          <p:cNvPr id="10" name="Text 7"/>
          <p:cNvSpPr/>
          <p:nvPr/>
        </p:nvSpPr>
        <p:spPr>
          <a:xfrm>
            <a:off x="768096" y="4087368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00" b="1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Batch &amp; stream, with contracts</a:t>
            </a:r>
            <a:endParaRPr lang="en-US" sz="1600" b="1" dirty="0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38628" y="2880360"/>
            <a:ext cx="164592" cy="164592"/>
          </a:xfrm>
          <a:prstGeom prst="rect">
            <a:avLst/>
          </a:prstGeom>
        </p:spPr>
      </p:pic>
      <p:sp>
        <p:nvSpPr>
          <p:cNvPr id="12" name="Shape 8"/>
          <p:cNvSpPr/>
          <p:nvPr/>
        </p:nvSpPr>
        <p:spPr>
          <a:xfrm>
            <a:off x="2916936" y="2331720"/>
            <a:ext cx="2084832" cy="2331720"/>
          </a:xfrm>
          <a:prstGeom prst="roundRect">
            <a:avLst>
              <a:gd name="adj" fmla="val 4386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0B3B47">
                <a:alpha val="16000"/>
              </a:srgbClr>
            </a:outerShdw>
          </a:effectLst>
        </p:spPr>
        <p:txBody>
          <a:bodyPr/>
          <a:lstStyle/>
          <a:p>
            <a:endParaRPr lang="en-ZW"/>
          </a:p>
        </p:txBody>
      </p:sp>
      <p:sp>
        <p:nvSpPr>
          <p:cNvPr id="13" name="Shape 9"/>
          <p:cNvSpPr/>
          <p:nvPr/>
        </p:nvSpPr>
        <p:spPr>
          <a:xfrm>
            <a:off x="3602736" y="2633472"/>
            <a:ext cx="713232" cy="713232"/>
          </a:xfrm>
          <a:prstGeom prst="ellipse">
            <a:avLst/>
          </a:prstGeom>
          <a:solidFill>
            <a:srgbClr val="0E6E6B"/>
          </a:solidFill>
          <a:ln/>
          <a:effectLst>
            <a:outerShdw blurRad="88900" dist="25400" dir="5400000" algn="bl" rotWithShape="0">
              <a:srgbClr val="0B3B47">
                <a:alpha val="18000"/>
              </a:srgbClr>
            </a:outerShdw>
          </a:effectLst>
        </p:spPr>
        <p:txBody>
          <a:bodyPr/>
          <a:lstStyle/>
          <a:p>
            <a:endParaRPr lang="en-ZW"/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81044" y="2811780"/>
            <a:ext cx="356616" cy="356616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4434840" y="2496312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000" b="1" dirty="0">
                <a:solidFill>
                  <a:srgbClr val="E9A2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000" dirty="0"/>
          </a:p>
        </p:txBody>
      </p:sp>
      <p:sp>
        <p:nvSpPr>
          <p:cNvPr id="16" name="Text 11"/>
          <p:cNvSpPr/>
          <p:nvPr/>
        </p:nvSpPr>
        <p:spPr>
          <a:xfrm>
            <a:off x="3044952" y="3502152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5000"/>
              </a:lnSpc>
              <a:buNone/>
            </a:pPr>
            <a:r>
              <a:rPr lang="en-US" b="1" dirty="0">
                <a:solidFill>
                  <a:srgbClr val="1030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Profile &amp; validate</a:t>
            </a:r>
            <a:endParaRPr lang="en-US" dirty="0"/>
          </a:p>
        </p:txBody>
      </p:sp>
      <p:sp>
        <p:nvSpPr>
          <p:cNvPr id="17" name="Text 12"/>
          <p:cNvSpPr/>
          <p:nvPr/>
        </p:nvSpPr>
        <p:spPr>
          <a:xfrm>
            <a:off x="3044952" y="4087368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Schema, rules, anomalies</a:t>
            </a:r>
            <a:endParaRPr lang="en-US" sz="1400" b="1" dirty="0"/>
          </a:p>
        </p:txBody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5484" y="2880360"/>
            <a:ext cx="164592" cy="164592"/>
          </a:xfrm>
          <a:prstGeom prst="rect">
            <a:avLst/>
          </a:prstGeom>
        </p:spPr>
      </p:pic>
      <p:sp>
        <p:nvSpPr>
          <p:cNvPr id="19" name="Shape 13"/>
          <p:cNvSpPr/>
          <p:nvPr/>
        </p:nvSpPr>
        <p:spPr>
          <a:xfrm>
            <a:off x="5193792" y="2331720"/>
            <a:ext cx="2084832" cy="2331720"/>
          </a:xfrm>
          <a:prstGeom prst="roundRect">
            <a:avLst>
              <a:gd name="adj" fmla="val 4386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0B3B47">
                <a:alpha val="16000"/>
              </a:srgbClr>
            </a:outerShdw>
          </a:effectLst>
        </p:spPr>
        <p:txBody>
          <a:bodyPr/>
          <a:lstStyle/>
          <a:p>
            <a:endParaRPr lang="en-ZW"/>
          </a:p>
        </p:txBody>
      </p:sp>
      <p:sp>
        <p:nvSpPr>
          <p:cNvPr id="20" name="Shape 14"/>
          <p:cNvSpPr/>
          <p:nvPr/>
        </p:nvSpPr>
        <p:spPr>
          <a:xfrm>
            <a:off x="5879592" y="2633472"/>
            <a:ext cx="713232" cy="713232"/>
          </a:xfrm>
          <a:prstGeom prst="ellipse">
            <a:avLst/>
          </a:prstGeom>
          <a:solidFill>
            <a:srgbClr val="0E6E6B"/>
          </a:solidFill>
          <a:ln/>
          <a:effectLst>
            <a:outerShdw blurRad="88900" dist="25400" dir="5400000" algn="bl" rotWithShape="0">
              <a:srgbClr val="0B3B47">
                <a:alpha val="18000"/>
              </a:srgbClr>
            </a:outerShdw>
          </a:effectLst>
        </p:spPr>
        <p:txBody>
          <a:bodyPr/>
          <a:lstStyle/>
          <a:p>
            <a:endParaRPr lang="en-ZW"/>
          </a:p>
        </p:txBody>
      </p:sp>
      <p:pic>
        <p:nvPicPr>
          <p:cNvPr id="21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57900" y="2811780"/>
            <a:ext cx="356616" cy="356616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6711696" y="2496312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000" b="1" dirty="0">
                <a:solidFill>
                  <a:srgbClr val="E9A2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000" dirty="0"/>
          </a:p>
        </p:txBody>
      </p:sp>
      <p:sp>
        <p:nvSpPr>
          <p:cNvPr id="23" name="Text 16"/>
          <p:cNvSpPr/>
          <p:nvPr/>
        </p:nvSpPr>
        <p:spPr>
          <a:xfrm>
            <a:off x="5321808" y="3447288"/>
            <a:ext cx="1828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5000"/>
              </a:lnSpc>
              <a:buNone/>
            </a:pPr>
            <a:r>
              <a:rPr lang="en-US" b="1" dirty="0">
                <a:solidFill>
                  <a:srgbClr val="1030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Cleanse &amp; standardise</a:t>
            </a:r>
            <a:endParaRPr lang="en-US" dirty="0"/>
          </a:p>
        </p:txBody>
      </p:sp>
      <p:sp>
        <p:nvSpPr>
          <p:cNvPr id="24" name="Text 17"/>
          <p:cNvSpPr/>
          <p:nvPr/>
        </p:nvSpPr>
        <p:spPr>
          <a:xfrm>
            <a:off x="5257800" y="4087368"/>
            <a:ext cx="195681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Dedupe, normalise, enrich</a:t>
            </a:r>
            <a:endParaRPr lang="en-US" sz="1400" b="1" dirty="0"/>
          </a:p>
        </p:txBody>
      </p:sp>
      <p:pic>
        <p:nvPicPr>
          <p:cNvPr id="25" name="Image 5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92340" y="2880360"/>
            <a:ext cx="164592" cy="164592"/>
          </a:xfrm>
          <a:prstGeom prst="rect">
            <a:avLst/>
          </a:prstGeom>
        </p:spPr>
      </p:pic>
      <p:sp>
        <p:nvSpPr>
          <p:cNvPr id="26" name="Shape 18"/>
          <p:cNvSpPr/>
          <p:nvPr/>
        </p:nvSpPr>
        <p:spPr>
          <a:xfrm>
            <a:off x="7470648" y="2331720"/>
            <a:ext cx="2084832" cy="2331720"/>
          </a:xfrm>
          <a:prstGeom prst="roundRect">
            <a:avLst>
              <a:gd name="adj" fmla="val 4386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0B3B47">
                <a:alpha val="16000"/>
              </a:srgbClr>
            </a:outerShdw>
          </a:effectLst>
        </p:spPr>
        <p:txBody>
          <a:bodyPr/>
          <a:lstStyle/>
          <a:p>
            <a:endParaRPr lang="en-ZW"/>
          </a:p>
        </p:txBody>
      </p:sp>
      <p:sp>
        <p:nvSpPr>
          <p:cNvPr id="27" name="Shape 19"/>
          <p:cNvSpPr/>
          <p:nvPr/>
        </p:nvSpPr>
        <p:spPr>
          <a:xfrm>
            <a:off x="8156448" y="2633472"/>
            <a:ext cx="713232" cy="713232"/>
          </a:xfrm>
          <a:prstGeom prst="ellipse">
            <a:avLst/>
          </a:prstGeom>
          <a:solidFill>
            <a:srgbClr val="0E6E6B"/>
          </a:solidFill>
          <a:ln/>
          <a:effectLst>
            <a:outerShdw blurRad="88900" dist="25400" dir="5400000" algn="bl" rotWithShape="0">
              <a:srgbClr val="0B3B47">
                <a:alpha val="18000"/>
              </a:srgbClr>
            </a:outerShdw>
          </a:effectLst>
        </p:spPr>
        <p:txBody>
          <a:bodyPr/>
          <a:lstStyle/>
          <a:p>
            <a:endParaRPr lang="en-ZW"/>
          </a:p>
        </p:txBody>
      </p:sp>
      <p:pic>
        <p:nvPicPr>
          <p:cNvPr id="28" name="Image 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34756" y="2811780"/>
            <a:ext cx="356616" cy="356616"/>
          </a:xfrm>
          <a:prstGeom prst="rect">
            <a:avLst/>
          </a:prstGeom>
        </p:spPr>
      </p:pic>
      <p:sp>
        <p:nvSpPr>
          <p:cNvPr id="29" name="Text 20"/>
          <p:cNvSpPr/>
          <p:nvPr/>
        </p:nvSpPr>
        <p:spPr>
          <a:xfrm>
            <a:off x="8988552" y="2496312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000" b="1" dirty="0">
                <a:solidFill>
                  <a:srgbClr val="E9A2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2000" dirty="0"/>
          </a:p>
        </p:txBody>
      </p:sp>
      <p:sp>
        <p:nvSpPr>
          <p:cNvPr id="30" name="Text 21"/>
          <p:cNvSpPr/>
          <p:nvPr/>
        </p:nvSpPr>
        <p:spPr>
          <a:xfrm>
            <a:off x="7598664" y="3502152"/>
            <a:ext cx="18288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5000"/>
              </a:lnSpc>
              <a:buNone/>
            </a:pPr>
            <a:r>
              <a:rPr lang="en-US" b="1" dirty="0">
                <a:solidFill>
                  <a:srgbClr val="1030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Govern &amp; catalog</a:t>
            </a:r>
            <a:endParaRPr lang="en-US" dirty="0"/>
          </a:p>
        </p:txBody>
      </p:sp>
      <p:sp>
        <p:nvSpPr>
          <p:cNvPr id="31" name="Text 22"/>
          <p:cNvSpPr/>
          <p:nvPr/>
        </p:nvSpPr>
        <p:spPr>
          <a:xfrm>
            <a:off x="7598664" y="4087368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00" b="1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Lineage, classify, document</a:t>
            </a:r>
            <a:endParaRPr lang="en-US" sz="1600" b="1" dirty="0"/>
          </a:p>
        </p:txBody>
      </p:sp>
      <p:pic>
        <p:nvPicPr>
          <p:cNvPr id="32" name="Image 7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69196" y="2880360"/>
            <a:ext cx="164592" cy="164592"/>
          </a:xfrm>
          <a:prstGeom prst="rect">
            <a:avLst/>
          </a:prstGeom>
        </p:spPr>
      </p:pic>
      <p:sp>
        <p:nvSpPr>
          <p:cNvPr id="33" name="Shape 23"/>
          <p:cNvSpPr/>
          <p:nvPr/>
        </p:nvSpPr>
        <p:spPr>
          <a:xfrm>
            <a:off x="9747504" y="2331720"/>
            <a:ext cx="2084832" cy="2331720"/>
          </a:xfrm>
          <a:prstGeom prst="roundRect">
            <a:avLst>
              <a:gd name="adj" fmla="val 4386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0B3B47">
                <a:alpha val="16000"/>
              </a:srgbClr>
            </a:outerShdw>
          </a:effectLst>
        </p:spPr>
        <p:txBody>
          <a:bodyPr/>
          <a:lstStyle/>
          <a:p>
            <a:endParaRPr lang="en-ZW"/>
          </a:p>
        </p:txBody>
      </p:sp>
      <p:sp>
        <p:nvSpPr>
          <p:cNvPr id="34" name="Shape 24"/>
          <p:cNvSpPr/>
          <p:nvPr/>
        </p:nvSpPr>
        <p:spPr>
          <a:xfrm>
            <a:off x="10433304" y="2633472"/>
            <a:ext cx="713232" cy="713232"/>
          </a:xfrm>
          <a:prstGeom prst="ellipse">
            <a:avLst/>
          </a:prstGeom>
          <a:solidFill>
            <a:srgbClr val="0E6E6B"/>
          </a:solidFill>
          <a:ln/>
          <a:effectLst>
            <a:outerShdw blurRad="88900" dist="25400" dir="5400000" algn="bl" rotWithShape="0">
              <a:srgbClr val="0B3B47">
                <a:alpha val="18000"/>
              </a:srgbClr>
            </a:outerShdw>
          </a:effectLst>
        </p:spPr>
        <p:txBody>
          <a:bodyPr/>
          <a:lstStyle/>
          <a:p>
            <a:endParaRPr lang="en-ZW"/>
          </a:p>
        </p:txBody>
      </p:sp>
      <p:pic>
        <p:nvPicPr>
          <p:cNvPr id="35" name="Image 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611612" y="2811780"/>
            <a:ext cx="356616" cy="356616"/>
          </a:xfrm>
          <a:prstGeom prst="rect">
            <a:avLst/>
          </a:prstGeom>
        </p:spPr>
      </p:pic>
      <p:sp>
        <p:nvSpPr>
          <p:cNvPr id="36" name="Text 25"/>
          <p:cNvSpPr/>
          <p:nvPr/>
        </p:nvSpPr>
        <p:spPr>
          <a:xfrm>
            <a:off x="11265408" y="2496312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000" b="1" dirty="0">
                <a:solidFill>
                  <a:srgbClr val="E9A2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2000" dirty="0"/>
          </a:p>
        </p:txBody>
      </p:sp>
      <p:sp>
        <p:nvSpPr>
          <p:cNvPr id="37" name="Text 26"/>
          <p:cNvSpPr/>
          <p:nvPr/>
        </p:nvSpPr>
        <p:spPr>
          <a:xfrm>
            <a:off x="9875520" y="3502152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5000"/>
              </a:lnSpc>
              <a:buNone/>
            </a:pPr>
            <a:r>
              <a:rPr lang="en-US" b="1" dirty="0">
                <a:solidFill>
                  <a:srgbClr val="1030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Serve</a:t>
            </a:r>
            <a:endParaRPr lang="en-US" dirty="0"/>
          </a:p>
        </p:txBody>
      </p:sp>
      <p:sp>
        <p:nvSpPr>
          <p:cNvPr id="38" name="Text 27"/>
          <p:cNvSpPr/>
          <p:nvPr/>
        </p:nvSpPr>
        <p:spPr>
          <a:xfrm>
            <a:off x="9875520" y="4087368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00" b="1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Features, vectors, models</a:t>
            </a:r>
            <a:endParaRPr lang="en-US" sz="1600" b="1" dirty="0"/>
          </a:p>
        </p:txBody>
      </p:sp>
      <p:sp>
        <p:nvSpPr>
          <p:cNvPr id="39" name="Shape 28"/>
          <p:cNvSpPr/>
          <p:nvPr/>
        </p:nvSpPr>
        <p:spPr>
          <a:xfrm>
            <a:off x="640080" y="5029200"/>
            <a:ext cx="10899648" cy="1078992"/>
          </a:xfrm>
          <a:prstGeom prst="roundRect">
            <a:avLst>
              <a:gd name="adj" fmla="val 8475"/>
            </a:avLst>
          </a:prstGeom>
          <a:solidFill>
            <a:srgbClr val="07262C"/>
          </a:solidFill>
          <a:ln/>
          <a:effectLst>
            <a:outerShdw blurRad="114300" dist="38100" dir="5400000" algn="bl" rotWithShape="0">
              <a:srgbClr val="0B3B47">
                <a:alpha val="16000"/>
              </a:srgbClr>
            </a:outerShdw>
          </a:effectLst>
        </p:spPr>
        <p:txBody>
          <a:bodyPr/>
          <a:lstStyle/>
          <a:p>
            <a:endParaRPr lang="en-ZW"/>
          </a:p>
        </p:txBody>
      </p:sp>
      <p:pic>
        <p:nvPicPr>
          <p:cNvPr id="40" name="Image 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8680" y="5285232"/>
            <a:ext cx="384048" cy="384048"/>
          </a:xfrm>
          <a:prstGeom prst="rect">
            <a:avLst/>
          </a:prstGeom>
        </p:spPr>
      </p:pic>
      <p:sp>
        <p:nvSpPr>
          <p:cNvPr id="41" name="Text 29"/>
          <p:cNvSpPr/>
          <p:nvPr/>
        </p:nvSpPr>
        <p:spPr>
          <a:xfrm>
            <a:off x="1371600" y="5212080"/>
            <a:ext cx="30175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8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Quality gates   </a:t>
            </a:r>
            <a:r>
              <a:rPr lang="en-US" sz="1150" dirty="0">
                <a:solidFill>
                  <a:srgbClr val="9FBFC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Pipelines fail closed on rule breach</a:t>
            </a:r>
            <a:endParaRPr lang="en-US" sz="1300" dirty="0"/>
          </a:p>
        </p:txBody>
      </p:sp>
      <p:pic>
        <p:nvPicPr>
          <p:cNvPr id="42" name="Image 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80560" y="5285232"/>
            <a:ext cx="384048" cy="384048"/>
          </a:xfrm>
          <a:prstGeom prst="rect">
            <a:avLst/>
          </a:prstGeom>
        </p:spPr>
      </p:pic>
      <p:sp>
        <p:nvSpPr>
          <p:cNvPr id="43" name="Text 30"/>
          <p:cNvSpPr/>
          <p:nvPr/>
        </p:nvSpPr>
        <p:spPr>
          <a:xfrm>
            <a:off x="4983480" y="5212080"/>
            <a:ext cx="30175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8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Observability   </a:t>
            </a:r>
            <a:r>
              <a:rPr lang="en-US" sz="1150" dirty="0">
                <a:solidFill>
                  <a:srgbClr val="9FBFC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Freshness, volume &amp; drift monitored</a:t>
            </a:r>
            <a:endParaRPr lang="en-US" sz="1300" dirty="0"/>
          </a:p>
        </p:txBody>
      </p:sp>
      <p:pic>
        <p:nvPicPr>
          <p:cNvPr id="44" name="Image 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92440" y="5285232"/>
            <a:ext cx="384048" cy="384048"/>
          </a:xfrm>
          <a:prstGeom prst="rect">
            <a:avLst/>
          </a:prstGeom>
        </p:spPr>
      </p:pic>
      <p:sp>
        <p:nvSpPr>
          <p:cNvPr id="45" name="Text 31"/>
          <p:cNvSpPr/>
          <p:nvPr/>
        </p:nvSpPr>
        <p:spPr>
          <a:xfrm>
            <a:off x="8595360" y="5212080"/>
            <a:ext cx="30175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8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contracts   </a:t>
            </a:r>
            <a:r>
              <a:rPr lang="en-US" sz="1150" dirty="0">
                <a:solidFill>
                  <a:srgbClr val="9FBFC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Producers commit to a schema &amp; SLA</a:t>
            </a:r>
            <a:endParaRPr lang="en-US" sz="1300" dirty="0"/>
          </a:p>
        </p:txBody>
      </p:sp>
      <p:sp>
        <p:nvSpPr>
          <p:cNvPr id="46" name="Text 32"/>
          <p:cNvSpPr/>
          <p:nvPr/>
        </p:nvSpPr>
        <p:spPr>
          <a:xfrm>
            <a:off x="54864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Data Readiness  ·  Clean &amp; Sovereign Data Systems</a:t>
            </a:r>
            <a:endParaRPr lang="en-US" sz="900" dirty="0"/>
          </a:p>
        </p:txBody>
      </p:sp>
      <p:sp>
        <p:nvSpPr>
          <p:cNvPr id="47" name="Text 33"/>
          <p:cNvSpPr/>
          <p:nvPr/>
        </p:nvSpPr>
        <p:spPr>
          <a:xfrm>
            <a:off x="1118311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726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68799"/>
            <a:ext cx="39593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kern="0" spc="300" dirty="0">
                <a:solidFill>
                  <a:srgbClr val="E9A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PILLAR II — SOVEREIGN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603504" y="822960"/>
            <a:ext cx="10972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9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Data sovereignty is more than data residency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640080" y="1627632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6000"/>
              </a:lnSpc>
              <a:buNone/>
            </a:pPr>
            <a:r>
              <a:rPr lang="en-US" dirty="0">
                <a:solidFill>
                  <a:srgbClr val="37B3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Residency asks “where does the data sit?” Sovereignty asks” who truly controls it — and under whose law?” Three layers must come together.</a:t>
            </a:r>
            <a:endParaRPr lang="en-US" dirty="0"/>
          </a:p>
        </p:txBody>
      </p:sp>
      <p:sp>
        <p:nvSpPr>
          <p:cNvPr id="5" name="Shape 3"/>
          <p:cNvSpPr/>
          <p:nvPr/>
        </p:nvSpPr>
        <p:spPr>
          <a:xfrm>
            <a:off x="640080" y="2331720"/>
            <a:ext cx="3529584" cy="2834640"/>
          </a:xfrm>
          <a:prstGeom prst="roundRect">
            <a:avLst>
              <a:gd name="adj" fmla="val 3226"/>
            </a:avLst>
          </a:prstGeom>
          <a:solidFill>
            <a:srgbClr val="0B3B47"/>
          </a:solidFill>
          <a:ln/>
          <a:effectLst>
            <a:outerShdw blurRad="114300" dist="38100" dir="5400000" algn="bl" rotWithShape="0">
              <a:srgbClr val="0B3B47">
                <a:alpha val="16000"/>
              </a:srgbClr>
            </a:outerShdw>
          </a:effectLst>
        </p:spPr>
        <p:txBody>
          <a:bodyPr/>
          <a:lstStyle/>
          <a:p>
            <a:endParaRPr lang="en-ZW"/>
          </a:p>
        </p:txBody>
      </p:sp>
      <p:sp>
        <p:nvSpPr>
          <p:cNvPr id="6" name="Shape 4"/>
          <p:cNvSpPr/>
          <p:nvPr/>
        </p:nvSpPr>
        <p:spPr>
          <a:xfrm>
            <a:off x="1984248" y="2596896"/>
            <a:ext cx="841248" cy="841248"/>
          </a:xfrm>
          <a:prstGeom prst="ellipse">
            <a:avLst/>
          </a:prstGeom>
          <a:solidFill>
            <a:srgbClr val="0E6E6B"/>
          </a:solidFill>
          <a:ln/>
          <a:effectLst>
            <a:outerShdw blurRad="88900" dist="25400" dir="5400000" algn="bl" rotWithShape="0">
              <a:srgbClr val="0B3B47">
                <a:alpha val="18000"/>
              </a:srgbClr>
            </a:outerShdw>
          </a:effectLst>
        </p:spPr>
        <p:txBody>
          <a:bodyPr/>
          <a:lstStyle/>
          <a:p>
            <a:endParaRPr lang="en-ZW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4560" y="2807208"/>
            <a:ext cx="420624" cy="420624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371600" y="3520440"/>
            <a:ext cx="2254772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Legal sovereignty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652272" y="4114800"/>
            <a:ext cx="3243072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1400" dirty="0">
                <a:solidFill>
                  <a:srgbClr val="C9DC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falls under your jurisdiction's law — and is shielded from foreign extraterritorial reach (e.g. compelled disclosure).</a:t>
            </a:r>
            <a:endParaRPr lang="en-US" sz="1400" dirty="0"/>
          </a:p>
        </p:txBody>
      </p:sp>
      <p:sp>
        <p:nvSpPr>
          <p:cNvPr id="10" name="Shape 7"/>
          <p:cNvSpPr/>
          <p:nvPr/>
        </p:nvSpPr>
        <p:spPr>
          <a:xfrm>
            <a:off x="4325112" y="2331720"/>
            <a:ext cx="3529584" cy="2834640"/>
          </a:xfrm>
          <a:prstGeom prst="roundRect">
            <a:avLst>
              <a:gd name="adj" fmla="val 3226"/>
            </a:avLst>
          </a:prstGeom>
          <a:solidFill>
            <a:srgbClr val="0B3B47"/>
          </a:solidFill>
          <a:ln/>
          <a:effectLst>
            <a:outerShdw blurRad="114300" dist="38100" dir="5400000" algn="bl" rotWithShape="0">
              <a:srgbClr val="0B3B47">
                <a:alpha val="16000"/>
              </a:srgbClr>
            </a:outerShdw>
          </a:effectLst>
        </p:spPr>
        <p:txBody>
          <a:bodyPr/>
          <a:lstStyle/>
          <a:p>
            <a:endParaRPr lang="en-ZW"/>
          </a:p>
        </p:txBody>
      </p:sp>
      <p:sp>
        <p:nvSpPr>
          <p:cNvPr id="11" name="Shape 8"/>
          <p:cNvSpPr/>
          <p:nvPr/>
        </p:nvSpPr>
        <p:spPr>
          <a:xfrm>
            <a:off x="5669280" y="2596896"/>
            <a:ext cx="841248" cy="841248"/>
          </a:xfrm>
          <a:prstGeom prst="ellipse">
            <a:avLst/>
          </a:prstGeom>
          <a:solidFill>
            <a:srgbClr val="E9A23B"/>
          </a:solidFill>
          <a:ln/>
          <a:effectLst>
            <a:outerShdw blurRad="88900" dist="25400" dir="5400000" algn="bl" rotWithShape="0">
              <a:srgbClr val="0B3B47">
                <a:alpha val="18000"/>
              </a:srgbClr>
            </a:outerShdw>
          </a:effectLst>
        </p:spPr>
        <p:txBody>
          <a:bodyPr/>
          <a:lstStyle/>
          <a:p>
            <a:endParaRPr lang="en-ZW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9592" y="2807208"/>
            <a:ext cx="420624" cy="420624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4553712" y="3566160"/>
            <a:ext cx="3072384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Technical sovereignty</a:t>
            </a:r>
            <a:endParaRPr lang="en-US" sz="2000" dirty="0"/>
          </a:p>
        </p:txBody>
      </p:sp>
      <p:sp>
        <p:nvSpPr>
          <p:cNvPr id="14" name="Text 10"/>
          <p:cNvSpPr/>
          <p:nvPr/>
        </p:nvSpPr>
        <p:spPr>
          <a:xfrm>
            <a:off x="4599432" y="4114800"/>
            <a:ext cx="2980944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1400" dirty="0">
                <a:solidFill>
                  <a:srgbClr val="C9DC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hold the encryption keys, the access controls and the operational runbook — not just the postal address of the server.</a:t>
            </a:r>
            <a:endParaRPr lang="en-US" sz="1400" dirty="0"/>
          </a:p>
        </p:txBody>
      </p:sp>
      <p:sp>
        <p:nvSpPr>
          <p:cNvPr id="15" name="Shape 11"/>
          <p:cNvSpPr/>
          <p:nvPr/>
        </p:nvSpPr>
        <p:spPr>
          <a:xfrm>
            <a:off x="8010144" y="2331720"/>
            <a:ext cx="3529584" cy="2834640"/>
          </a:xfrm>
          <a:prstGeom prst="roundRect">
            <a:avLst>
              <a:gd name="adj" fmla="val 3226"/>
            </a:avLst>
          </a:prstGeom>
          <a:solidFill>
            <a:srgbClr val="0B3B47"/>
          </a:solidFill>
          <a:ln/>
          <a:effectLst>
            <a:outerShdw blurRad="114300" dist="38100" dir="5400000" algn="bl" rotWithShape="0">
              <a:srgbClr val="0B3B47">
                <a:alpha val="16000"/>
              </a:srgbClr>
            </a:outerShdw>
          </a:effectLst>
        </p:spPr>
        <p:txBody>
          <a:bodyPr/>
          <a:lstStyle/>
          <a:p>
            <a:endParaRPr lang="en-ZW"/>
          </a:p>
        </p:txBody>
      </p:sp>
      <p:sp>
        <p:nvSpPr>
          <p:cNvPr id="16" name="Shape 12"/>
          <p:cNvSpPr/>
          <p:nvPr/>
        </p:nvSpPr>
        <p:spPr>
          <a:xfrm>
            <a:off x="9354312" y="2596896"/>
            <a:ext cx="841248" cy="841248"/>
          </a:xfrm>
          <a:prstGeom prst="ellipse">
            <a:avLst/>
          </a:prstGeom>
          <a:solidFill>
            <a:srgbClr val="0E6E6B"/>
          </a:solidFill>
          <a:ln/>
          <a:effectLst>
            <a:outerShdw blurRad="88900" dist="25400" dir="5400000" algn="bl" rotWithShape="0">
              <a:srgbClr val="0B3B47">
                <a:alpha val="18000"/>
              </a:srgbClr>
            </a:outerShdw>
          </a:effectLst>
        </p:spPr>
        <p:txBody>
          <a:bodyPr/>
          <a:lstStyle/>
          <a:p>
            <a:endParaRPr lang="en-ZW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64624" y="2807208"/>
            <a:ext cx="420624" cy="420624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8238744" y="3566160"/>
            <a:ext cx="3072384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Operational sovereignty</a:t>
            </a:r>
            <a:endParaRPr lang="en-US" sz="2000" dirty="0"/>
          </a:p>
        </p:txBody>
      </p:sp>
      <p:sp>
        <p:nvSpPr>
          <p:cNvPr id="19" name="Text 14"/>
          <p:cNvSpPr/>
          <p:nvPr/>
        </p:nvSpPr>
        <p:spPr>
          <a:xfrm>
            <a:off x="8284464" y="4114800"/>
            <a:ext cx="2980944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1400" dirty="0">
                <a:solidFill>
                  <a:srgbClr val="C9DC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Local skills, processes and vendor independence, so control survives the exit of any single provider.</a:t>
            </a:r>
            <a:endParaRPr lang="en-US" sz="1400" dirty="0"/>
          </a:p>
        </p:txBody>
      </p:sp>
      <p:sp>
        <p:nvSpPr>
          <p:cNvPr id="20" name="Shape 15"/>
          <p:cNvSpPr/>
          <p:nvPr/>
        </p:nvSpPr>
        <p:spPr>
          <a:xfrm>
            <a:off x="640080" y="5349240"/>
            <a:ext cx="10899648" cy="749808"/>
          </a:xfrm>
          <a:prstGeom prst="roundRect">
            <a:avLst>
              <a:gd name="adj" fmla="val 12195"/>
            </a:avLst>
          </a:prstGeom>
          <a:solidFill>
            <a:srgbClr val="0E2A2E"/>
          </a:solidFill>
          <a:ln/>
        </p:spPr>
        <p:txBody>
          <a:bodyPr/>
          <a:lstStyle/>
          <a:p>
            <a:endParaRPr lang="en-ZW"/>
          </a:p>
        </p:txBody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4400" y="5550408"/>
            <a:ext cx="329184" cy="329184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1371600" y="5394960"/>
            <a:ext cx="9966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350" b="1" dirty="0">
                <a:solidFill>
                  <a:srgbClr val="E9A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Residency ≠ sovereignty.  </a:t>
            </a:r>
            <a:r>
              <a:rPr lang="en-US" sz="1250" dirty="0">
                <a:solidFill>
                  <a:srgbClr val="C9DC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server in-country, but operated under a foreign provider's keys and a foreign government's subpoena power, is not sovereign.</a:t>
            </a:r>
            <a:endParaRPr lang="en-US" sz="1350" dirty="0"/>
          </a:p>
        </p:txBody>
      </p:sp>
      <p:sp>
        <p:nvSpPr>
          <p:cNvPr id="23" name="Text 17"/>
          <p:cNvSpPr/>
          <p:nvPr/>
        </p:nvSpPr>
        <p:spPr>
          <a:xfrm>
            <a:off x="54864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E8E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Data Readiness  ·  Clean &amp; Sovereign Data Systems</a:t>
            </a:r>
            <a:endParaRPr lang="en-US" sz="900" dirty="0"/>
          </a:p>
        </p:txBody>
      </p:sp>
      <p:sp>
        <p:nvSpPr>
          <p:cNvPr id="24" name="Text 18"/>
          <p:cNvSpPr/>
          <p:nvPr/>
        </p:nvSpPr>
        <p:spPr>
          <a:xfrm>
            <a:off x="1118311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E8E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kern="0" spc="300" dirty="0">
                <a:solidFill>
                  <a:srgbClr val="E9A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TRADE-OFF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603504" y="822960"/>
            <a:ext cx="10972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900" b="1" dirty="0">
                <a:solidFill>
                  <a:srgbClr val="1030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Sovereignty without utility is just isolation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640080" y="1591056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Hard localisation has measurable economic cost. The goal is not to wall data in — it is to keep control while keeping it useful.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640080" y="2194560"/>
            <a:ext cx="3520440" cy="3886200"/>
          </a:xfrm>
          <a:prstGeom prst="roundRect">
            <a:avLst>
              <a:gd name="adj" fmla="val 2597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0B3B47">
                <a:alpha val="16000"/>
              </a:srgbClr>
            </a:outerShdw>
          </a:effectLst>
        </p:spPr>
        <p:txBody>
          <a:bodyPr/>
          <a:lstStyle/>
          <a:p>
            <a:endParaRPr lang="en-ZW"/>
          </a:p>
        </p:txBody>
      </p:sp>
      <p:sp>
        <p:nvSpPr>
          <p:cNvPr id="6" name="Shape 4"/>
          <p:cNvSpPr/>
          <p:nvPr/>
        </p:nvSpPr>
        <p:spPr>
          <a:xfrm>
            <a:off x="868680" y="2423160"/>
            <a:ext cx="603504" cy="603504"/>
          </a:xfrm>
          <a:prstGeom prst="ellipse">
            <a:avLst/>
          </a:prstGeom>
          <a:solidFill>
            <a:srgbClr val="D75A4A"/>
          </a:solidFill>
          <a:ln/>
          <a:effectLst>
            <a:outerShdw blurRad="88900" dist="25400" dir="5400000" algn="bl" rotWithShape="0">
              <a:srgbClr val="0B3B47">
                <a:alpha val="18000"/>
              </a:srgbClr>
            </a:outerShdw>
          </a:effectLst>
        </p:spPr>
        <p:txBody>
          <a:bodyPr/>
          <a:lstStyle/>
          <a:p>
            <a:endParaRPr lang="en-ZW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556" y="2574036"/>
            <a:ext cx="301752" cy="301752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572768" y="2468880"/>
            <a:ext cx="2468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2000"/>
              </a:lnSpc>
              <a:buNone/>
            </a:pPr>
            <a:r>
              <a:rPr lang="en-US" sz="1450" b="1" dirty="0">
                <a:solidFill>
                  <a:srgbClr val="1030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Cost of over-localisation</a:t>
            </a:r>
            <a:endParaRPr lang="en-US" sz="1450" dirty="0"/>
          </a:p>
        </p:txBody>
      </p:sp>
      <p:sp>
        <p:nvSpPr>
          <p:cNvPr id="9" name="Text 6"/>
          <p:cNvSpPr/>
          <p:nvPr/>
        </p:nvSpPr>
        <p:spPr>
          <a:xfrm>
            <a:off x="868680" y="3154680"/>
            <a:ext cx="3108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1-point rise in data restrictiveness is associated with:</a:t>
            </a:r>
            <a:endParaRPr lang="en-US" sz="1150" dirty="0"/>
          </a:p>
        </p:txBody>
      </p:sp>
      <p:sp>
        <p:nvSpPr>
          <p:cNvPr id="10" name="Text 7"/>
          <p:cNvSpPr/>
          <p:nvPr/>
        </p:nvSpPr>
        <p:spPr>
          <a:xfrm>
            <a:off x="868680" y="3703320"/>
            <a:ext cx="1051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300" b="1" dirty="0">
                <a:solidFill>
                  <a:srgbClr val="D75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−7%</a:t>
            </a:r>
            <a:endParaRPr lang="en-US" sz="2300" dirty="0"/>
          </a:p>
        </p:txBody>
      </p:sp>
      <p:sp>
        <p:nvSpPr>
          <p:cNvPr id="11" name="Text 8"/>
          <p:cNvSpPr/>
          <p:nvPr/>
        </p:nvSpPr>
        <p:spPr>
          <a:xfrm>
            <a:off x="1938528" y="3703320"/>
            <a:ext cx="2103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dirty="0">
                <a:solidFill>
                  <a:srgbClr val="10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gross trade output</a:t>
            </a:r>
            <a:endParaRPr lang="en-US" sz="1150" dirty="0"/>
          </a:p>
        </p:txBody>
      </p:sp>
      <p:sp>
        <p:nvSpPr>
          <p:cNvPr id="12" name="Text 9"/>
          <p:cNvSpPr/>
          <p:nvPr/>
        </p:nvSpPr>
        <p:spPr>
          <a:xfrm>
            <a:off x="868680" y="4270248"/>
            <a:ext cx="1051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300" b="1" dirty="0">
                <a:solidFill>
                  <a:srgbClr val="D75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−2.9%</a:t>
            </a:r>
            <a:endParaRPr lang="en-US" sz="2300" dirty="0"/>
          </a:p>
        </p:txBody>
      </p:sp>
      <p:sp>
        <p:nvSpPr>
          <p:cNvPr id="13" name="Text 10"/>
          <p:cNvSpPr/>
          <p:nvPr/>
        </p:nvSpPr>
        <p:spPr>
          <a:xfrm>
            <a:off x="1938528" y="4270248"/>
            <a:ext cx="2103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dirty="0">
                <a:solidFill>
                  <a:srgbClr val="10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productivity</a:t>
            </a:r>
            <a:endParaRPr lang="en-US" sz="1150" dirty="0"/>
          </a:p>
        </p:txBody>
      </p:sp>
      <p:sp>
        <p:nvSpPr>
          <p:cNvPr id="14" name="Text 11"/>
          <p:cNvSpPr/>
          <p:nvPr/>
        </p:nvSpPr>
        <p:spPr>
          <a:xfrm>
            <a:off x="868680" y="4837176"/>
            <a:ext cx="1051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300" b="1" dirty="0">
                <a:solidFill>
                  <a:srgbClr val="D75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+1.5%</a:t>
            </a:r>
            <a:endParaRPr lang="en-US" sz="2300" dirty="0"/>
          </a:p>
        </p:txBody>
      </p:sp>
      <p:sp>
        <p:nvSpPr>
          <p:cNvPr id="15" name="Text 12"/>
          <p:cNvSpPr/>
          <p:nvPr/>
        </p:nvSpPr>
        <p:spPr>
          <a:xfrm>
            <a:off x="1938528" y="4837176"/>
            <a:ext cx="2103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dirty="0">
                <a:solidFill>
                  <a:srgbClr val="10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downstream prices</a:t>
            </a:r>
            <a:endParaRPr lang="en-US" sz="1150" dirty="0"/>
          </a:p>
        </p:txBody>
      </p:sp>
      <p:sp>
        <p:nvSpPr>
          <p:cNvPr id="16" name="Text 13"/>
          <p:cNvSpPr/>
          <p:nvPr/>
        </p:nvSpPr>
        <p:spPr>
          <a:xfrm>
            <a:off x="868680" y="5650992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 five years (ITIF econometric model)</a:t>
            </a:r>
            <a:endParaRPr lang="en-US" sz="950" dirty="0"/>
          </a:p>
        </p:txBody>
      </p:sp>
      <p:pic>
        <p:nvPicPr>
          <p:cNvPr id="1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7720" y="3749040"/>
            <a:ext cx="822960" cy="822960"/>
          </a:xfrm>
          <a:prstGeom prst="rect">
            <a:avLst/>
          </a:prstGeom>
        </p:spPr>
      </p:pic>
      <p:sp>
        <p:nvSpPr>
          <p:cNvPr id="18" name="Text 14"/>
          <p:cNvSpPr/>
          <p:nvPr/>
        </p:nvSpPr>
        <p:spPr>
          <a:xfrm>
            <a:off x="4343400" y="457200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E6E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Balance</a:t>
            </a:r>
            <a:endParaRPr lang="en-US" sz="1100" dirty="0"/>
          </a:p>
        </p:txBody>
      </p:sp>
      <p:sp>
        <p:nvSpPr>
          <p:cNvPr id="19" name="Shape 15"/>
          <p:cNvSpPr/>
          <p:nvPr/>
        </p:nvSpPr>
        <p:spPr>
          <a:xfrm>
            <a:off x="5943600" y="2194560"/>
            <a:ext cx="5596128" cy="3886200"/>
          </a:xfrm>
          <a:prstGeom prst="roundRect">
            <a:avLst>
              <a:gd name="adj" fmla="val 2353"/>
            </a:avLst>
          </a:prstGeom>
          <a:solidFill>
            <a:srgbClr val="07262C"/>
          </a:solidFill>
          <a:ln/>
          <a:effectLst>
            <a:outerShdw blurRad="114300" dist="38100" dir="5400000" algn="bl" rotWithShape="0">
              <a:srgbClr val="0B3B47">
                <a:alpha val="16000"/>
              </a:srgbClr>
            </a:outerShdw>
          </a:effectLst>
        </p:spPr>
        <p:txBody>
          <a:bodyPr/>
          <a:lstStyle/>
          <a:p>
            <a:endParaRPr lang="en-ZW"/>
          </a:p>
        </p:txBody>
      </p:sp>
      <p:sp>
        <p:nvSpPr>
          <p:cNvPr id="20" name="Text 16"/>
          <p:cNvSpPr/>
          <p:nvPr/>
        </p:nvSpPr>
        <p:spPr>
          <a:xfrm>
            <a:off x="6263640" y="2423160"/>
            <a:ext cx="4937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balanced doctrine</a:t>
            </a:r>
            <a:endParaRPr lang="en-US" sz="1700" dirty="0"/>
          </a:p>
        </p:txBody>
      </p:sp>
      <p:sp>
        <p:nvSpPr>
          <p:cNvPr id="21" name="Text 17"/>
          <p:cNvSpPr/>
          <p:nvPr/>
        </p:nvSpPr>
        <p:spPr>
          <a:xfrm>
            <a:off x="6263640" y="2852928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4000"/>
              </a:lnSpc>
              <a:buNone/>
            </a:pPr>
            <a:r>
              <a:rPr lang="en-US" sz="1200" i="1" dirty="0">
                <a:solidFill>
                  <a:srgbClr val="37B3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 the sensitive, free the rest, and engineer trust into the flow.</a:t>
            </a:r>
            <a:endParaRPr lang="en-US" sz="1200" dirty="0"/>
          </a:p>
        </p:txBody>
      </p:sp>
      <p:pic>
        <p:nvPicPr>
          <p:cNvPr id="2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09360" y="3483864"/>
            <a:ext cx="237744" cy="237744"/>
          </a:xfrm>
          <a:prstGeom prst="rect">
            <a:avLst/>
          </a:prstGeom>
        </p:spPr>
      </p:pic>
      <p:sp>
        <p:nvSpPr>
          <p:cNvPr id="23" name="Text 18"/>
          <p:cNvSpPr/>
          <p:nvPr/>
        </p:nvSpPr>
        <p:spPr>
          <a:xfrm>
            <a:off x="6656832" y="3383280"/>
            <a:ext cx="46634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200" dirty="0">
                <a:solidFill>
                  <a:srgbClr val="D7E6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Classify data by sensitivity, not by reflex  most data is not sovereign-critical.</a:t>
            </a:r>
            <a:endParaRPr lang="en-US" sz="1200" dirty="0"/>
          </a:p>
        </p:txBody>
      </p:sp>
      <p:pic>
        <p:nvPicPr>
          <p:cNvPr id="24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09360" y="4105656"/>
            <a:ext cx="237744" cy="237744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6656832" y="4005072"/>
            <a:ext cx="46634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200" dirty="0">
                <a:solidFill>
                  <a:srgbClr val="D7E6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Localise and key-protect the crown jewels; permit trusted flows for the rest.</a:t>
            </a:r>
            <a:endParaRPr lang="en-US" sz="1200" dirty="0"/>
          </a:p>
        </p:txBody>
      </p:sp>
      <p:pic>
        <p:nvPicPr>
          <p:cNvPr id="26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09360" y="4727448"/>
            <a:ext cx="237744" cy="237744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6656832" y="4626864"/>
            <a:ext cx="46634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200" dirty="0">
                <a:solidFill>
                  <a:srgbClr val="D7E6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adequacy regimes, contractual safeguards and PETs to move data safely.</a:t>
            </a:r>
            <a:endParaRPr lang="en-US" sz="1200" dirty="0"/>
          </a:p>
        </p:txBody>
      </p:sp>
      <p:pic>
        <p:nvPicPr>
          <p:cNvPr id="28" name="Image 5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09360" y="5349240"/>
            <a:ext cx="237744" cy="237744"/>
          </a:xfrm>
          <a:prstGeom prst="rect">
            <a:avLst/>
          </a:prstGeom>
        </p:spPr>
      </p:pic>
      <p:sp>
        <p:nvSpPr>
          <p:cNvPr id="29" name="Text 21"/>
          <p:cNvSpPr/>
          <p:nvPr/>
        </p:nvSpPr>
        <p:spPr>
          <a:xfrm>
            <a:off x="6656832" y="5248656"/>
            <a:ext cx="46634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200" dirty="0">
                <a:solidFill>
                  <a:srgbClr val="D7E6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 in domestic capacity so control is real, not just regulated on paper.</a:t>
            </a:r>
            <a:endParaRPr lang="en-US" sz="1200" dirty="0"/>
          </a:p>
        </p:txBody>
      </p:sp>
      <p:sp>
        <p:nvSpPr>
          <p:cNvPr id="30" name="Text 22"/>
          <p:cNvSpPr/>
          <p:nvPr/>
        </p:nvSpPr>
        <p:spPr>
          <a:xfrm>
            <a:off x="54864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Data Readiness  ·  Clean &amp; Sovereign Data Systems</a:t>
            </a:r>
            <a:endParaRPr lang="en-US" sz="900" dirty="0"/>
          </a:p>
        </p:txBody>
      </p:sp>
      <p:sp>
        <p:nvSpPr>
          <p:cNvPr id="31" name="Text 23"/>
          <p:cNvSpPr/>
          <p:nvPr/>
        </p:nvSpPr>
        <p:spPr>
          <a:xfrm>
            <a:off x="1118311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4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kern="0" spc="300" dirty="0">
                <a:solidFill>
                  <a:srgbClr val="E9A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BLUEPRINT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603504" y="777240"/>
            <a:ext cx="113385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700" b="1" dirty="0">
                <a:solidFill>
                  <a:srgbClr val="1030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reference architecture for sovereign, AI-ready data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640080" y="1691640"/>
            <a:ext cx="8732520" cy="658368"/>
          </a:xfrm>
          <a:prstGeom prst="roundRect">
            <a:avLst>
              <a:gd name="adj" fmla="val 9722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0B3B47">
                <a:alpha val="16000"/>
              </a:srgbClr>
            </a:outerShdw>
          </a:effectLst>
        </p:spPr>
        <p:txBody>
          <a:bodyPr/>
          <a:lstStyle/>
          <a:p>
            <a:endParaRPr lang="en-ZW"/>
          </a:p>
        </p:txBody>
      </p:sp>
      <p:sp>
        <p:nvSpPr>
          <p:cNvPr id="5" name="Shape 3"/>
          <p:cNvSpPr/>
          <p:nvPr/>
        </p:nvSpPr>
        <p:spPr>
          <a:xfrm>
            <a:off x="804672" y="1801368"/>
            <a:ext cx="438912" cy="438912"/>
          </a:xfrm>
          <a:prstGeom prst="ellipse">
            <a:avLst/>
          </a:prstGeom>
          <a:solidFill>
            <a:srgbClr val="0E6E6B"/>
          </a:solidFill>
          <a:ln/>
        </p:spPr>
        <p:txBody>
          <a:bodyPr/>
          <a:lstStyle/>
          <a:p>
            <a:endParaRPr lang="en-ZW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256" y="1901952"/>
            <a:ext cx="237744" cy="23774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371600" y="1691640"/>
            <a:ext cx="27432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1030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Serving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4069080" y="1691640"/>
            <a:ext cx="5120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Feature store · vector DB · ML &amp; LLM endpoints · BI</a:t>
            </a:r>
            <a:endParaRPr lang="en-US" sz="1600" b="1" dirty="0"/>
          </a:p>
        </p:txBody>
      </p:sp>
      <p:sp>
        <p:nvSpPr>
          <p:cNvPr id="9" name="Shape 6"/>
          <p:cNvSpPr/>
          <p:nvPr/>
        </p:nvSpPr>
        <p:spPr>
          <a:xfrm>
            <a:off x="640080" y="2459736"/>
            <a:ext cx="8732520" cy="658368"/>
          </a:xfrm>
          <a:prstGeom prst="roundRect">
            <a:avLst>
              <a:gd name="adj" fmla="val 9722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0B3B47">
                <a:alpha val="16000"/>
              </a:srgbClr>
            </a:outerShdw>
          </a:effectLst>
        </p:spPr>
        <p:txBody>
          <a:bodyPr/>
          <a:lstStyle/>
          <a:p>
            <a:endParaRPr lang="en-ZW"/>
          </a:p>
        </p:txBody>
      </p:sp>
      <p:sp>
        <p:nvSpPr>
          <p:cNvPr id="10" name="Shape 7"/>
          <p:cNvSpPr/>
          <p:nvPr/>
        </p:nvSpPr>
        <p:spPr>
          <a:xfrm>
            <a:off x="804672" y="2569464"/>
            <a:ext cx="438912" cy="438912"/>
          </a:xfrm>
          <a:prstGeom prst="ellipse">
            <a:avLst/>
          </a:prstGeom>
          <a:solidFill>
            <a:srgbClr val="0E6E6B"/>
          </a:solidFill>
          <a:ln/>
        </p:spPr>
        <p:txBody>
          <a:bodyPr/>
          <a:lstStyle/>
          <a:p>
            <a:endParaRPr lang="en-ZW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5256" y="2670048"/>
            <a:ext cx="237744" cy="237744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371600" y="2459736"/>
            <a:ext cx="27432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1030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Quality &amp; Observability</a:t>
            </a:r>
            <a:endParaRPr lang="en-US" sz="1400" dirty="0"/>
          </a:p>
        </p:txBody>
      </p:sp>
      <p:sp>
        <p:nvSpPr>
          <p:cNvPr id="13" name="Text 9"/>
          <p:cNvSpPr/>
          <p:nvPr/>
        </p:nvSpPr>
        <p:spPr>
          <a:xfrm>
            <a:off x="4069080" y="2459736"/>
            <a:ext cx="5120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Quality gates · profiling · freshness &amp; drift monitoring</a:t>
            </a:r>
            <a:endParaRPr lang="en-US" sz="1400" b="1" dirty="0"/>
          </a:p>
        </p:txBody>
      </p:sp>
      <p:sp>
        <p:nvSpPr>
          <p:cNvPr id="14" name="Shape 10"/>
          <p:cNvSpPr/>
          <p:nvPr/>
        </p:nvSpPr>
        <p:spPr>
          <a:xfrm>
            <a:off x="640080" y="3227832"/>
            <a:ext cx="8732520" cy="658368"/>
          </a:xfrm>
          <a:prstGeom prst="roundRect">
            <a:avLst>
              <a:gd name="adj" fmla="val 9722"/>
            </a:avLst>
          </a:prstGeom>
          <a:solidFill>
            <a:srgbClr val="FBF1DE"/>
          </a:solidFill>
          <a:ln/>
          <a:effectLst>
            <a:outerShdw blurRad="114300" dist="38100" dir="5400000" algn="bl" rotWithShape="0">
              <a:srgbClr val="0B3B47">
                <a:alpha val="16000"/>
              </a:srgbClr>
            </a:outerShdw>
          </a:effectLst>
        </p:spPr>
        <p:txBody>
          <a:bodyPr/>
          <a:lstStyle/>
          <a:p>
            <a:endParaRPr lang="en-ZW"/>
          </a:p>
        </p:txBody>
      </p:sp>
      <p:sp>
        <p:nvSpPr>
          <p:cNvPr id="15" name="Shape 11"/>
          <p:cNvSpPr/>
          <p:nvPr/>
        </p:nvSpPr>
        <p:spPr>
          <a:xfrm>
            <a:off x="804672" y="3337560"/>
            <a:ext cx="438912" cy="438912"/>
          </a:xfrm>
          <a:prstGeom prst="ellipse">
            <a:avLst/>
          </a:prstGeom>
          <a:solidFill>
            <a:srgbClr val="E9A23B"/>
          </a:solidFill>
          <a:ln/>
        </p:spPr>
        <p:txBody>
          <a:bodyPr/>
          <a:lstStyle/>
          <a:p>
            <a:endParaRPr lang="en-ZW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5256" y="3438144"/>
            <a:ext cx="237744" cy="237744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371600" y="3227832"/>
            <a:ext cx="27432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1030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Governance &amp; Catalog</a:t>
            </a:r>
            <a:endParaRPr lang="en-US" sz="1400" dirty="0"/>
          </a:p>
        </p:txBody>
      </p:sp>
      <p:sp>
        <p:nvSpPr>
          <p:cNvPr id="18" name="Text 13"/>
          <p:cNvSpPr/>
          <p:nvPr/>
        </p:nvSpPr>
        <p:spPr>
          <a:xfrm>
            <a:off x="4069080" y="3227832"/>
            <a:ext cx="5120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Lineage · classification · access control · policy-as-code</a:t>
            </a:r>
            <a:endParaRPr lang="en-US" sz="1400" b="1" dirty="0"/>
          </a:p>
        </p:txBody>
      </p:sp>
      <p:sp>
        <p:nvSpPr>
          <p:cNvPr id="19" name="Shape 14"/>
          <p:cNvSpPr/>
          <p:nvPr/>
        </p:nvSpPr>
        <p:spPr>
          <a:xfrm>
            <a:off x="640080" y="3995928"/>
            <a:ext cx="8732520" cy="658368"/>
          </a:xfrm>
          <a:prstGeom prst="roundRect">
            <a:avLst>
              <a:gd name="adj" fmla="val 9722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0B3B47">
                <a:alpha val="16000"/>
              </a:srgbClr>
            </a:outerShdw>
          </a:effectLst>
        </p:spPr>
        <p:txBody>
          <a:bodyPr/>
          <a:lstStyle/>
          <a:p>
            <a:endParaRPr lang="en-ZW"/>
          </a:p>
        </p:txBody>
      </p:sp>
      <p:sp>
        <p:nvSpPr>
          <p:cNvPr id="20" name="Shape 15"/>
          <p:cNvSpPr/>
          <p:nvPr/>
        </p:nvSpPr>
        <p:spPr>
          <a:xfrm>
            <a:off x="804672" y="4105656"/>
            <a:ext cx="438912" cy="438912"/>
          </a:xfrm>
          <a:prstGeom prst="ellipse">
            <a:avLst/>
          </a:prstGeom>
          <a:solidFill>
            <a:srgbClr val="0E6E6B"/>
          </a:solidFill>
          <a:ln/>
        </p:spPr>
        <p:txBody>
          <a:bodyPr/>
          <a:lstStyle/>
          <a:p>
            <a:endParaRPr lang="en-ZW"/>
          </a:p>
        </p:txBody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5256" y="4206240"/>
            <a:ext cx="237744" cy="237744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1371600" y="3995928"/>
            <a:ext cx="27432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1030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Lakehouse Storage</a:t>
            </a:r>
            <a:endParaRPr lang="en-US" sz="1400" dirty="0"/>
          </a:p>
        </p:txBody>
      </p:sp>
      <p:sp>
        <p:nvSpPr>
          <p:cNvPr id="23" name="Text 17"/>
          <p:cNvSpPr/>
          <p:nvPr/>
        </p:nvSpPr>
        <p:spPr>
          <a:xfrm>
            <a:off x="4069080" y="3995928"/>
            <a:ext cx="5120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table formats · bronze / silver / gold zones</a:t>
            </a:r>
            <a:endParaRPr lang="en-US" sz="1400" b="1" dirty="0"/>
          </a:p>
        </p:txBody>
      </p:sp>
      <p:sp>
        <p:nvSpPr>
          <p:cNvPr id="24" name="Shape 18"/>
          <p:cNvSpPr/>
          <p:nvPr/>
        </p:nvSpPr>
        <p:spPr>
          <a:xfrm>
            <a:off x="640080" y="4764024"/>
            <a:ext cx="8732520" cy="658368"/>
          </a:xfrm>
          <a:prstGeom prst="roundRect">
            <a:avLst>
              <a:gd name="adj" fmla="val 9722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0B3B47">
                <a:alpha val="16000"/>
              </a:srgbClr>
            </a:outerShdw>
          </a:effectLst>
        </p:spPr>
        <p:txBody>
          <a:bodyPr/>
          <a:lstStyle/>
          <a:p>
            <a:endParaRPr lang="en-ZW"/>
          </a:p>
        </p:txBody>
      </p:sp>
      <p:sp>
        <p:nvSpPr>
          <p:cNvPr id="25" name="Shape 19"/>
          <p:cNvSpPr/>
          <p:nvPr/>
        </p:nvSpPr>
        <p:spPr>
          <a:xfrm>
            <a:off x="804672" y="4873752"/>
            <a:ext cx="438912" cy="438912"/>
          </a:xfrm>
          <a:prstGeom prst="ellipse">
            <a:avLst/>
          </a:prstGeom>
          <a:solidFill>
            <a:srgbClr val="0E6E6B"/>
          </a:solidFill>
          <a:ln/>
        </p:spPr>
        <p:txBody>
          <a:bodyPr/>
          <a:lstStyle/>
          <a:p>
            <a:endParaRPr lang="en-ZW"/>
          </a:p>
        </p:txBody>
      </p:sp>
      <p:pic>
        <p:nvPicPr>
          <p:cNvPr id="2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5256" y="4974336"/>
            <a:ext cx="237744" cy="237744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1371600" y="4764024"/>
            <a:ext cx="27432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1030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Ingestion &amp; Integration</a:t>
            </a:r>
            <a:endParaRPr lang="en-US" sz="1400" dirty="0"/>
          </a:p>
        </p:txBody>
      </p:sp>
      <p:sp>
        <p:nvSpPr>
          <p:cNvPr id="28" name="Text 21"/>
          <p:cNvSpPr/>
          <p:nvPr/>
        </p:nvSpPr>
        <p:spPr>
          <a:xfrm>
            <a:off x="4069080" y="4764024"/>
            <a:ext cx="5120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Batch · streaming · change-data-capture · contracts</a:t>
            </a:r>
            <a:endParaRPr lang="en-US" sz="1400" b="1" dirty="0"/>
          </a:p>
        </p:txBody>
      </p:sp>
      <p:sp>
        <p:nvSpPr>
          <p:cNvPr id="29" name="Shape 22"/>
          <p:cNvSpPr/>
          <p:nvPr/>
        </p:nvSpPr>
        <p:spPr>
          <a:xfrm>
            <a:off x="640080" y="5532120"/>
            <a:ext cx="8732520" cy="658368"/>
          </a:xfrm>
          <a:prstGeom prst="roundRect">
            <a:avLst>
              <a:gd name="adj" fmla="val 9722"/>
            </a:avLst>
          </a:prstGeom>
          <a:solidFill>
            <a:srgbClr val="FBF1DE"/>
          </a:solidFill>
          <a:ln/>
          <a:effectLst>
            <a:outerShdw blurRad="114300" dist="38100" dir="5400000" algn="bl" rotWithShape="0">
              <a:srgbClr val="0B3B47">
                <a:alpha val="16000"/>
              </a:srgbClr>
            </a:outerShdw>
          </a:effectLst>
        </p:spPr>
        <p:txBody>
          <a:bodyPr/>
          <a:lstStyle/>
          <a:p>
            <a:endParaRPr lang="en-ZW"/>
          </a:p>
        </p:txBody>
      </p:sp>
      <p:sp>
        <p:nvSpPr>
          <p:cNvPr id="30" name="Shape 23"/>
          <p:cNvSpPr/>
          <p:nvPr/>
        </p:nvSpPr>
        <p:spPr>
          <a:xfrm>
            <a:off x="804672" y="5641848"/>
            <a:ext cx="438912" cy="438912"/>
          </a:xfrm>
          <a:prstGeom prst="ellipse">
            <a:avLst/>
          </a:prstGeom>
          <a:solidFill>
            <a:srgbClr val="E9A23B"/>
          </a:solidFill>
          <a:ln/>
        </p:spPr>
        <p:txBody>
          <a:bodyPr/>
          <a:lstStyle/>
          <a:p>
            <a:endParaRPr lang="en-ZW"/>
          </a:p>
        </p:txBody>
      </p:sp>
      <p:pic>
        <p:nvPicPr>
          <p:cNvPr id="31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5256" y="5742432"/>
            <a:ext cx="237744" cy="237744"/>
          </a:xfrm>
          <a:prstGeom prst="rect">
            <a:avLst/>
          </a:prstGeom>
        </p:spPr>
      </p:pic>
      <p:sp>
        <p:nvSpPr>
          <p:cNvPr id="32" name="Text 24"/>
          <p:cNvSpPr/>
          <p:nvPr/>
        </p:nvSpPr>
        <p:spPr>
          <a:xfrm>
            <a:off x="1371600" y="5532120"/>
            <a:ext cx="27432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1030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Sovereign Infrastructure</a:t>
            </a:r>
            <a:endParaRPr lang="en-US" sz="1400" dirty="0"/>
          </a:p>
        </p:txBody>
      </p:sp>
      <p:sp>
        <p:nvSpPr>
          <p:cNvPr id="33" name="Text 25"/>
          <p:cNvSpPr/>
          <p:nvPr/>
        </p:nvSpPr>
        <p:spPr>
          <a:xfrm>
            <a:off x="4069080" y="5532120"/>
            <a:ext cx="5120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In-jurisdiction region · confidential compute · your keys</a:t>
            </a:r>
            <a:endParaRPr lang="en-US" sz="1400" b="1" dirty="0"/>
          </a:p>
        </p:txBody>
      </p:sp>
      <p:sp>
        <p:nvSpPr>
          <p:cNvPr id="34" name="Shape 26"/>
          <p:cNvSpPr/>
          <p:nvPr/>
        </p:nvSpPr>
        <p:spPr>
          <a:xfrm>
            <a:off x="9601200" y="1691640"/>
            <a:ext cx="1938528" cy="4498848"/>
          </a:xfrm>
          <a:prstGeom prst="roundRect">
            <a:avLst>
              <a:gd name="adj" fmla="val 3774"/>
            </a:avLst>
          </a:prstGeom>
          <a:solidFill>
            <a:srgbClr val="07262C"/>
          </a:solidFill>
          <a:ln/>
          <a:effectLst>
            <a:outerShdw blurRad="114300" dist="38100" dir="5400000" algn="bl" rotWithShape="0">
              <a:srgbClr val="0B3B47">
                <a:alpha val="16000"/>
              </a:srgbClr>
            </a:outerShdw>
          </a:effectLst>
        </p:spPr>
        <p:txBody>
          <a:bodyPr/>
          <a:lstStyle/>
          <a:p>
            <a:endParaRPr lang="en-ZW"/>
          </a:p>
        </p:txBody>
      </p:sp>
      <p:sp>
        <p:nvSpPr>
          <p:cNvPr id="35" name="Text 27"/>
          <p:cNvSpPr/>
          <p:nvPr/>
        </p:nvSpPr>
        <p:spPr>
          <a:xfrm>
            <a:off x="9601200" y="1892808"/>
            <a:ext cx="19385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50" dirty="0">
                <a:solidFill>
                  <a:srgbClr val="E9A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CROSS-CUTTING</a:t>
            </a:r>
            <a:endParaRPr lang="en-US" sz="1050" dirty="0"/>
          </a:p>
        </p:txBody>
      </p:sp>
      <p:sp>
        <p:nvSpPr>
          <p:cNvPr id="36" name="Shape 28"/>
          <p:cNvSpPr/>
          <p:nvPr/>
        </p:nvSpPr>
        <p:spPr>
          <a:xfrm>
            <a:off x="10287000" y="2240280"/>
            <a:ext cx="566928" cy="566928"/>
          </a:xfrm>
          <a:prstGeom prst="ellipse">
            <a:avLst/>
          </a:prstGeom>
          <a:solidFill>
            <a:srgbClr val="0B3B47"/>
          </a:solidFill>
          <a:ln/>
          <a:effectLst>
            <a:outerShdw blurRad="88900" dist="25400" dir="5400000" algn="bl" rotWithShape="0">
              <a:srgbClr val="0B3B47">
                <a:alpha val="18000"/>
              </a:srgbClr>
            </a:outerShdw>
          </a:effectLst>
        </p:spPr>
        <p:txBody>
          <a:bodyPr/>
          <a:lstStyle/>
          <a:p>
            <a:endParaRPr lang="en-ZW"/>
          </a:p>
        </p:txBody>
      </p:sp>
      <p:pic>
        <p:nvPicPr>
          <p:cNvPr id="37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428732" y="2382012"/>
            <a:ext cx="283464" cy="283464"/>
          </a:xfrm>
          <a:prstGeom prst="rect">
            <a:avLst/>
          </a:prstGeom>
        </p:spPr>
      </p:pic>
      <p:sp>
        <p:nvSpPr>
          <p:cNvPr id="38" name="Text 29"/>
          <p:cNvSpPr/>
          <p:nvPr/>
        </p:nvSpPr>
        <p:spPr>
          <a:xfrm>
            <a:off x="9692640" y="2843784"/>
            <a:ext cx="175564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Security &amp; IAM</a:t>
            </a:r>
            <a:endParaRPr lang="en-US" sz="1150" dirty="0"/>
          </a:p>
        </p:txBody>
      </p:sp>
      <p:sp>
        <p:nvSpPr>
          <p:cNvPr id="39" name="Shape 30"/>
          <p:cNvSpPr/>
          <p:nvPr/>
        </p:nvSpPr>
        <p:spPr>
          <a:xfrm>
            <a:off x="10287000" y="3200400"/>
            <a:ext cx="566928" cy="566928"/>
          </a:xfrm>
          <a:prstGeom prst="ellipse">
            <a:avLst/>
          </a:prstGeom>
          <a:solidFill>
            <a:srgbClr val="0B3B47"/>
          </a:solidFill>
          <a:ln/>
          <a:effectLst>
            <a:outerShdw blurRad="88900" dist="25400" dir="5400000" algn="bl" rotWithShape="0">
              <a:srgbClr val="0B3B47">
                <a:alpha val="18000"/>
              </a:srgbClr>
            </a:outerShdw>
          </a:effectLst>
        </p:spPr>
        <p:txBody>
          <a:bodyPr/>
          <a:lstStyle/>
          <a:p>
            <a:endParaRPr lang="en-ZW"/>
          </a:p>
        </p:txBody>
      </p:sp>
      <p:pic>
        <p:nvPicPr>
          <p:cNvPr id="40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428732" y="3342132"/>
            <a:ext cx="283464" cy="283464"/>
          </a:xfrm>
          <a:prstGeom prst="rect">
            <a:avLst/>
          </a:prstGeom>
        </p:spPr>
      </p:pic>
      <p:sp>
        <p:nvSpPr>
          <p:cNvPr id="41" name="Text 31"/>
          <p:cNvSpPr/>
          <p:nvPr/>
        </p:nvSpPr>
        <p:spPr>
          <a:xfrm>
            <a:off x="9692640" y="3803904"/>
            <a:ext cx="175564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Privacy (PETs)</a:t>
            </a:r>
            <a:endParaRPr lang="en-US" sz="1150" dirty="0"/>
          </a:p>
        </p:txBody>
      </p:sp>
      <p:sp>
        <p:nvSpPr>
          <p:cNvPr id="42" name="Shape 32"/>
          <p:cNvSpPr/>
          <p:nvPr/>
        </p:nvSpPr>
        <p:spPr>
          <a:xfrm>
            <a:off x="10287000" y="4160520"/>
            <a:ext cx="566928" cy="566928"/>
          </a:xfrm>
          <a:prstGeom prst="ellipse">
            <a:avLst/>
          </a:prstGeom>
          <a:solidFill>
            <a:srgbClr val="0B3B47"/>
          </a:solidFill>
          <a:ln/>
          <a:effectLst>
            <a:outerShdw blurRad="88900" dist="25400" dir="5400000" algn="bl" rotWithShape="0">
              <a:srgbClr val="0B3B47">
                <a:alpha val="18000"/>
              </a:srgbClr>
            </a:outerShdw>
          </a:effectLst>
        </p:spPr>
        <p:txBody>
          <a:bodyPr/>
          <a:lstStyle/>
          <a:p>
            <a:endParaRPr lang="en-ZW"/>
          </a:p>
        </p:txBody>
      </p:sp>
      <p:pic>
        <p:nvPicPr>
          <p:cNvPr id="43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428732" y="4302252"/>
            <a:ext cx="283464" cy="283464"/>
          </a:xfrm>
          <a:prstGeom prst="rect">
            <a:avLst/>
          </a:prstGeom>
        </p:spPr>
      </p:pic>
      <p:sp>
        <p:nvSpPr>
          <p:cNvPr id="44" name="Text 33"/>
          <p:cNvSpPr/>
          <p:nvPr/>
        </p:nvSpPr>
        <p:spPr>
          <a:xfrm>
            <a:off x="9692640" y="4764024"/>
            <a:ext cx="175564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Audit &amp; lineage</a:t>
            </a:r>
            <a:endParaRPr lang="en-US" sz="1150" dirty="0"/>
          </a:p>
        </p:txBody>
      </p:sp>
      <p:sp>
        <p:nvSpPr>
          <p:cNvPr id="45" name="Shape 34"/>
          <p:cNvSpPr/>
          <p:nvPr/>
        </p:nvSpPr>
        <p:spPr>
          <a:xfrm>
            <a:off x="10287000" y="5120640"/>
            <a:ext cx="566928" cy="566928"/>
          </a:xfrm>
          <a:prstGeom prst="ellipse">
            <a:avLst/>
          </a:prstGeom>
          <a:solidFill>
            <a:srgbClr val="0B3B47"/>
          </a:solidFill>
          <a:ln/>
          <a:effectLst>
            <a:outerShdw blurRad="88900" dist="25400" dir="5400000" algn="bl" rotWithShape="0">
              <a:srgbClr val="0B3B47">
                <a:alpha val="18000"/>
              </a:srgbClr>
            </a:outerShdw>
          </a:effectLst>
        </p:spPr>
        <p:txBody>
          <a:bodyPr/>
          <a:lstStyle/>
          <a:p>
            <a:endParaRPr lang="en-ZW"/>
          </a:p>
        </p:txBody>
      </p:sp>
      <p:pic>
        <p:nvPicPr>
          <p:cNvPr id="46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428732" y="5262372"/>
            <a:ext cx="283464" cy="283464"/>
          </a:xfrm>
          <a:prstGeom prst="rect">
            <a:avLst/>
          </a:prstGeom>
        </p:spPr>
      </p:pic>
      <p:sp>
        <p:nvSpPr>
          <p:cNvPr id="47" name="Text 35"/>
          <p:cNvSpPr/>
          <p:nvPr/>
        </p:nvSpPr>
        <p:spPr>
          <a:xfrm>
            <a:off x="9692640" y="5724144"/>
            <a:ext cx="175564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</a:t>
            </a:r>
            <a:endParaRPr lang="en-US" sz="1150" dirty="0"/>
          </a:p>
        </p:txBody>
      </p:sp>
      <p:sp>
        <p:nvSpPr>
          <p:cNvPr id="48" name="Text 36"/>
          <p:cNvSpPr/>
          <p:nvPr/>
        </p:nvSpPr>
        <p:spPr>
          <a:xfrm>
            <a:off x="54864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Data Readiness  ·  Clean &amp; Sovereign Data Systems</a:t>
            </a:r>
            <a:endParaRPr lang="en-US" sz="900" dirty="0"/>
          </a:p>
        </p:txBody>
      </p:sp>
      <p:sp>
        <p:nvSpPr>
          <p:cNvPr id="49" name="Text 37"/>
          <p:cNvSpPr/>
          <p:nvPr/>
        </p:nvSpPr>
        <p:spPr>
          <a:xfrm>
            <a:off x="1118311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4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57067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kern="0" spc="300" dirty="0">
                <a:solidFill>
                  <a:srgbClr val="E9A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OPERATING MODEL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603504" y="822960"/>
            <a:ext cx="10972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800" b="1" dirty="0">
                <a:solidFill>
                  <a:srgbClr val="1030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Governance is people and policy, not just tooling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03504" y="1408176"/>
            <a:ext cx="91702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Tools enforce rules; they don't decide them. Sovereign, clean data needs clear accountability across four roles.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640080" y="2194560"/>
            <a:ext cx="2670048" cy="2606040"/>
          </a:xfrm>
          <a:prstGeom prst="roundRect">
            <a:avLst>
              <a:gd name="adj" fmla="val 3509"/>
            </a:avLst>
          </a:prstGeom>
          <a:solidFill>
            <a:srgbClr val="0E6E6B"/>
          </a:solidFill>
          <a:ln/>
          <a:effectLst>
            <a:outerShdw blurRad="114300" dist="38100" dir="5400000" algn="bl" rotWithShape="0">
              <a:srgbClr val="0B3B47">
                <a:alpha val="16000"/>
              </a:srgbClr>
            </a:outerShdw>
          </a:effectLst>
        </p:spPr>
        <p:txBody>
          <a:bodyPr/>
          <a:lstStyle/>
          <a:p>
            <a:endParaRPr lang="en-ZW"/>
          </a:p>
        </p:txBody>
      </p:sp>
      <p:sp>
        <p:nvSpPr>
          <p:cNvPr id="6" name="Shape 4"/>
          <p:cNvSpPr/>
          <p:nvPr/>
        </p:nvSpPr>
        <p:spPr>
          <a:xfrm>
            <a:off x="1600200" y="2478024"/>
            <a:ext cx="749808" cy="749808"/>
          </a:xfrm>
          <a:prstGeom prst="ellipse">
            <a:avLst/>
          </a:prstGeom>
          <a:solidFill>
            <a:srgbClr val="E9A23B"/>
          </a:solidFill>
          <a:ln/>
          <a:effectLst>
            <a:outerShdw blurRad="88900" dist="25400" dir="5400000" algn="bl" rotWithShape="0">
              <a:srgbClr val="0B3B47">
                <a:alpha val="18000"/>
              </a:srgbClr>
            </a:outerShdw>
          </a:effectLst>
        </p:spPr>
        <p:txBody>
          <a:bodyPr/>
          <a:lstStyle/>
          <a:p>
            <a:endParaRPr lang="en-ZW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7652" y="2665476"/>
            <a:ext cx="374904" cy="374904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804672" y="3364992"/>
            <a:ext cx="234086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50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Governance Council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841248" y="3913632"/>
            <a:ext cx="226771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6000"/>
              </a:lnSpc>
              <a:buNone/>
            </a:pPr>
            <a:r>
              <a:rPr lang="en-US" sz="1130" dirty="0">
                <a:solidFill>
                  <a:srgbClr val="D8F0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Sets policy, classifies data, owns sovereignty posture &amp; risk appetite.</a:t>
            </a:r>
            <a:endParaRPr lang="en-US" sz="1130" dirty="0"/>
          </a:p>
        </p:txBody>
      </p:sp>
      <p:sp>
        <p:nvSpPr>
          <p:cNvPr id="10" name="Shape 7"/>
          <p:cNvSpPr/>
          <p:nvPr/>
        </p:nvSpPr>
        <p:spPr>
          <a:xfrm>
            <a:off x="3438144" y="2194560"/>
            <a:ext cx="2670048" cy="2606040"/>
          </a:xfrm>
          <a:prstGeom prst="roundRect">
            <a:avLst>
              <a:gd name="adj" fmla="val 3509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0B3B47">
                <a:alpha val="16000"/>
              </a:srgbClr>
            </a:outerShdw>
          </a:effectLst>
        </p:spPr>
        <p:txBody>
          <a:bodyPr/>
          <a:lstStyle/>
          <a:p>
            <a:endParaRPr lang="en-ZW"/>
          </a:p>
        </p:txBody>
      </p:sp>
      <p:sp>
        <p:nvSpPr>
          <p:cNvPr id="11" name="Shape 8"/>
          <p:cNvSpPr/>
          <p:nvPr/>
        </p:nvSpPr>
        <p:spPr>
          <a:xfrm>
            <a:off x="4398264" y="2478024"/>
            <a:ext cx="749808" cy="749808"/>
          </a:xfrm>
          <a:prstGeom prst="ellipse">
            <a:avLst/>
          </a:prstGeom>
          <a:solidFill>
            <a:srgbClr val="0E6E6B"/>
          </a:solidFill>
          <a:ln/>
          <a:effectLst>
            <a:outerShdw blurRad="88900" dist="25400" dir="5400000" algn="bl" rotWithShape="0">
              <a:srgbClr val="0B3B47">
                <a:alpha val="18000"/>
              </a:srgbClr>
            </a:outerShdw>
          </a:effectLst>
        </p:spPr>
        <p:txBody>
          <a:bodyPr/>
          <a:lstStyle/>
          <a:p>
            <a:endParaRPr lang="en-ZW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85716" y="2665476"/>
            <a:ext cx="374904" cy="374904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3602736" y="3364992"/>
            <a:ext cx="234086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5000"/>
              </a:lnSpc>
              <a:buNone/>
            </a:pPr>
            <a:r>
              <a:rPr lang="en-US" sz="1500" b="1" dirty="0">
                <a:solidFill>
                  <a:srgbClr val="1030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Data Owners</a:t>
            </a:r>
            <a:endParaRPr lang="en-US" sz="1500" dirty="0"/>
          </a:p>
        </p:txBody>
      </p:sp>
      <p:sp>
        <p:nvSpPr>
          <p:cNvPr id="14" name="Text 10"/>
          <p:cNvSpPr/>
          <p:nvPr/>
        </p:nvSpPr>
        <p:spPr>
          <a:xfrm>
            <a:off x="3639312" y="3913632"/>
            <a:ext cx="226771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6000"/>
              </a:lnSpc>
              <a:buNone/>
            </a:pPr>
            <a:r>
              <a:rPr lang="en-US" sz="1130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Accountable business leaders for each domain's data and its use.</a:t>
            </a:r>
            <a:endParaRPr lang="en-US" sz="1130" dirty="0"/>
          </a:p>
        </p:txBody>
      </p:sp>
      <p:sp>
        <p:nvSpPr>
          <p:cNvPr id="15" name="Shape 11"/>
          <p:cNvSpPr/>
          <p:nvPr/>
        </p:nvSpPr>
        <p:spPr>
          <a:xfrm>
            <a:off x="6236208" y="2194560"/>
            <a:ext cx="2670048" cy="2606040"/>
          </a:xfrm>
          <a:prstGeom prst="roundRect">
            <a:avLst>
              <a:gd name="adj" fmla="val 3509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0B3B47">
                <a:alpha val="16000"/>
              </a:srgbClr>
            </a:outerShdw>
          </a:effectLst>
        </p:spPr>
        <p:txBody>
          <a:bodyPr/>
          <a:lstStyle/>
          <a:p>
            <a:endParaRPr lang="en-ZW"/>
          </a:p>
        </p:txBody>
      </p:sp>
      <p:sp>
        <p:nvSpPr>
          <p:cNvPr id="16" name="Shape 12"/>
          <p:cNvSpPr/>
          <p:nvPr/>
        </p:nvSpPr>
        <p:spPr>
          <a:xfrm>
            <a:off x="7196328" y="2478024"/>
            <a:ext cx="749808" cy="749808"/>
          </a:xfrm>
          <a:prstGeom prst="ellipse">
            <a:avLst/>
          </a:prstGeom>
          <a:solidFill>
            <a:srgbClr val="0E6E6B"/>
          </a:solidFill>
          <a:ln/>
          <a:effectLst>
            <a:outerShdw blurRad="88900" dist="25400" dir="5400000" algn="bl" rotWithShape="0">
              <a:srgbClr val="0B3B47">
                <a:alpha val="18000"/>
              </a:srgbClr>
            </a:outerShdw>
          </a:effectLst>
        </p:spPr>
        <p:txBody>
          <a:bodyPr/>
          <a:lstStyle/>
          <a:p>
            <a:endParaRPr lang="en-ZW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83780" y="2665476"/>
            <a:ext cx="374904" cy="374904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6400800" y="3364992"/>
            <a:ext cx="234086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5000"/>
              </a:lnSpc>
              <a:buNone/>
            </a:pPr>
            <a:r>
              <a:rPr lang="en-US" sz="1500" b="1" dirty="0">
                <a:solidFill>
                  <a:srgbClr val="1030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Data Stewards</a:t>
            </a:r>
            <a:endParaRPr lang="en-US" sz="1500" dirty="0"/>
          </a:p>
        </p:txBody>
      </p:sp>
      <p:sp>
        <p:nvSpPr>
          <p:cNvPr id="19" name="Text 14"/>
          <p:cNvSpPr/>
          <p:nvPr/>
        </p:nvSpPr>
        <p:spPr>
          <a:xfrm>
            <a:off x="6437376" y="3913632"/>
            <a:ext cx="226771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6000"/>
              </a:lnSpc>
              <a:buNone/>
            </a:pPr>
            <a:r>
              <a:rPr lang="en-US" sz="1130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 quality rules, metadata and standards; arbitrate disputes.</a:t>
            </a:r>
            <a:endParaRPr lang="en-US" sz="1130" dirty="0"/>
          </a:p>
        </p:txBody>
      </p:sp>
      <p:sp>
        <p:nvSpPr>
          <p:cNvPr id="20" name="Shape 15"/>
          <p:cNvSpPr/>
          <p:nvPr/>
        </p:nvSpPr>
        <p:spPr>
          <a:xfrm>
            <a:off x="9034272" y="2194560"/>
            <a:ext cx="2670048" cy="2606040"/>
          </a:xfrm>
          <a:prstGeom prst="roundRect">
            <a:avLst>
              <a:gd name="adj" fmla="val 3509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0B3B47">
                <a:alpha val="16000"/>
              </a:srgbClr>
            </a:outerShdw>
          </a:effectLst>
        </p:spPr>
        <p:txBody>
          <a:bodyPr/>
          <a:lstStyle/>
          <a:p>
            <a:endParaRPr lang="en-ZW"/>
          </a:p>
        </p:txBody>
      </p:sp>
      <p:sp>
        <p:nvSpPr>
          <p:cNvPr id="21" name="Shape 16"/>
          <p:cNvSpPr/>
          <p:nvPr/>
        </p:nvSpPr>
        <p:spPr>
          <a:xfrm>
            <a:off x="9994392" y="2478024"/>
            <a:ext cx="749808" cy="749808"/>
          </a:xfrm>
          <a:prstGeom prst="ellipse">
            <a:avLst/>
          </a:prstGeom>
          <a:solidFill>
            <a:srgbClr val="0E6E6B"/>
          </a:solidFill>
          <a:ln/>
          <a:effectLst>
            <a:outerShdw blurRad="88900" dist="25400" dir="5400000" algn="bl" rotWithShape="0">
              <a:srgbClr val="0B3B47">
                <a:alpha val="18000"/>
              </a:srgbClr>
            </a:outerShdw>
          </a:effectLst>
        </p:spPr>
        <p:txBody>
          <a:bodyPr/>
          <a:lstStyle/>
          <a:p>
            <a:endParaRPr lang="en-ZW"/>
          </a:p>
        </p:txBody>
      </p:sp>
      <p:pic>
        <p:nvPicPr>
          <p:cNvPr id="2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81844" y="2665476"/>
            <a:ext cx="374904" cy="374904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9198864" y="3364992"/>
            <a:ext cx="234086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5000"/>
              </a:lnSpc>
              <a:buNone/>
            </a:pPr>
            <a:r>
              <a:rPr lang="en-US" sz="1500" b="1" dirty="0">
                <a:solidFill>
                  <a:srgbClr val="1030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Data Custodians</a:t>
            </a:r>
            <a:endParaRPr lang="en-US" sz="1500" dirty="0"/>
          </a:p>
        </p:txBody>
      </p:sp>
      <p:sp>
        <p:nvSpPr>
          <p:cNvPr id="24" name="Text 18"/>
          <p:cNvSpPr/>
          <p:nvPr/>
        </p:nvSpPr>
        <p:spPr>
          <a:xfrm>
            <a:off x="9235440" y="3913632"/>
            <a:ext cx="226771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6000"/>
              </a:lnSpc>
              <a:buNone/>
            </a:pPr>
            <a:r>
              <a:rPr lang="en-US" sz="1130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Operate the platform, keys and controls that enforce the policy.</a:t>
            </a:r>
            <a:endParaRPr lang="en-US" sz="1130" dirty="0"/>
          </a:p>
        </p:txBody>
      </p:sp>
      <p:sp>
        <p:nvSpPr>
          <p:cNvPr id="25" name="Shape 19"/>
          <p:cNvSpPr/>
          <p:nvPr/>
        </p:nvSpPr>
        <p:spPr>
          <a:xfrm>
            <a:off x="640080" y="5029200"/>
            <a:ext cx="10899648" cy="1051560"/>
          </a:xfrm>
          <a:prstGeom prst="roundRect">
            <a:avLst>
              <a:gd name="adj" fmla="val 8696"/>
            </a:avLst>
          </a:prstGeom>
          <a:solidFill>
            <a:srgbClr val="07262C"/>
          </a:solidFill>
          <a:ln/>
          <a:effectLst>
            <a:outerShdw blurRad="114300" dist="38100" dir="5400000" algn="bl" rotWithShape="0">
              <a:srgbClr val="0B3B47">
                <a:alpha val="16000"/>
              </a:srgbClr>
            </a:outerShdw>
          </a:effectLst>
        </p:spPr>
        <p:txBody>
          <a:bodyPr/>
          <a:lstStyle/>
          <a:p>
            <a:endParaRPr lang="en-ZW"/>
          </a:p>
        </p:txBody>
      </p:sp>
      <p:pic>
        <p:nvPicPr>
          <p:cNvPr id="2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4400" y="5321808"/>
            <a:ext cx="384048" cy="384048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1417320" y="5120640"/>
            <a:ext cx="99669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E9A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Policy-as-code is the multiplier.  </a:t>
            </a:r>
            <a:r>
              <a:rPr lang="en-US" sz="1200" dirty="0">
                <a:solidFill>
                  <a:srgbClr val="C9DC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Encode classification, residency and access rules as version-controlled policy that the platform enforces automatically — governance that scales with data, not headcount.</a:t>
            </a:r>
            <a:endParaRPr lang="en-US" sz="1350" dirty="0"/>
          </a:p>
        </p:txBody>
      </p:sp>
      <p:sp>
        <p:nvSpPr>
          <p:cNvPr id="28" name="Text 21"/>
          <p:cNvSpPr/>
          <p:nvPr/>
        </p:nvSpPr>
        <p:spPr>
          <a:xfrm>
            <a:off x="54864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Data Readiness  ·  Clean &amp; Sovereign Data Systems</a:t>
            </a:r>
            <a:endParaRPr lang="en-US" sz="900" dirty="0"/>
          </a:p>
        </p:txBody>
      </p:sp>
      <p:sp>
        <p:nvSpPr>
          <p:cNvPr id="29" name="Text 22"/>
          <p:cNvSpPr/>
          <p:nvPr/>
        </p:nvSpPr>
        <p:spPr>
          <a:xfrm>
            <a:off x="1118311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726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6407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kern="0" spc="300" dirty="0">
                <a:solidFill>
                  <a:srgbClr val="E9A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ENABLERS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603504" y="822960"/>
            <a:ext cx="10972800" cy="5212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Use the data without surrendering it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40080" y="1454414"/>
            <a:ext cx="10789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6000"/>
              </a:lnSpc>
              <a:buNone/>
            </a:pPr>
            <a:r>
              <a:rPr lang="en-US" dirty="0">
                <a:solidFill>
                  <a:srgbClr val="37B3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Privacy-enhancing technologies dissolve the false choice between sovereignty and utility — they let data create value where it cannot, or should not, move.</a:t>
            </a:r>
            <a:endParaRPr lang="en-US" dirty="0"/>
          </a:p>
        </p:txBody>
      </p:sp>
      <p:sp>
        <p:nvSpPr>
          <p:cNvPr id="5" name="Shape 3"/>
          <p:cNvSpPr/>
          <p:nvPr/>
        </p:nvSpPr>
        <p:spPr>
          <a:xfrm>
            <a:off x="640080" y="2377440"/>
            <a:ext cx="2670048" cy="3063240"/>
          </a:xfrm>
          <a:prstGeom prst="roundRect">
            <a:avLst>
              <a:gd name="adj" fmla="val 3425"/>
            </a:avLst>
          </a:prstGeom>
          <a:solidFill>
            <a:srgbClr val="0B3B47"/>
          </a:solidFill>
          <a:ln/>
          <a:effectLst>
            <a:outerShdw blurRad="114300" dist="38100" dir="5400000" algn="bl" rotWithShape="0">
              <a:srgbClr val="0B3B47">
                <a:alpha val="16000"/>
              </a:srgbClr>
            </a:outerShdw>
          </a:effectLst>
        </p:spPr>
        <p:txBody>
          <a:bodyPr/>
          <a:lstStyle/>
          <a:p>
            <a:endParaRPr lang="en-ZW"/>
          </a:p>
        </p:txBody>
      </p:sp>
      <p:sp>
        <p:nvSpPr>
          <p:cNvPr id="6" name="Shape 4"/>
          <p:cNvSpPr/>
          <p:nvPr/>
        </p:nvSpPr>
        <p:spPr>
          <a:xfrm>
            <a:off x="1527048" y="2706624"/>
            <a:ext cx="896112" cy="896112"/>
          </a:xfrm>
          <a:prstGeom prst="ellipse">
            <a:avLst/>
          </a:prstGeom>
          <a:solidFill>
            <a:srgbClr val="0E6E6B"/>
          </a:solidFill>
          <a:ln/>
          <a:effectLst>
            <a:outerShdw blurRad="88900" dist="25400" dir="5400000" algn="bl" rotWithShape="0">
              <a:srgbClr val="0B3B47">
                <a:alpha val="18000"/>
              </a:srgbClr>
            </a:outerShdw>
          </a:effectLst>
        </p:spPr>
        <p:txBody>
          <a:bodyPr/>
          <a:lstStyle/>
          <a:p>
            <a:endParaRPr lang="en-ZW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1076" y="2930652"/>
            <a:ext cx="448056" cy="448056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804672" y="3749040"/>
            <a:ext cx="234086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5000"/>
              </a:lnSpc>
              <a:buNone/>
            </a:pPr>
            <a:r>
              <a:rPr lang="en-US" sz="15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Federated learning</a:t>
            </a:r>
            <a:endParaRPr lang="en-US" sz="1550" dirty="0"/>
          </a:p>
        </p:txBody>
      </p:sp>
      <p:sp>
        <p:nvSpPr>
          <p:cNvPr id="9" name="Text 6"/>
          <p:cNvSpPr/>
          <p:nvPr/>
        </p:nvSpPr>
        <p:spPr>
          <a:xfrm>
            <a:off x="841248" y="4370832"/>
            <a:ext cx="226771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1180" dirty="0">
                <a:solidFill>
                  <a:srgbClr val="C9DC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Train across sites; the model travels, the raw data stays home.</a:t>
            </a:r>
            <a:endParaRPr lang="en-US" sz="1180" dirty="0"/>
          </a:p>
        </p:txBody>
      </p:sp>
      <p:sp>
        <p:nvSpPr>
          <p:cNvPr id="10" name="Shape 7"/>
          <p:cNvSpPr/>
          <p:nvPr/>
        </p:nvSpPr>
        <p:spPr>
          <a:xfrm>
            <a:off x="3438144" y="2377440"/>
            <a:ext cx="2670048" cy="3063240"/>
          </a:xfrm>
          <a:prstGeom prst="roundRect">
            <a:avLst>
              <a:gd name="adj" fmla="val 3425"/>
            </a:avLst>
          </a:prstGeom>
          <a:solidFill>
            <a:srgbClr val="0B3B47"/>
          </a:solidFill>
          <a:ln/>
          <a:effectLst>
            <a:outerShdw blurRad="114300" dist="38100" dir="5400000" algn="bl" rotWithShape="0">
              <a:srgbClr val="0B3B47">
                <a:alpha val="16000"/>
              </a:srgbClr>
            </a:outerShdw>
          </a:effectLst>
        </p:spPr>
        <p:txBody>
          <a:bodyPr/>
          <a:lstStyle/>
          <a:p>
            <a:endParaRPr lang="en-ZW"/>
          </a:p>
        </p:txBody>
      </p:sp>
      <p:sp>
        <p:nvSpPr>
          <p:cNvPr id="11" name="Shape 8"/>
          <p:cNvSpPr/>
          <p:nvPr/>
        </p:nvSpPr>
        <p:spPr>
          <a:xfrm>
            <a:off x="4325112" y="2706624"/>
            <a:ext cx="896112" cy="896112"/>
          </a:xfrm>
          <a:prstGeom prst="ellipse">
            <a:avLst/>
          </a:prstGeom>
          <a:solidFill>
            <a:srgbClr val="E9A23B"/>
          </a:solidFill>
          <a:ln/>
          <a:effectLst>
            <a:outerShdw blurRad="88900" dist="25400" dir="5400000" algn="bl" rotWithShape="0">
              <a:srgbClr val="0B3B47">
                <a:alpha val="18000"/>
              </a:srgbClr>
            </a:outerShdw>
          </a:effectLst>
        </p:spPr>
        <p:txBody>
          <a:bodyPr/>
          <a:lstStyle/>
          <a:p>
            <a:endParaRPr lang="en-ZW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49140" y="2930652"/>
            <a:ext cx="448056" cy="448056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3602736" y="3749040"/>
            <a:ext cx="234086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5000"/>
              </a:lnSpc>
              <a:buNone/>
            </a:pPr>
            <a:r>
              <a:rPr lang="en-US" sz="15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Differential privacy</a:t>
            </a:r>
            <a:endParaRPr lang="en-US" sz="1550" dirty="0"/>
          </a:p>
        </p:txBody>
      </p:sp>
      <p:sp>
        <p:nvSpPr>
          <p:cNvPr id="14" name="Text 10"/>
          <p:cNvSpPr/>
          <p:nvPr/>
        </p:nvSpPr>
        <p:spPr>
          <a:xfrm>
            <a:off x="3639312" y="4370832"/>
            <a:ext cx="226771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1180" dirty="0">
                <a:solidFill>
                  <a:srgbClr val="C9DC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 calibrated noise so outputs reveal patterns, never individuals.</a:t>
            </a:r>
            <a:endParaRPr lang="en-US" sz="1180" dirty="0"/>
          </a:p>
        </p:txBody>
      </p:sp>
      <p:sp>
        <p:nvSpPr>
          <p:cNvPr id="15" name="Shape 11"/>
          <p:cNvSpPr/>
          <p:nvPr/>
        </p:nvSpPr>
        <p:spPr>
          <a:xfrm>
            <a:off x="6236208" y="2377440"/>
            <a:ext cx="2670048" cy="3063240"/>
          </a:xfrm>
          <a:prstGeom prst="roundRect">
            <a:avLst>
              <a:gd name="adj" fmla="val 3425"/>
            </a:avLst>
          </a:prstGeom>
          <a:solidFill>
            <a:srgbClr val="0B3B47"/>
          </a:solidFill>
          <a:ln/>
          <a:effectLst>
            <a:outerShdw blurRad="114300" dist="38100" dir="5400000" algn="bl" rotWithShape="0">
              <a:srgbClr val="0B3B47">
                <a:alpha val="16000"/>
              </a:srgbClr>
            </a:outerShdw>
          </a:effectLst>
        </p:spPr>
        <p:txBody>
          <a:bodyPr/>
          <a:lstStyle/>
          <a:p>
            <a:endParaRPr lang="en-ZW"/>
          </a:p>
        </p:txBody>
      </p:sp>
      <p:sp>
        <p:nvSpPr>
          <p:cNvPr id="16" name="Shape 12"/>
          <p:cNvSpPr/>
          <p:nvPr/>
        </p:nvSpPr>
        <p:spPr>
          <a:xfrm>
            <a:off x="7123176" y="2706624"/>
            <a:ext cx="896112" cy="896112"/>
          </a:xfrm>
          <a:prstGeom prst="ellipse">
            <a:avLst/>
          </a:prstGeom>
          <a:solidFill>
            <a:srgbClr val="0E6E6B"/>
          </a:solidFill>
          <a:ln/>
          <a:effectLst>
            <a:outerShdw blurRad="88900" dist="25400" dir="5400000" algn="bl" rotWithShape="0">
              <a:srgbClr val="0B3B47">
                <a:alpha val="18000"/>
              </a:srgbClr>
            </a:outerShdw>
          </a:effectLst>
        </p:spPr>
        <p:txBody>
          <a:bodyPr/>
          <a:lstStyle/>
          <a:p>
            <a:endParaRPr lang="en-ZW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47204" y="2930652"/>
            <a:ext cx="448056" cy="448056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6400800" y="3749040"/>
            <a:ext cx="234086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5000"/>
              </a:lnSpc>
              <a:buNone/>
            </a:pPr>
            <a:r>
              <a:rPr lang="en-US" sz="15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Synthetic data</a:t>
            </a:r>
            <a:endParaRPr lang="en-US" sz="1550" dirty="0"/>
          </a:p>
        </p:txBody>
      </p:sp>
      <p:sp>
        <p:nvSpPr>
          <p:cNvPr id="19" name="Text 14"/>
          <p:cNvSpPr/>
          <p:nvPr/>
        </p:nvSpPr>
        <p:spPr>
          <a:xfrm>
            <a:off x="6437376" y="4370832"/>
            <a:ext cx="226771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1180" dirty="0">
                <a:solidFill>
                  <a:srgbClr val="C9DC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Generate statistically faithful stand-ins for restricted records.</a:t>
            </a:r>
            <a:endParaRPr lang="en-US" sz="1180" dirty="0"/>
          </a:p>
        </p:txBody>
      </p:sp>
      <p:sp>
        <p:nvSpPr>
          <p:cNvPr id="20" name="Shape 15"/>
          <p:cNvSpPr/>
          <p:nvPr/>
        </p:nvSpPr>
        <p:spPr>
          <a:xfrm>
            <a:off x="9034272" y="2377440"/>
            <a:ext cx="2670048" cy="3063240"/>
          </a:xfrm>
          <a:prstGeom prst="roundRect">
            <a:avLst>
              <a:gd name="adj" fmla="val 3425"/>
            </a:avLst>
          </a:prstGeom>
          <a:solidFill>
            <a:srgbClr val="0B3B47"/>
          </a:solidFill>
          <a:ln/>
          <a:effectLst>
            <a:outerShdw blurRad="114300" dist="38100" dir="5400000" algn="bl" rotWithShape="0">
              <a:srgbClr val="0B3B47">
                <a:alpha val="16000"/>
              </a:srgbClr>
            </a:outerShdw>
          </a:effectLst>
        </p:spPr>
        <p:txBody>
          <a:bodyPr/>
          <a:lstStyle/>
          <a:p>
            <a:endParaRPr lang="en-ZW"/>
          </a:p>
        </p:txBody>
      </p:sp>
      <p:sp>
        <p:nvSpPr>
          <p:cNvPr id="21" name="Shape 16"/>
          <p:cNvSpPr/>
          <p:nvPr/>
        </p:nvSpPr>
        <p:spPr>
          <a:xfrm>
            <a:off x="9921240" y="2706624"/>
            <a:ext cx="896112" cy="896112"/>
          </a:xfrm>
          <a:prstGeom prst="ellipse">
            <a:avLst/>
          </a:prstGeom>
          <a:solidFill>
            <a:srgbClr val="E9A23B"/>
          </a:solidFill>
          <a:ln/>
          <a:effectLst>
            <a:outerShdw blurRad="88900" dist="25400" dir="5400000" algn="bl" rotWithShape="0">
              <a:srgbClr val="0B3B47">
                <a:alpha val="18000"/>
              </a:srgbClr>
            </a:outerShdw>
          </a:effectLst>
        </p:spPr>
        <p:txBody>
          <a:bodyPr/>
          <a:lstStyle/>
          <a:p>
            <a:endParaRPr lang="en-ZW"/>
          </a:p>
        </p:txBody>
      </p:sp>
      <p:pic>
        <p:nvPicPr>
          <p:cNvPr id="2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45268" y="2930652"/>
            <a:ext cx="448056" cy="448056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9198864" y="3749040"/>
            <a:ext cx="234086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5000"/>
              </a:lnSpc>
              <a:buNone/>
            </a:pPr>
            <a:r>
              <a:rPr lang="en-US" sz="15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Confidential computing</a:t>
            </a:r>
            <a:endParaRPr lang="en-US" sz="1550" dirty="0"/>
          </a:p>
        </p:txBody>
      </p:sp>
      <p:sp>
        <p:nvSpPr>
          <p:cNvPr id="24" name="Text 18"/>
          <p:cNvSpPr/>
          <p:nvPr/>
        </p:nvSpPr>
        <p:spPr>
          <a:xfrm>
            <a:off x="9235440" y="4370832"/>
            <a:ext cx="226771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1180" dirty="0">
                <a:solidFill>
                  <a:srgbClr val="C9DC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 encrypted data inside hardware-isolated enclaves.</a:t>
            </a:r>
            <a:endParaRPr lang="en-US" sz="1180" dirty="0"/>
          </a:p>
        </p:txBody>
      </p:sp>
      <p:sp>
        <p:nvSpPr>
          <p:cNvPr id="25" name="Text 19"/>
          <p:cNvSpPr/>
          <p:nvPr/>
        </p:nvSpPr>
        <p:spPr>
          <a:xfrm>
            <a:off x="54864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E8E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Data Readiness  ·  Clean &amp; Sovereign Data Systems</a:t>
            </a:r>
            <a:endParaRPr lang="en-US" sz="900" dirty="0"/>
          </a:p>
        </p:txBody>
      </p:sp>
      <p:sp>
        <p:nvSpPr>
          <p:cNvPr id="26" name="Text 20"/>
          <p:cNvSpPr/>
          <p:nvPr/>
        </p:nvSpPr>
        <p:spPr>
          <a:xfrm>
            <a:off x="1118311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E8E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4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kern="0" spc="300" dirty="0">
                <a:solidFill>
                  <a:srgbClr val="E9A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MEASUREMENT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603504" y="822960"/>
            <a:ext cx="10972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900" b="1" dirty="0">
                <a:solidFill>
                  <a:srgbClr val="1030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You cannot govern what you do not measure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640080" y="1591056"/>
            <a:ext cx="5669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1350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readiness scorecard turns an abstract goal into a tracked program. Baseline today, set targets, review quarterly.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640080" y="2331720"/>
            <a:ext cx="5852160" cy="3794760"/>
          </a:xfrm>
          <a:prstGeom prst="roundRect">
            <a:avLst>
              <a:gd name="adj" fmla="val 2892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0B3B47">
                <a:alpha val="16000"/>
              </a:srgbClr>
            </a:outerShdw>
          </a:effectLst>
        </p:spPr>
        <p:txBody>
          <a:bodyPr/>
          <a:lstStyle/>
          <a:p>
            <a:endParaRPr lang="en-ZW"/>
          </a:p>
        </p:txBody>
      </p:sp>
      <p:graphicFrame>
        <p:nvGraphicFramePr>
          <p:cNvPr id="6" name="Chart 0"/>
          <p:cNvGraphicFramePr/>
          <p:nvPr/>
        </p:nvGraphicFramePr>
        <p:xfrm>
          <a:off x="777240" y="2468880"/>
          <a:ext cx="5577840" cy="3520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 4"/>
          <p:cNvSpPr/>
          <p:nvPr/>
        </p:nvSpPr>
        <p:spPr>
          <a:xfrm>
            <a:off x="6812280" y="2395728"/>
            <a:ext cx="4754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030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Lead indicators worth tracking</a:t>
            </a:r>
            <a:endParaRPr lang="en-US" sz="1600" dirty="0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0" y="2944368"/>
            <a:ext cx="310896" cy="310896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7296912" y="2862072"/>
            <a:ext cx="4251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50" dirty="0">
                <a:solidFill>
                  <a:srgbClr val="10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% data assets cataloged &amp; classified</a:t>
            </a:r>
            <a:endParaRPr lang="en-US" sz="1250" dirty="0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8000" y="3493008"/>
            <a:ext cx="310896" cy="310896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7296912" y="3410712"/>
            <a:ext cx="4251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50" dirty="0">
                <a:solidFill>
                  <a:srgbClr val="10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Quality score by domain (the six dimensions)</a:t>
            </a:r>
            <a:endParaRPr lang="en-US" sz="125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8000" y="4041648"/>
            <a:ext cx="310896" cy="310896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7296912" y="3959352"/>
            <a:ext cx="4251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50" dirty="0">
                <a:solidFill>
                  <a:srgbClr val="10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% pipelines with automated quality gates</a:t>
            </a:r>
            <a:endParaRPr lang="en-US" sz="1250" dirty="0"/>
          </a:p>
        </p:txBody>
      </p:sp>
      <p:pic>
        <p:nvPicPr>
          <p:cNvPr id="14" name="Image 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8000" y="4590288"/>
            <a:ext cx="310896" cy="310896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7296912" y="4507992"/>
            <a:ext cx="4251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50" dirty="0">
                <a:solidFill>
                  <a:srgbClr val="10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% sensitive data under customer-managed keys</a:t>
            </a:r>
            <a:endParaRPr lang="en-US" sz="1250" dirty="0"/>
          </a:p>
        </p:txBody>
      </p:sp>
      <p:pic>
        <p:nvPicPr>
          <p:cNvPr id="16" name="Image 4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8000" y="5138928"/>
            <a:ext cx="310896" cy="310896"/>
          </a:xfrm>
          <a:prstGeom prst="rect">
            <a:avLst/>
          </a:prstGeom>
        </p:spPr>
      </p:pic>
      <p:sp>
        <p:nvSpPr>
          <p:cNvPr id="17" name="Text 9"/>
          <p:cNvSpPr/>
          <p:nvPr/>
        </p:nvSpPr>
        <p:spPr>
          <a:xfrm>
            <a:off x="7296912" y="5056632"/>
            <a:ext cx="4251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50" dirty="0">
                <a:solidFill>
                  <a:srgbClr val="10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% datasets with end-to-end lineage</a:t>
            </a:r>
            <a:endParaRPr lang="en-US" sz="1250" dirty="0"/>
          </a:p>
        </p:txBody>
      </p:sp>
      <p:sp>
        <p:nvSpPr>
          <p:cNvPr id="18" name="Text 10"/>
          <p:cNvSpPr/>
          <p:nvPr/>
        </p:nvSpPr>
        <p:spPr>
          <a:xfrm>
            <a:off x="6812280" y="5687568"/>
            <a:ext cx="4754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C985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Reminder: 59% of organisations don't measure data quality at all.</a:t>
            </a:r>
            <a:endParaRPr lang="en-US" sz="1100" dirty="0"/>
          </a:p>
        </p:txBody>
      </p:sp>
      <p:sp>
        <p:nvSpPr>
          <p:cNvPr id="19" name="Text 11"/>
          <p:cNvSpPr/>
          <p:nvPr/>
        </p:nvSpPr>
        <p:spPr>
          <a:xfrm>
            <a:off x="54864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Data Readiness  ·  Clean &amp; Sovereign Data Systems</a:t>
            </a:r>
            <a:endParaRPr lang="en-US" sz="900" dirty="0"/>
          </a:p>
        </p:txBody>
      </p:sp>
      <p:sp>
        <p:nvSpPr>
          <p:cNvPr id="20" name="Text 12"/>
          <p:cNvSpPr/>
          <p:nvPr/>
        </p:nvSpPr>
        <p:spPr>
          <a:xfrm>
            <a:off x="1118311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4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kern="0" spc="300" dirty="0">
                <a:solidFill>
                  <a:srgbClr val="E9A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ROADMAP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603504" y="822960"/>
            <a:ext cx="10972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900" b="1" dirty="0">
                <a:solidFill>
                  <a:srgbClr val="1030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From ad hoc to AI-ready in four phases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640080" y="1591056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sequence, not a big bang. Each phase ships value and de-risks the next.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640080" y="2148840"/>
            <a:ext cx="2670048" cy="3703320"/>
          </a:xfrm>
          <a:prstGeom prst="roundRect">
            <a:avLst>
              <a:gd name="adj" fmla="val 3425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0B3B47">
                <a:alpha val="16000"/>
              </a:srgbClr>
            </a:outerShdw>
          </a:effectLst>
        </p:spPr>
        <p:txBody>
          <a:bodyPr/>
          <a:lstStyle/>
          <a:p>
            <a:endParaRPr lang="en-ZW"/>
          </a:p>
        </p:txBody>
      </p:sp>
      <p:sp>
        <p:nvSpPr>
          <p:cNvPr id="6" name="Text 4"/>
          <p:cNvSpPr/>
          <p:nvPr/>
        </p:nvSpPr>
        <p:spPr>
          <a:xfrm>
            <a:off x="841248" y="2331720"/>
            <a:ext cx="1097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E9A2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1554480" y="2423160"/>
            <a:ext cx="161848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0E6E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0–3 months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841248" y="3017520"/>
            <a:ext cx="230428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5000"/>
              </a:lnSpc>
              <a:buNone/>
            </a:pPr>
            <a:r>
              <a:rPr lang="en-US" sz="1500" b="1" dirty="0">
                <a:solidFill>
                  <a:srgbClr val="1030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Assess &amp; baseline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859536" y="3630168"/>
            <a:ext cx="228600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52400" indent="-152400" algn="l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Inventory &amp; classify data</a:t>
            </a:r>
            <a:endParaRPr lang="en-US" sz="1100" dirty="0"/>
          </a:p>
          <a:p>
            <a:pPr marL="152400" indent="-152400" algn="l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Gap analysis vs. maturity model</a:t>
            </a:r>
            <a:endParaRPr lang="en-US" sz="1100" dirty="0"/>
          </a:p>
          <a:p>
            <a:pPr marL="152400" indent="-152400" algn="l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Pick 1–2 lighthouse use cases</a:t>
            </a:r>
            <a:endParaRPr lang="en-US" sz="1100" dirty="0"/>
          </a:p>
          <a:p>
            <a:pPr marL="152400" indent="-152400" algn="l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Quick-win cleanups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3438144" y="2148840"/>
            <a:ext cx="2670048" cy="3703320"/>
          </a:xfrm>
          <a:prstGeom prst="roundRect">
            <a:avLst>
              <a:gd name="adj" fmla="val 3425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0B3B47">
                <a:alpha val="16000"/>
              </a:srgbClr>
            </a:outerShdw>
          </a:effectLst>
        </p:spPr>
        <p:txBody>
          <a:bodyPr/>
          <a:lstStyle/>
          <a:p>
            <a:endParaRPr lang="en-ZW"/>
          </a:p>
        </p:txBody>
      </p:sp>
      <p:sp>
        <p:nvSpPr>
          <p:cNvPr id="11" name="Text 9"/>
          <p:cNvSpPr/>
          <p:nvPr/>
        </p:nvSpPr>
        <p:spPr>
          <a:xfrm>
            <a:off x="3639312" y="2331720"/>
            <a:ext cx="1097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E9A2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3400" dirty="0"/>
          </a:p>
        </p:txBody>
      </p:sp>
      <p:sp>
        <p:nvSpPr>
          <p:cNvPr id="12" name="Text 10"/>
          <p:cNvSpPr/>
          <p:nvPr/>
        </p:nvSpPr>
        <p:spPr>
          <a:xfrm>
            <a:off x="4352544" y="2423160"/>
            <a:ext cx="161848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0E6E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3–9 months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3639312" y="3017520"/>
            <a:ext cx="230428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5000"/>
              </a:lnSpc>
              <a:buNone/>
            </a:pPr>
            <a:r>
              <a:rPr lang="en-US" sz="1500" b="1" dirty="0">
                <a:solidFill>
                  <a:srgbClr val="1030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Build the foundation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3657600" y="3630168"/>
            <a:ext cx="228600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52400" indent="-152400" algn="l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Lakehouse on sovereign infra</a:t>
            </a:r>
            <a:endParaRPr lang="en-US" sz="1100" dirty="0"/>
          </a:p>
          <a:p>
            <a:pPr marL="152400" indent="-152400" algn="l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Catalog &amp; metadata</a:t>
            </a:r>
            <a:endParaRPr lang="en-US" sz="1100" dirty="0"/>
          </a:p>
          <a:p>
            <a:pPr marL="152400" indent="-152400" algn="l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 quality gates</a:t>
            </a:r>
            <a:endParaRPr lang="en-US" sz="1100" dirty="0"/>
          </a:p>
          <a:p>
            <a:pPr marL="152400" indent="-152400" algn="l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Residency &amp; key decisions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6236208" y="2148840"/>
            <a:ext cx="2670048" cy="3703320"/>
          </a:xfrm>
          <a:prstGeom prst="roundRect">
            <a:avLst>
              <a:gd name="adj" fmla="val 3425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0B3B47">
                <a:alpha val="16000"/>
              </a:srgbClr>
            </a:outerShdw>
          </a:effectLst>
        </p:spPr>
        <p:txBody>
          <a:bodyPr/>
          <a:lstStyle/>
          <a:p>
            <a:endParaRPr lang="en-ZW"/>
          </a:p>
        </p:txBody>
      </p:sp>
      <p:sp>
        <p:nvSpPr>
          <p:cNvPr id="16" name="Text 14"/>
          <p:cNvSpPr/>
          <p:nvPr/>
        </p:nvSpPr>
        <p:spPr>
          <a:xfrm>
            <a:off x="6437376" y="2331720"/>
            <a:ext cx="1097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E9A2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3400" dirty="0"/>
          </a:p>
        </p:txBody>
      </p:sp>
      <p:sp>
        <p:nvSpPr>
          <p:cNvPr id="17" name="Text 15"/>
          <p:cNvSpPr/>
          <p:nvPr/>
        </p:nvSpPr>
        <p:spPr>
          <a:xfrm>
            <a:off x="7150608" y="2423160"/>
            <a:ext cx="161848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0E6E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9–18 months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6437376" y="3017520"/>
            <a:ext cx="230428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5000"/>
              </a:lnSpc>
              <a:buNone/>
            </a:pPr>
            <a:r>
              <a:rPr lang="en-US" sz="1500" b="1" dirty="0">
                <a:solidFill>
                  <a:srgbClr val="1030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Govern &amp; secure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6455664" y="3630168"/>
            <a:ext cx="228600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52400" indent="-152400" algn="l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Policy-as-code &amp; access control</a:t>
            </a:r>
            <a:endParaRPr lang="en-US" sz="1100" dirty="0"/>
          </a:p>
          <a:p>
            <a:pPr marL="152400" indent="-152400" algn="l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End-to-end lineage</a:t>
            </a:r>
            <a:endParaRPr lang="en-US" sz="1100" dirty="0"/>
          </a:p>
          <a:p>
            <a:pPr marL="152400" indent="-152400" algn="l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Deploy PETs where needed</a:t>
            </a:r>
            <a:endParaRPr lang="en-US" sz="1100" dirty="0"/>
          </a:p>
          <a:p>
            <a:pPr marL="152400" indent="-152400" algn="l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 up governance council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9034272" y="2148840"/>
            <a:ext cx="2670048" cy="3703320"/>
          </a:xfrm>
          <a:prstGeom prst="roundRect">
            <a:avLst>
              <a:gd name="adj" fmla="val 3425"/>
            </a:avLst>
          </a:prstGeom>
          <a:solidFill>
            <a:srgbClr val="0E6E6B"/>
          </a:solidFill>
          <a:ln/>
          <a:effectLst>
            <a:outerShdw blurRad="114300" dist="38100" dir="5400000" algn="bl" rotWithShape="0">
              <a:srgbClr val="0B3B47">
                <a:alpha val="16000"/>
              </a:srgbClr>
            </a:outerShdw>
          </a:effectLst>
        </p:spPr>
        <p:txBody>
          <a:bodyPr/>
          <a:lstStyle/>
          <a:p>
            <a:endParaRPr lang="en-ZW"/>
          </a:p>
        </p:txBody>
      </p:sp>
      <p:sp>
        <p:nvSpPr>
          <p:cNvPr id="21" name="Text 19"/>
          <p:cNvSpPr/>
          <p:nvPr/>
        </p:nvSpPr>
        <p:spPr>
          <a:xfrm>
            <a:off x="9235440" y="2331720"/>
            <a:ext cx="1097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9BE7D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3400" dirty="0"/>
          </a:p>
        </p:txBody>
      </p:sp>
      <p:sp>
        <p:nvSpPr>
          <p:cNvPr id="22" name="Text 20"/>
          <p:cNvSpPr/>
          <p:nvPr/>
        </p:nvSpPr>
        <p:spPr>
          <a:xfrm>
            <a:off x="9948672" y="2423160"/>
            <a:ext cx="161848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D8F0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 months +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9235440" y="3017520"/>
            <a:ext cx="230428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50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Scale &amp; sustain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9253728" y="3630168"/>
            <a:ext cx="228600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52400" indent="-152400" algn="l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EAF7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Ship AI use cases to production</a:t>
            </a:r>
            <a:endParaRPr lang="en-US" sz="1100" dirty="0"/>
          </a:p>
          <a:p>
            <a:pPr marL="152400" indent="-152400" algn="l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EAF7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Continuous QA &amp; observability</a:t>
            </a:r>
            <a:endParaRPr lang="en-US" sz="1100" dirty="0"/>
          </a:p>
          <a:p>
            <a:pPr marL="152400" indent="-152400" algn="l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EAF7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Sovereign operations &amp; skills</a:t>
            </a:r>
            <a:endParaRPr lang="en-US" sz="1100" dirty="0"/>
          </a:p>
          <a:p>
            <a:pPr marL="152400" indent="-152400" algn="l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EAF7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Quarterly scorecard reviews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54864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Data Readiness  ·  Clean &amp; Sovereign Data Systems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1118311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E4D6BE1-018E-AF23-F2F8-55391CDFCB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2AE3641-60E5-A0A4-4707-D17ED78505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5205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E661C836-4B4C-54A0-509A-A011DBDB189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82150" y="25879"/>
            <a:ext cx="8338149" cy="577970"/>
          </a:xfrm>
        </p:spPr>
        <p:txBody>
          <a:bodyPr/>
          <a:lstStyle/>
          <a:p>
            <a:pPr eaLnBrk="1" hangingPunct="1"/>
            <a:r>
              <a:rPr lang="en-US" altLang="en-US" b="1" dirty="0"/>
              <a:t>Online Data Processing every 60 secs</a:t>
            </a: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4F84DBE2-6DA0-EE8A-20BD-F1DD1BC9AE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38" y="782638"/>
            <a:ext cx="11885762" cy="6075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726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052560" y="731520"/>
            <a:ext cx="1371600" cy="548640"/>
          </a:xfrm>
          <a:prstGeom prst="line">
            <a:avLst/>
          </a:prstGeom>
          <a:noFill/>
          <a:ln w="12700">
            <a:solidFill>
              <a:srgbClr val="37B3A9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3" name="Shape 1"/>
          <p:cNvSpPr/>
          <p:nvPr/>
        </p:nvSpPr>
        <p:spPr>
          <a:xfrm flipV="1">
            <a:off x="10424160" y="548640"/>
            <a:ext cx="1097280" cy="731520"/>
          </a:xfrm>
          <a:prstGeom prst="line">
            <a:avLst/>
          </a:prstGeom>
          <a:noFill/>
          <a:ln w="12700">
            <a:solidFill>
              <a:srgbClr val="37B3A9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4" name="Shape 2"/>
          <p:cNvSpPr/>
          <p:nvPr/>
        </p:nvSpPr>
        <p:spPr>
          <a:xfrm flipH="1">
            <a:off x="10058400" y="1280160"/>
            <a:ext cx="365760" cy="1005840"/>
          </a:xfrm>
          <a:prstGeom prst="line">
            <a:avLst/>
          </a:prstGeom>
          <a:noFill/>
          <a:ln w="12700">
            <a:solidFill>
              <a:srgbClr val="37B3A9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5" name="Shape 3"/>
          <p:cNvSpPr/>
          <p:nvPr/>
        </p:nvSpPr>
        <p:spPr>
          <a:xfrm flipV="1">
            <a:off x="10058400" y="1920240"/>
            <a:ext cx="1645920" cy="365760"/>
          </a:xfrm>
          <a:prstGeom prst="line">
            <a:avLst/>
          </a:prstGeom>
          <a:noFill/>
          <a:ln w="12700">
            <a:solidFill>
              <a:srgbClr val="37B3A9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6" name="Shape 4"/>
          <p:cNvSpPr/>
          <p:nvPr/>
        </p:nvSpPr>
        <p:spPr>
          <a:xfrm flipH="1">
            <a:off x="9418320" y="2286000"/>
            <a:ext cx="640080" cy="640080"/>
          </a:xfrm>
          <a:prstGeom prst="line">
            <a:avLst/>
          </a:prstGeom>
          <a:noFill/>
          <a:ln w="12700">
            <a:solidFill>
              <a:srgbClr val="37B3A9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7" name="Shape 5"/>
          <p:cNvSpPr/>
          <p:nvPr/>
        </p:nvSpPr>
        <p:spPr>
          <a:xfrm>
            <a:off x="9418320" y="2926080"/>
            <a:ext cx="1645920" cy="182880"/>
          </a:xfrm>
          <a:prstGeom prst="line">
            <a:avLst/>
          </a:prstGeom>
          <a:noFill/>
          <a:ln w="12700">
            <a:solidFill>
              <a:srgbClr val="37B3A9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8" name="Shape 6"/>
          <p:cNvSpPr/>
          <p:nvPr/>
        </p:nvSpPr>
        <p:spPr>
          <a:xfrm flipH="1">
            <a:off x="11064240" y="1920240"/>
            <a:ext cx="640080" cy="1188720"/>
          </a:xfrm>
          <a:prstGeom prst="line">
            <a:avLst/>
          </a:prstGeom>
          <a:noFill/>
          <a:ln w="12700">
            <a:solidFill>
              <a:srgbClr val="37B3A9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9" name="Shape 7"/>
          <p:cNvSpPr/>
          <p:nvPr/>
        </p:nvSpPr>
        <p:spPr>
          <a:xfrm>
            <a:off x="11521440" y="548640"/>
            <a:ext cx="182880" cy="1371600"/>
          </a:xfrm>
          <a:prstGeom prst="line">
            <a:avLst/>
          </a:prstGeom>
          <a:noFill/>
          <a:ln w="12700">
            <a:solidFill>
              <a:srgbClr val="37B3A9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10" name="Shape 8"/>
          <p:cNvSpPr/>
          <p:nvPr/>
        </p:nvSpPr>
        <p:spPr>
          <a:xfrm>
            <a:off x="8979408" y="658368"/>
            <a:ext cx="146304" cy="146304"/>
          </a:xfrm>
          <a:prstGeom prst="ellipse">
            <a:avLst/>
          </a:prstGeom>
          <a:solidFill>
            <a:srgbClr val="37B3A9">
              <a:alpha val="75000"/>
            </a:srgbClr>
          </a:solidFill>
          <a:ln/>
        </p:spPr>
        <p:txBody>
          <a:bodyPr/>
          <a:lstStyle/>
          <a:p>
            <a:endParaRPr lang="en-ZW"/>
          </a:p>
        </p:txBody>
      </p:sp>
      <p:sp>
        <p:nvSpPr>
          <p:cNvPr id="11" name="Shape 9"/>
          <p:cNvSpPr/>
          <p:nvPr/>
        </p:nvSpPr>
        <p:spPr>
          <a:xfrm>
            <a:off x="10378440" y="1234440"/>
            <a:ext cx="91440" cy="91440"/>
          </a:xfrm>
          <a:prstGeom prst="ellipse">
            <a:avLst/>
          </a:prstGeom>
          <a:solidFill>
            <a:srgbClr val="E9A23B">
              <a:alpha val="75000"/>
            </a:srgbClr>
          </a:solidFill>
          <a:ln/>
        </p:spPr>
        <p:txBody>
          <a:bodyPr/>
          <a:lstStyle/>
          <a:p>
            <a:endParaRPr lang="en-ZW"/>
          </a:p>
        </p:txBody>
      </p:sp>
      <p:sp>
        <p:nvSpPr>
          <p:cNvPr id="12" name="Shape 10"/>
          <p:cNvSpPr/>
          <p:nvPr/>
        </p:nvSpPr>
        <p:spPr>
          <a:xfrm>
            <a:off x="11475720" y="502920"/>
            <a:ext cx="91440" cy="91440"/>
          </a:xfrm>
          <a:prstGeom prst="ellipse">
            <a:avLst/>
          </a:prstGeom>
          <a:solidFill>
            <a:srgbClr val="37B3A9">
              <a:alpha val="75000"/>
            </a:srgbClr>
          </a:solidFill>
          <a:ln/>
        </p:spPr>
        <p:txBody>
          <a:bodyPr/>
          <a:lstStyle/>
          <a:p>
            <a:endParaRPr lang="en-ZW"/>
          </a:p>
        </p:txBody>
      </p:sp>
      <p:sp>
        <p:nvSpPr>
          <p:cNvPr id="13" name="Shape 11"/>
          <p:cNvSpPr/>
          <p:nvPr/>
        </p:nvSpPr>
        <p:spPr>
          <a:xfrm>
            <a:off x="9985248" y="2212848"/>
            <a:ext cx="146304" cy="146304"/>
          </a:xfrm>
          <a:prstGeom prst="ellipse">
            <a:avLst/>
          </a:prstGeom>
          <a:solidFill>
            <a:srgbClr val="E9A23B">
              <a:alpha val="75000"/>
            </a:srgbClr>
          </a:solidFill>
          <a:ln/>
        </p:spPr>
        <p:txBody>
          <a:bodyPr/>
          <a:lstStyle/>
          <a:p>
            <a:endParaRPr lang="en-ZW"/>
          </a:p>
        </p:txBody>
      </p:sp>
      <p:sp>
        <p:nvSpPr>
          <p:cNvPr id="14" name="Shape 12"/>
          <p:cNvSpPr/>
          <p:nvPr/>
        </p:nvSpPr>
        <p:spPr>
          <a:xfrm>
            <a:off x="11658600" y="1874520"/>
            <a:ext cx="91440" cy="91440"/>
          </a:xfrm>
          <a:prstGeom prst="ellipse">
            <a:avLst/>
          </a:prstGeom>
          <a:solidFill>
            <a:srgbClr val="37B3A9">
              <a:alpha val="75000"/>
            </a:srgbClr>
          </a:solidFill>
          <a:ln/>
        </p:spPr>
        <p:txBody>
          <a:bodyPr/>
          <a:lstStyle/>
          <a:p>
            <a:endParaRPr lang="en-ZW"/>
          </a:p>
        </p:txBody>
      </p:sp>
      <p:sp>
        <p:nvSpPr>
          <p:cNvPr id="15" name="Shape 13"/>
          <p:cNvSpPr/>
          <p:nvPr/>
        </p:nvSpPr>
        <p:spPr>
          <a:xfrm>
            <a:off x="9372600" y="2880360"/>
            <a:ext cx="91440" cy="91440"/>
          </a:xfrm>
          <a:prstGeom prst="ellipse">
            <a:avLst/>
          </a:prstGeom>
          <a:solidFill>
            <a:srgbClr val="E9A23B">
              <a:alpha val="75000"/>
            </a:srgbClr>
          </a:solidFill>
          <a:ln/>
        </p:spPr>
        <p:txBody>
          <a:bodyPr/>
          <a:lstStyle/>
          <a:p>
            <a:endParaRPr lang="en-ZW"/>
          </a:p>
        </p:txBody>
      </p:sp>
      <p:sp>
        <p:nvSpPr>
          <p:cNvPr id="16" name="Shape 14"/>
          <p:cNvSpPr/>
          <p:nvPr/>
        </p:nvSpPr>
        <p:spPr>
          <a:xfrm>
            <a:off x="10991088" y="3035808"/>
            <a:ext cx="146304" cy="146304"/>
          </a:xfrm>
          <a:prstGeom prst="ellipse">
            <a:avLst/>
          </a:prstGeom>
          <a:solidFill>
            <a:srgbClr val="37B3A9">
              <a:alpha val="75000"/>
            </a:srgbClr>
          </a:solidFill>
          <a:ln/>
        </p:spPr>
        <p:txBody>
          <a:bodyPr/>
          <a:lstStyle/>
          <a:p>
            <a:endParaRPr lang="en-ZW"/>
          </a:p>
        </p:txBody>
      </p:sp>
      <p:sp>
        <p:nvSpPr>
          <p:cNvPr id="17" name="Shape 15"/>
          <p:cNvSpPr/>
          <p:nvPr/>
        </p:nvSpPr>
        <p:spPr>
          <a:xfrm>
            <a:off x="10058400" y="4023360"/>
            <a:ext cx="1371600" cy="548640"/>
          </a:xfrm>
          <a:prstGeom prst="line">
            <a:avLst/>
          </a:prstGeom>
          <a:noFill/>
          <a:ln w="12700">
            <a:solidFill>
              <a:srgbClr val="37B3A9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18" name="Shape 16"/>
          <p:cNvSpPr/>
          <p:nvPr/>
        </p:nvSpPr>
        <p:spPr>
          <a:xfrm flipV="1">
            <a:off x="11430000" y="3840480"/>
            <a:ext cx="1097280" cy="731520"/>
          </a:xfrm>
          <a:prstGeom prst="line">
            <a:avLst/>
          </a:prstGeom>
          <a:noFill/>
          <a:ln w="12700">
            <a:solidFill>
              <a:srgbClr val="37B3A9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19" name="Shape 17"/>
          <p:cNvSpPr/>
          <p:nvPr/>
        </p:nvSpPr>
        <p:spPr>
          <a:xfrm flipH="1">
            <a:off x="11064240" y="4572000"/>
            <a:ext cx="365760" cy="1005840"/>
          </a:xfrm>
          <a:prstGeom prst="line">
            <a:avLst/>
          </a:prstGeom>
          <a:noFill/>
          <a:ln w="12700">
            <a:solidFill>
              <a:srgbClr val="37B3A9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20" name="Shape 18"/>
          <p:cNvSpPr/>
          <p:nvPr/>
        </p:nvSpPr>
        <p:spPr>
          <a:xfrm flipV="1">
            <a:off x="11064240" y="5212080"/>
            <a:ext cx="1645920" cy="365760"/>
          </a:xfrm>
          <a:prstGeom prst="line">
            <a:avLst/>
          </a:prstGeom>
          <a:noFill/>
          <a:ln w="12700">
            <a:solidFill>
              <a:srgbClr val="37B3A9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21" name="Shape 19"/>
          <p:cNvSpPr/>
          <p:nvPr/>
        </p:nvSpPr>
        <p:spPr>
          <a:xfrm flipH="1">
            <a:off x="10424160" y="5577840"/>
            <a:ext cx="640080" cy="640080"/>
          </a:xfrm>
          <a:prstGeom prst="line">
            <a:avLst/>
          </a:prstGeom>
          <a:noFill/>
          <a:ln w="12700">
            <a:solidFill>
              <a:srgbClr val="37B3A9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22" name="Shape 20"/>
          <p:cNvSpPr/>
          <p:nvPr/>
        </p:nvSpPr>
        <p:spPr>
          <a:xfrm>
            <a:off x="10424160" y="6217920"/>
            <a:ext cx="1645920" cy="182880"/>
          </a:xfrm>
          <a:prstGeom prst="line">
            <a:avLst/>
          </a:prstGeom>
          <a:noFill/>
          <a:ln w="12700">
            <a:solidFill>
              <a:srgbClr val="37B3A9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23" name="Shape 21"/>
          <p:cNvSpPr/>
          <p:nvPr/>
        </p:nvSpPr>
        <p:spPr>
          <a:xfrm flipH="1">
            <a:off x="12070080" y="5212080"/>
            <a:ext cx="640080" cy="1188720"/>
          </a:xfrm>
          <a:prstGeom prst="line">
            <a:avLst/>
          </a:prstGeom>
          <a:noFill/>
          <a:ln w="12700">
            <a:solidFill>
              <a:srgbClr val="37B3A9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24" name="Shape 22"/>
          <p:cNvSpPr/>
          <p:nvPr/>
        </p:nvSpPr>
        <p:spPr>
          <a:xfrm>
            <a:off x="12527280" y="3840480"/>
            <a:ext cx="182880" cy="1371600"/>
          </a:xfrm>
          <a:prstGeom prst="line">
            <a:avLst/>
          </a:prstGeom>
          <a:noFill/>
          <a:ln w="12700">
            <a:solidFill>
              <a:srgbClr val="37B3A9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25" name="Shape 23"/>
          <p:cNvSpPr/>
          <p:nvPr/>
        </p:nvSpPr>
        <p:spPr>
          <a:xfrm>
            <a:off x="9985248" y="3950208"/>
            <a:ext cx="146304" cy="146304"/>
          </a:xfrm>
          <a:prstGeom prst="ellipse">
            <a:avLst/>
          </a:prstGeom>
          <a:solidFill>
            <a:srgbClr val="37B3A9">
              <a:alpha val="75000"/>
            </a:srgbClr>
          </a:solidFill>
          <a:ln/>
        </p:spPr>
        <p:txBody>
          <a:bodyPr/>
          <a:lstStyle/>
          <a:p>
            <a:endParaRPr lang="en-ZW"/>
          </a:p>
        </p:txBody>
      </p:sp>
      <p:sp>
        <p:nvSpPr>
          <p:cNvPr id="26" name="Shape 24"/>
          <p:cNvSpPr/>
          <p:nvPr/>
        </p:nvSpPr>
        <p:spPr>
          <a:xfrm>
            <a:off x="11384280" y="4526280"/>
            <a:ext cx="91440" cy="91440"/>
          </a:xfrm>
          <a:prstGeom prst="ellipse">
            <a:avLst/>
          </a:prstGeom>
          <a:solidFill>
            <a:srgbClr val="E9A23B">
              <a:alpha val="75000"/>
            </a:srgbClr>
          </a:solidFill>
          <a:ln/>
        </p:spPr>
        <p:txBody>
          <a:bodyPr/>
          <a:lstStyle/>
          <a:p>
            <a:endParaRPr lang="en-ZW"/>
          </a:p>
        </p:txBody>
      </p:sp>
      <p:sp>
        <p:nvSpPr>
          <p:cNvPr id="27" name="Shape 25"/>
          <p:cNvSpPr/>
          <p:nvPr/>
        </p:nvSpPr>
        <p:spPr>
          <a:xfrm>
            <a:off x="12481560" y="3794760"/>
            <a:ext cx="91440" cy="91440"/>
          </a:xfrm>
          <a:prstGeom prst="ellipse">
            <a:avLst/>
          </a:prstGeom>
          <a:solidFill>
            <a:srgbClr val="37B3A9">
              <a:alpha val="75000"/>
            </a:srgbClr>
          </a:solidFill>
          <a:ln/>
        </p:spPr>
        <p:txBody>
          <a:bodyPr/>
          <a:lstStyle/>
          <a:p>
            <a:endParaRPr lang="en-ZW"/>
          </a:p>
        </p:txBody>
      </p:sp>
      <p:sp>
        <p:nvSpPr>
          <p:cNvPr id="28" name="Shape 26"/>
          <p:cNvSpPr/>
          <p:nvPr/>
        </p:nvSpPr>
        <p:spPr>
          <a:xfrm>
            <a:off x="10991088" y="5504688"/>
            <a:ext cx="146304" cy="146304"/>
          </a:xfrm>
          <a:prstGeom prst="ellipse">
            <a:avLst/>
          </a:prstGeom>
          <a:solidFill>
            <a:srgbClr val="E9A23B">
              <a:alpha val="75000"/>
            </a:srgbClr>
          </a:solidFill>
          <a:ln/>
        </p:spPr>
        <p:txBody>
          <a:bodyPr/>
          <a:lstStyle/>
          <a:p>
            <a:endParaRPr lang="en-ZW"/>
          </a:p>
        </p:txBody>
      </p:sp>
      <p:sp>
        <p:nvSpPr>
          <p:cNvPr id="29" name="Shape 27"/>
          <p:cNvSpPr/>
          <p:nvPr/>
        </p:nvSpPr>
        <p:spPr>
          <a:xfrm>
            <a:off x="12664440" y="5166360"/>
            <a:ext cx="91440" cy="91440"/>
          </a:xfrm>
          <a:prstGeom prst="ellipse">
            <a:avLst/>
          </a:prstGeom>
          <a:solidFill>
            <a:srgbClr val="37B3A9">
              <a:alpha val="75000"/>
            </a:srgbClr>
          </a:solidFill>
          <a:ln/>
        </p:spPr>
        <p:txBody>
          <a:bodyPr/>
          <a:lstStyle/>
          <a:p>
            <a:endParaRPr lang="en-ZW"/>
          </a:p>
        </p:txBody>
      </p:sp>
      <p:sp>
        <p:nvSpPr>
          <p:cNvPr id="30" name="Shape 28"/>
          <p:cNvSpPr/>
          <p:nvPr/>
        </p:nvSpPr>
        <p:spPr>
          <a:xfrm>
            <a:off x="10378440" y="6172200"/>
            <a:ext cx="91440" cy="91440"/>
          </a:xfrm>
          <a:prstGeom prst="ellipse">
            <a:avLst/>
          </a:prstGeom>
          <a:solidFill>
            <a:srgbClr val="E9A23B">
              <a:alpha val="75000"/>
            </a:srgbClr>
          </a:solidFill>
          <a:ln/>
        </p:spPr>
        <p:txBody>
          <a:bodyPr/>
          <a:lstStyle/>
          <a:p>
            <a:endParaRPr lang="en-ZW"/>
          </a:p>
        </p:txBody>
      </p:sp>
      <p:sp>
        <p:nvSpPr>
          <p:cNvPr id="31" name="Shape 29"/>
          <p:cNvSpPr/>
          <p:nvPr/>
        </p:nvSpPr>
        <p:spPr>
          <a:xfrm>
            <a:off x="11996928" y="6327648"/>
            <a:ext cx="146304" cy="146304"/>
          </a:xfrm>
          <a:prstGeom prst="ellipse">
            <a:avLst/>
          </a:prstGeom>
          <a:solidFill>
            <a:srgbClr val="37B3A9">
              <a:alpha val="75000"/>
            </a:srgbClr>
          </a:solidFill>
          <a:ln/>
        </p:spPr>
        <p:txBody>
          <a:bodyPr/>
          <a:lstStyle/>
          <a:p>
            <a:endParaRPr lang="en-ZW"/>
          </a:p>
        </p:txBody>
      </p:sp>
      <p:sp>
        <p:nvSpPr>
          <p:cNvPr id="32" name="Text 30"/>
          <p:cNvSpPr/>
          <p:nvPr/>
        </p:nvSpPr>
        <p:spPr>
          <a:xfrm>
            <a:off x="640080" y="91440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 b="1" kern="0" spc="300" dirty="0">
                <a:solidFill>
                  <a:srgbClr val="E9A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TAKEAWAY</a:t>
            </a:r>
            <a:endParaRPr lang="en-US" sz="1250" dirty="0"/>
          </a:p>
        </p:txBody>
      </p:sp>
      <p:sp>
        <p:nvSpPr>
          <p:cNvPr id="33" name="Text 31"/>
          <p:cNvSpPr/>
          <p:nvPr/>
        </p:nvSpPr>
        <p:spPr>
          <a:xfrm>
            <a:off x="603504" y="1280160"/>
            <a:ext cx="100584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5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Clean. Sovereign. Ready.</a:t>
            </a:r>
            <a:endParaRPr lang="en-US" sz="5000" dirty="0"/>
          </a:p>
        </p:txBody>
      </p:sp>
      <p:sp>
        <p:nvSpPr>
          <p:cNvPr id="34" name="Shape 32"/>
          <p:cNvSpPr/>
          <p:nvPr/>
        </p:nvSpPr>
        <p:spPr>
          <a:xfrm>
            <a:off x="630936" y="2761488"/>
            <a:ext cx="658368" cy="658368"/>
          </a:xfrm>
          <a:prstGeom prst="ellipse">
            <a:avLst/>
          </a:prstGeom>
          <a:solidFill>
            <a:srgbClr val="E9A23B"/>
          </a:solidFill>
          <a:ln/>
          <a:effectLst>
            <a:outerShdw blurRad="88900" dist="25400" dir="5400000" algn="bl" rotWithShape="0">
              <a:srgbClr val="0B3B47">
                <a:alpha val="18000"/>
              </a:srgbClr>
            </a:outerShdw>
          </a:effectLst>
        </p:spPr>
        <p:txBody>
          <a:bodyPr/>
          <a:lstStyle/>
          <a:p>
            <a:endParaRPr lang="en-ZW"/>
          </a:p>
        </p:txBody>
      </p:sp>
      <p:pic>
        <p:nvPicPr>
          <p:cNvPr id="3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528" y="2926080"/>
            <a:ext cx="329184" cy="329184"/>
          </a:xfrm>
          <a:prstGeom prst="rect">
            <a:avLst/>
          </a:prstGeom>
        </p:spPr>
      </p:pic>
      <p:sp>
        <p:nvSpPr>
          <p:cNvPr id="36" name="Text 33"/>
          <p:cNvSpPr/>
          <p:nvPr/>
        </p:nvSpPr>
        <p:spPr>
          <a:xfrm>
            <a:off x="1463040" y="2761488"/>
            <a:ext cx="7132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Clean is engineered
</a:t>
            </a:r>
            <a:r>
              <a:rPr lang="en-US" sz="1280" dirty="0">
                <a:solidFill>
                  <a:srgbClr val="37B3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Quality lives in the pipeline, measured against six dimensions.</a:t>
            </a:r>
            <a:endParaRPr lang="en-US" sz="1600" dirty="0"/>
          </a:p>
        </p:txBody>
      </p:sp>
      <p:sp>
        <p:nvSpPr>
          <p:cNvPr id="37" name="Shape 34"/>
          <p:cNvSpPr/>
          <p:nvPr/>
        </p:nvSpPr>
        <p:spPr>
          <a:xfrm>
            <a:off x="630936" y="3630168"/>
            <a:ext cx="658368" cy="658368"/>
          </a:xfrm>
          <a:prstGeom prst="ellipse">
            <a:avLst/>
          </a:prstGeom>
          <a:solidFill>
            <a:srgbClr val="E9A23B"/>
          </a:solidFill>
          <a:ln/>
          <a:effectLst>
            <a:outerShdw blurRad="88900" dist="25400" dir="5400000" algn="bl" rotWithShape="0">
              <a:srgbClr val="0B3B47">
                <a:alpha val="18000"/>
              </a:srgbClr>
            </a:outerShdw>
          </a:effectLst>
        </p:spPr>
        <p:txBody>
          <a:bodyPr/>
          <a:lstStyle/>
          <a:p>
            <a:endParaRPr lang="en-ZW"/>
          </a:p>
        </p:txBody>
      </p:sp>
      <p:pic>
        <p:nvPicPr>
          <p:cNvPr id="3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5528" y="3794760"/>
            <a:ext cx="329184" cy="329184"/>
          </a:xfrm>
          <a:prstGeom prst="rect">
            <a:avLst/>
          </a:prstGeom>
        </p:spPr>
      </p:pic>
      <p:sp>
        <p:nvSpPr>
          <p:cNvPr id="39" name="Text 35"/>
          <p:cNvSpPr/>
          <p:nvPr/>
        </p:nvSpPr>
        <p:spPr>
          <a:xfrm>
            <a:off x="1463040" y="3630168"/>
            <a:ext cx="7132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Sovereign is layered
</a:t>
            </a:r>
            <a:r>
              <a:rPr lang="en-US" sz="1280" dirty="0">
                <a:solidFill>
                  <a:srgbClr val="37B3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Legal, technical and operational control — not just residency.</a:t>
            </a:r>
            <a:endParaRPr lang="en-US" sz="1600" dirty="0"/>
          </a:p>
        </p:txBody>
      </p:sp>
      <p:sp>
        <p:nvSpPr>
          <p:cNvPr id="40" name="Shape 36"/>
          <p:cNvSpPr/>
          <p:nvPr/>
        </p:nvSpPr>
        <p:spPr>
          <a:xfrm>
            <a:off x="630936" y="4498848"/>
            <a:ext cx="658368" cy="658368"/>
          </a:xfrm>
          <a:prstGeom prst="ellipse">
            <a:avLst/>
          </a:prstGeom>
          <a:solidFill>
            <a:srgbClr val="0E6E6B"/>
          </a:solidFill>
          <a:ln/>
          <a:effectLst>
            <a:outerShdw blurRad="88900" dist="25400" dir="5400000" algn="bl" rotWithShape="0">
              <a:srgbClr val="0B3B47">
                <a:alpha val="18000"/>
              </a:srgbClr>
            </a:outerShdw>
          </a:effectLst>
        </p:spPr>
        <p:txBody>
          <a:bodyPr/>
          <a:lstStyle/>
          <a:p>
            <a:endParaRPr lang="en-ZW"/>
          </a:p>
        </p:txBody>
      </p:sp>
      <p:pic>
        <p:nvPicPr>
          <p:cNvPr id="41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5528" y="4663440"/>
            <a:ext cx="329184" cy="329184"/>
          </a:xfrm>
          <a:prstGeom prst="rect">
            <a:avLst/>
          </a:prstGeom>
        </p:spPr>
      </p:pic>
      <p:sp>
        <p:nvSpPr>
          <p:cNvPr id="42" name="Text 37"/>
          <p:cNvSpPr/>
          <p:nvPr/>
        </p:nvSpPr>
        <p:spPr>
          <a:xfrm>
            <a:off x="1463040" y="4498848"/>
            <a:ext cx="7132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Readiness is a program
</a:t>
            </a:r>
            <a:r>
              <a:rPr lang="en-US" sz="1280" dirty="0">
                <a:solidFill>
                  <a:srgbClr val="37B3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Benchmark, build, govern, measure — and start now.</a:t>
            </a:r>
            <a:endParaRPr lang="en-US" sz="1600" dirty="0"/>
          </a:p>
        </p:txBody>
      </p:sp>
      <p:sp>
        <p:nvSpPr>
          <p:cNvPr id="43" name="Shape 38"/>
          <p:cNvSpPr/>
          <p:nvPr/>
        </p:nvSpPr>
        <p:spPr>
          <a:xfrm>
            <a:off x="658368" y="5532120"/>
            <a:ext cx="3840480" cy="0"/>
          </a:xfrm>
          <a:prstGeom prst="line">
            <a:avLst/>
          </a:prstGeom>
          <a:noFill/>
          <a:ln w="19050">
            <a:solidFill>
              <a:srgbClr val="E9A23B"/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44" name="Text 39"/>
          <p:cNvSpPr/>
          <p:nvPr/>
        </p:nvSpPr>
        <p:spPr>
          <a:xfrm>
            <a:off x="640080" y="5669280"/>
            <a:ext cx="8686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i="1" dirty="0">
                <a:solidFill>
                  <a:srgbClr val="E9A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Whoever owns clean, sovereign data owns their AI future.</a:t>
            </a:r>
            <a:endParaRPr lang="en-US" sz="1600" dirty="0"/>
          </a:p>
        </p:txBody>
      </p:sp>
      <p:sp>
        <p:nvSpPr>
          <p:cNvPr id="45" name="Text 40"/>
          <p:cNvSpPr/>
          <p:nvPr/>
        </p:nvSpPr>
        <p:spPr>
          <a:xfrm>
            <a:off x="640080" y="6199632"/>
            <a:ext cx="10058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Thank you   </a:t>
            </a:r>
            <a:r>
              <a:rPr lang="en-US" sz="1200" dirty="0">
                <a:solidFill>
                  <a:srgbClr val="9FBFC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  Panashe Chiurunge, Chief AI Scientist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F2FE15A-468B-FE55-CBCC-CC55F4D551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120D4E94-FB90-6535-10EA-0A7541EEC467}"/>
              </a:ext>
            </a:extLst>
          </p:cNvPr>
          <p:cNvSpPr/>
          <p:nvPr/>
        </p:nvSpPr>
        <p:spPr>
          <a:xfrm>
            <a:off x="640080" y="180378"/>
            <a:ext cx="22756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kern="0" spc="300" dirty="0">
                <a:solidFill>
                  <a:srgbClr val="E9A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INFLECTION</a:t>
            </a:r>
            <a:endParaRPr lang="en-US" sz="1600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9D81BA91-D53E-2F71-00D4-2C87D6F1B1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9604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F477490-63DC-14B5-F51E-31E4389178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295AE7E1-D029-FD54-E799-B0081C7A5532}"/>
              </a:ext>
            </a:extLst>
          </p:cNvPr>
          <p:cNvSpPr/>
          <p:nvPr/>
        </p:nvSpPr>
        <p:spPr>
          <a:xfrm>
            <a:off x="640080" y="180378"/>
            <a:ext cx="22756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kern="0" spc="300" dirty="0">
                <a:solidFill>
                  <a:srgbClr val="E9A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INFLECTION</a:t>
            </a:r>
            <a:endParaRPr lang="en-US" sz="1600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609DA9BF-C5D4-65FE-13CE-FD841C2FE3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1570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17B3BB7-E233-EC6A-EDF8-12CBD05CFB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19B3A18-D8C8-D0B0-9725-915C59EE6E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1270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5679C43-9818-3930-37A4-E840C4F791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E04FA983-0D12-7149-46A7-77D006A8FAB1}"/>
              </a:ext>
            </a:extLst>
          </p:cNvPr>
          <p:cNvSpPr/>
          <p:nvPr/>
        </p:nvSpPr>
        <p:spPr>
          <a:xfrm>
            <a:off x="640080" y="180378"/>
            <a:ext cx="22756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kern="0" spc="300" dirty="0">
                <a:solidFill>
                  <a:srgbClr val="E9A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INFLECTION</a:t>
            </a:r>
            <a:endParaRPr lang="en-US" sz="160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859258FE-C333-04D9-BE14-739858AE474E}"/>
              </a:ext>
            </a:extLst>
          </p:cNvPr>
          <p:cNvSpPr/>
          <p:nvPr/>
        </p:nvSpPr>
        <p:spPr>
          <a:xfrm>
            <a:off x="548640" y="445554"/>
            <a:ext cx="6335239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200" b="1" dirty="0">
                <a:solidFill>
                  <a:srgbClr val="1030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model is no longer the goat.</a:t>
            </a:r>
            <a:endParaRPr lang="en-US" sz="3200" dirty="0"/>
          </a:p>
          <a:p>
            <a:pPr marL="0" indent="0" algn="l">
              <a:lnSpc>
                <a:spcPct val="100000"/>
              </a:lnSpc>
              <a:buNone/>
            </a:pPr>
            <a:r>
              <a:rPr lang="en-US" sz="3200" b="1" dirty="0">
                <a:solidFill>
                  <a:srgbClr val="1030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data is.</a:t>
            </a:r>
            <a:endParaRPr lang="en-US" sz="3200" dirty="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00FB2028-9E85-D2FD-CEF0-FD4B7E933CCC}"/>
              </a:ext>
            </a:extLst>
          </p:cNvPr>
          <p:cNvSpPr/>
          <p:nvPr/>
        </p:nvSpPr>
        <p:spPr>
          <a:xfrm>
            <a:off x="317740" y="1655668"/>
            <a:ext cx="57630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600" dirty="0">
                <a:solidFill>
                  <a:srgbClr val="10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Compute is abundant. Frontier models are converging and commoditising. What remains scarce, defensible and jurisdiction-bound is high-quality, well-governed data — and the right to use it</a:t>
            </a:r>
            <a:r>
              <a:rPr lang="en-US" sz="1450" dirty="0">
                <a:solidFill>
                  <a:srgbClr val="10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450" dirty="0"/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CFFF47AB-9144-6363-525A-F5045FEFB341}"/>
              </a:ext>
            </a:extLst>
          </p:cNvPr>
          <p:cNvSpPr/>
          <p:nvPr/>
        </p:nvSpPr>
        <p:spPr>
          <a:xfrm>
            <a:off x="585216" y="3584448"/>
            <a:ext cx="566928" cy="566928"/>
          </a:xfrm>
          <a:prstGeom prst="ellipse">
            <a:avLst/>
          </a:prstGeom>
          <a:solidFill>
            <a:srgbClr val="0E6E6B"/>
          </a:solidFill>
          <a:ln/>
          <a:effectLst>
            <a:outerShdw blurRad="88900" dist="25400" dir="5400000" algn="bl" rotWithShape="0">
              <a:srgbClr val="0B3B47">
                <a:alpha val="18000"/>
              </a:srgbClr>
            </a:outerShdw>
          </a:effectLst>
        </p:spPr>
        <p:txBody>
          <a:bodyPr/>
          <a:lstStyle/>
          <a:p>
            <a:endParaRPr lang="en-ZW"/>
          </a:p>
        </p:txBody>
      </p:sp>
      <p:pic>
        <p:nvPicPr>
          <p:cNvPr id="6" name="Image 0" descr="preencoded.png">
            <a:extLst>
              <a:ext uri="{FF2B5EF4-FFF2-40B4-BE49-F238E27FC236}">
                <a16:creationId xmlns:a16="http://schemas.microsoft.com/office/drawing/2014/main" id="{7BA70797-5DC4-8B28-B681-9CFB58B6DB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948" y="3726180"/>
            <a:ext cx="283464" cy="283464"/>
          </a:xfrm>
          <a:prstGeom prst="rect">
            <a:avLst/>
          </a:prstGeom>
        </p:spPr>
      </p:pic>
      <p:sp>
        <p:nvSpPr>
          <p:cNvPr id="7" name="Text 4">
            <a:extLst>
              <a:ext uri="{FF2B5EF4-FFF2-40B4-BE49-F238E27FC236}">
                <a16:creationId xmlns:a16="http://schemas.microsoft.com/office/drawing/2014/main" id="{F71C9934-74B1-189A-168F-3387636CC6F4}"/>
              </a:ext>
            </a:extLst>
          </p:cNvPr>
          <p:cNvSpPr/>
          <p:nvPr/>
        </p:nvSpPr>
        <p:spPr>
          <a:xfrm>
            <a:off x="1298448" y="3566160"/>
            <a:ext cx="4297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0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Compute is rented
</a:t>
            </a:r>
            <a:r>
              <a:rPr lang="en-US" sz="1250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GPUs are a commodity you can buy by the hour.</a:t>
            </a:r>
            <a:endParaRPr lang="en-US" sz="1450" dirty="0"/>
          </a:p>
        </p:txBody>
      </p:sp>
      <p:sp>
        <p:nvSpPr>
          <p:cNvPr id="8" name="Shape 5">
            <a:extLst>
              <a:ext uri="{FF2B5EF4-FFF2-40B4-BE49-F238E27FC236}">
                <a16:creationId xmlns:a16="http://schemas.microsoft.com/office/drawing/2014/main" id="{9FCC6133-F190-BCD2-9BF7-3124511CDAFC}"/>
              </a:ext>
            </a:extLst>
          </p:cNvPr>
          <p:cNvSpPr/>
          <p:nvPr/>
        </p:nvSpPr>
        <p:spPr>
          <a:xfrm>
            <a:off x="585216" y="4297680"/>
            <a:ext cx="566928" cy="566928"/>
          </a:xfrm>
          <a:prstGeom prst="ellipse">
            <a:avLst/>
          </a:prstGeom>
          <a:solidFill>
            <a:srgbClr val="0E6E6B"/>
          </a:solidFill>
          <a:ln/>
          <a:effectLst>
            <a:outerShdw blurRad="88900" dist="25400" dir="5400000" algn="bl" rotWithShape="0">
              <a:srgbClr val="0B3B47">
                <a:alpha val="18000"/>
              </a:srgbClr>
            </a:outerShdw>
          </a:effectLst>
        </p:spPr>
        <p:txBody>
          <a:bodyPr/>
          <a:lstStyle/>
          <a:p>
            <a:endParaRPr lang="en-ZW"/>
          </a:p>
        </p:txBody>
      </p:sp>
      <p:pic>
        <p:nvPicPr>
          <p:cNvPr id="9" name="Image 1" descr="preencoded.png">
            <a:extLst>
              <a:ext uri="{FF2B5EF4-FFF2-40B4-BE49-F238E27FC236}">
                <a16:creationId xmlns:a16="http://schemas.microsoft.com/office/drawing/2014/main" id="{4C7076C9-6C06-3A0E-E5DE-112E5A73C8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6948" y="4439412"/>
            <a:ext cx="283464" cy="283464"/>
          </a:xfrm>
          <a:prstGeom prst="rect">
            <a:avLst/>
          </a:prstGeom>
        </p:spPr>
      </p:pic>
      <p:sp>
        <p:nvSpPr>
          <p:cNvPr id="10" name="Text 6">
            <a:extLst>
              <a:ext uri="{FF2B5EF4-FFF2-40B4-BE49-F238E27FC236}">
                <a16:creationId xmlns:a16="http://schemas.microsoft.com/office/drawing/2014/main" id="{C7E84EA6-1227-7988-AA58-EF331886C486}"/>
              </a:ext>
            </a:extLst>
          </p:cNvPr>
          <p:cNvSpPr/>
          <p:nvPr/>
        </p:nvSpPr>
        <p:spPr>
          <a:xfrm>
            <a:off x="1298448" y="4279392"/>
            <a:ext cx="4297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b="1" dirty="0">
                <a:solidFill>
                  <a:srgbClr val="10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Models converge</a:t>
            </a:r>
            <a:r>
              <a:rPr lang="en-US" sz="1450" b="1" dirty="0">
                <a:solidFill>
                  <a:srgbClr val="10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r>
              <a:rPr lang="en-US" sz="1250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Models now trail the frontier by a few months, not years.</a:t>
            </a:r>
            <a:endParaRPr lang="en-US" sz="1450" dirty="0"/>
          </a:p>
        </p:txBody>
      </p:sp>
      <p:sp>
        <p:nvSpPr>
          <p:cNvPr id="11" name="Shape 7">
            <a:extLst>
              <a:ext uri="{FF2B5EF4-FFF2-40B4-BE49-F238E27FC236}">
                <a16:creationId xmlns:a16="http://schemas.microsoft.com/office/drawing/2014/main" id="{E0B95937-92C7-DB78-57B6-6FF34A0DE028}"/>
              </a:ext>
            </a:extLst>
          </p:cNvPr>
          <p:cNvSpPr/>
          <p:nvPr/>
        </p:nvSpPr>
        <p:spPr>
          <a:xfrm>
            <a:off x="585216" y="5010912"/>
            <a:ext cx="566928" cy="566928"/>
          </a:xfrm>
          <a:prstGeom prst="ellipse">
            <a:avLst/>
          </a:prstGeom>
          <a:solidFill>
            <a:srgbClr val="0E6E6B"/>
          </a:solidFill>
          <a:ln/>
          <a:effectLst>
            <a:outerShdw blurRad="88900" dist="25400" dir="5400000" algn="bl" rotWithShape="0">
              <a:srgbClr val="0B3B47">
                <a:alpha val="18000"/>
              </a:srgbClr>
            </a:outerShdw>
          </a:effectLst>
        </p:spPr>
        <p:txBody>
          <a:bodyPr/>
          <a:lstStyle/>
          <a:p>
            <a:endParaRPr lang="en-ZW"/>
          </a:p>
        </p:txBody>
      </p:sp>
      <p:pic>
        <p:nvPicPr>
          <p:cNvPr id="12" name="Image 2" descr="preencoded.png">
            <a:extLst>
              <a:ext uri="{FF2B5EF4-FFF2-40B4-BE49-F238E27FC236}">
                <a16:creationId xmlns:a16="http://schemas.microsoft.com/office/drawing/2014/main" id="{662BEA92-46D1-3F0C-436C-1F68748700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6948" y="5152644"/>
            <a:ext cx="283464" cy="283464"/>
          </a:xfrm>
          <a:prstGeom prst="rect">
            <a:avLst/>
          </a:prstGeom>
        </p:spPr>
      </p:pic>
      <p:sp>
        <p:nvSpPr>
          <p:cNvPr id="13" name="Text 8">
            <a:extLst>
              <a:ext uri="{FF2B5EF4-FFF2-40B4-BE49-F238E27FC236}">
                <a16:creationId xmlns:a16="http://schemas.microsoft.com/office/drawing/2014/main" id="{D9D18122-3098-ECA2-9A15-A76A74458DD9}"/>
              </a:ext>
            </a:extLst>
          </p:cNvPr>
          <p:cNvSpPr/>
          <p:nvPr/>
        </p:nvSpPr>
        <p:spPr>
          <a:xfrm>
            <a:off x="1298448" y="4992624"/>
            <a:ext cx="4297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0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is the moat
</a:t>
            </a:r>
            <a:r>
              <a:rPr lang="en-US" sz="1250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Proprietary, clean, sovereign data cannot be downloaded.</a:t>
            </a:r>
            <a:endParaRPr lang="en-US" sz="1450" dirty="0"/>
          </a:p>
        </p:txBody>
      </p:sp>
      <p:sp>
        <p:nvSpPr>
          <p:cNvPr id="14" name="Shape 9">
            <a:extLst>
              <a:ext uri="{FF2B5EF4-FFF2-40B4-BE49-F238E27FC236}">
                <a16:creationId xmlns:a16="http://schemas.microsoft.com/office/drawing/2014/main" id="{63A0FC24-A6DA-AB06-2A33-539C7204DF9F}"/>
              </a:ext>
            </a:extLst>
          </p:cNvPr>
          <p:cNvSpPr/>
          <p:nvPr/>
        </p:nvSpPr>
        <p:spPr>
          <a:xfrm>
            <a:off x="6080760" y="2148840"/>
            <a:ext cx="5577840" cy="3977640"/>
          </a:xfrm>
          <a:prstGeom prst="roundRect">
            <a:avLst>
              <a:gd name="adj" fmla="val 2759"/>
            </a:avLst>
          </a:prstGeom>
          <a:solidFill>
            <a:srgbClr val="FFFFFF"/>
          </a:solidFill>
          <a:ln/>
          <a:effectLst>
            <a:outerShdw blurRad="114300" dist="38100" dir="5400000" algn="bl" rotWithShape="0">
              <a:srgbClr val="0B3B47">
                <a:alpha val="16000"/>
              </a:srgbClr>
            </a:outerShdw>
          </a:effectLst>
        </p:spPr>
        <p:txBody>
          <a:bodyPr/>
          <a:lstStyle/>
          <a:p>
            <a:endParaRPr lang="en-ZW"/>
          </a:p>
        </p:txBody>
      </p:sp>
      <p:sp>
        <p:nvSpPr>
          <p:cNvPr id="15" name="Text 10">
            <a:extLst>
              <a:ext uri="{FF2B5EF4-FFF2-40B4-BE49-F238E27FC236}">
                <a16:creationId xmlns:a16="http://schemas.microsoft.com/office/drawing/2014/main" id="{2BC10959-2032-885A-D614-742BEEA2BD96}"/>
              </a:ext>
            </a:extLst>
          </p:cNvPr>
          <p:cNvSpPr/>
          <p:nvPr/>
        </p:nvSpPr>
        <p:spPr>
          <a:xfrm>
            <a:off x="6355080" y="2331720"/>
            <a:ext cx="4937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0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global datasphere</a:t>
            </a:r>
            <a:endParaRPr lang="en-US" sz="1350" dirty="0"/>
          </a:p>
        </p:txBody>
      </p:sp>
      <p:sp>
        <p:nvSpPr>
          <p:cNvPr id="16" name="Text 11">
            <a:extLst>
              <a:ext uri="{FF2B5EF4-FFF2-40B4-BE49-F238E27FC236}">
                <a16:creationId xmlns:a16="http://schemas.microsoft.com/office/drawing/2014/main" id="{9DA0954D-65B3-9B9B-132F-F1F3DA4E76A7}"/>
              </a:ext>
            </a:extLst>
          </p:cNvPr>
          <p:cNvSpPr/>
          <p:nvPr/>
        </p:nvSpPr>
        <p:spPr>
          <a:xfrm>
            <a:off x="6355080" y="2633472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created, captured &amp; replicated worldwide — zettabytes / year (IDC)</a:t>
            </a:r>
            <a:endParaRPr lang="en-US" sz="1050" dirty="0"/>
          </a:p>
        </p:txBody>
      </p:sp>
      <p:graphicFrame>
        <p:nvGraphicFramePr>
          <p:cNvPr id="17" name="Chart 0">
            <a:extLst>
              <a:ext uri="{FF2B5EF4-FFF2-40B4-BE49-F238E27FC236}">
                <a16:creationId xmlns:a16="http://schemas.microsoft.com/office/drawing/2014/main" id="{07FB791B-50B8-BA37-17B9-A2D64D29C9F3}"/>
              </a:ext>
            </a:extLst>
          </p:cNvPr>
          <p:cNvGraphicFramePr/>
          <p:nvPr/>
        </p:nvGraphicFramePr>
        <p:xfrm>
          <a:off x="6217920" y="2971800"/>
          <a:ext cx="530352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8" name="Text 12">
            <a:extLst>
              <a:ext uri="{FF2B5EF4-FFF2-40B4-BE49-F238E27FC236}">
                <a16:creationId xmlns:a16="http://schemas.microsoft.com/office/drawing/2014/main" id="{4D78BE49-8441-2E38-C28E-4FEC79EA57B2}"/>
              </a:ext>
            </a:extLst>
          </p:cNvPr>
          <p:cNvSpPr/>
          <p:nvPr/>
        </p:nvSpPr>
        <p:spPr>
          <a:xfrm>
            <a:off x="6355080" y="5742432"/>
            <a:ext cx="5120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0E6E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181 ZB by 2025 — a ~5.5× rise in seven years.</a:t>
            </a:r>
            <a:endParaRPr lang="en-US" sz="1050" dirty="0"/>
          </a:p>
        </p:txBody>
      </p:sp>
      <p:sp>
        <p:nvSpPr>
          <p:cNvPr id="19" name="Text 13">
            <a:extLst>
              <a:ext uri="{FF2B5EF4-FFF2-40B4-BE49-F238E27FC236}">
                <a16:creationId xmlns:a16="http://schemas.microsoft.com/office/drawing/2014/main" id="{3A94E208-24F6-FA9D-10C6-A86807F2E40C}"/>
              </a:ext>
            </a:extLst>
          </p:cNvPr>
          <p:cNvSpPr/>
          <p:nvPr/>
        </p:nvSpPr>
        <p:spPr>
          <a:xfrm>
            <a:off x="54864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Data Readiness  ·  Clean &amp; Sovereign Data Systems</a:t>
            </a:r>
            <a:endParaRPr lang="en-US" sz="900" dirty="0"/>
          </a:p>
        </p:txBody>
      </p:sp>
      <p:sp>
        <p:nvSpPr>
          <p:cNvPr id="20" name="Text 14">
            <a:extLst>
              <a:ext uri="{FF2B5EF4-FFF2-40B4-BE49-F238E27FC236}">
                <a16:creationId xmlns:a16="http://schemas.microsoft.com/office/drawing/2014/main" id="{0AB4D1B5-A5AF-3E76-28EC-1372CED0CEAF}"/>
              </a:ext>
            </a:extLst>
          </p:cNvPr>
          <p:cNvSpPr/>
          <p:nvPr/>
        </p:nvSpPr>
        <p:spPr>
          <a:xfrm>
            <a:off x="1118311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34368166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9202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kern="0" spc="300" dirty="0">
                <a:solidFill>
                  <a:srgbClr val="E9A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DEFINITION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603504" y="615581"/>
            <a:ext cx="8686800" cy="4628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000" b="1" dirty="0">
                <a:solidFill>
                  <a:srgbClr val="1030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“AI Data Readiness” actually means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40079" y="1264546"/>
            <a:ext cx="11316131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b="1" dirty="0">
                <a:solidFill>
                  <a:srgbClr val="103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independent tests. </a:t>
            </a:r>
            <a:r>
              <a:rPr lang="en-US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must be </a:t>
            </a:r>
            <a:r>
              <a:rPr lang="en-US" b="1" dirty="0">
                <a:solidFill>
                  <a:srgbClr val="0E6E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clean</a:t>
            </a:r>
            <a:r>
              <a:rPr lang="en-US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accurate, complete, governed, fit for a use cases and </a:t>
            </a:r>
            <a:r>
              <a:rPr lang="en-US" b="1" dirty="0">
                <a:solidFill>
                  <a:srgbClr val="C985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sovereign</a:t>
            </a:r>
            <a:r>
              <a:rPr lang="en-US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under your jurisdiction, your keys, your control.</a:t>
            </a:r>
            <a:endParaRPr lang="en-US" dirty="0"/>
          </a:p>
        </p:txBody>
      </p:sp>
      <p:sp>
        <p:nvSpPr>
          <p:cNvPr id="5" name="Shape 3"/>
          <p:cNvSpPr/>
          <p:nvPr/>
        </p:nvSpPr>
        <p:spPr>
          <a:xfrm>
            <a:off x="1874520" y="2697480"/>
            <a:ext cx="1627632" cy="1627632"/>
          </a:xfrm>
          <a:prstGeom prst="roundRect">
            <a:avLst>
              <a:gd name="adj" fmla="val 4494"/>
            </a:avLst>
          </a:prstGeom>
          <a:solidFill>
            <a:srgbClr val="EAF2F1"/>
          </a:solidFill>
          <a:ln/>
          <a:effectLst>
            <a:outerShdw blurRad="114300" dist="38100" dir="5400000" algn="bl" rotWithShape="0">
              <a:srgbClr val="0B3B47">
                <a:alpha val="16000"/>
              </a:srgbClr>
            </a:outerShdw>
          </a:effectLst>
        </p:spPr>
        <p:txBody>
          <a:bodyPr/>
          <a:lstStyle/>
          <a:p>
            <a:endParaRPr lang="en-ZW"/>
          </a:p>
        </p:txBody>
      </p:sp>
      <p:sp>
        <p:nvSpPr>
          <p:cNvPr id="6" name="Text 4"/>
          <p:cNvSpPr/>
          <p:nvPr/>
        </p:nvSpPr>
        <p:spPr>
          <a:xfrm>
            <a:off x="2020824" y="2862072"/>
            <a:ext cx="133502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5000"/>
              </a:lnSpc>
              <a:buNone/>
            </a:pPr>
            <a:r>
              <a:rPr lang="en-US" sz="1450" b="1" dirty="0">
                <a:solidFill>
                  <a:srgbClr val="5E737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Locked, but useless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2020824" y="3483864"/>
            <a:ext cx="1335024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Controlled yet dirty, sovereignty over noise.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3611880" y="2697480"/>
            <a:ext cx="1627632" cy="1627632"/>
          </a:xfrm>
          <a:prstGeom prst="roundRect">
            <a:avLst>
              <a:gd name="adj" fmla="val 4494"/>
            </a:avLst>
          </a:prstGeom>
          <a:solidFill>
            <a:srgbClr val="0E6E6B"/>
          </a:solidFill>
          <a:ln/>
          <a:effectLst>
            <a:outerShdw blurRad="114300" dist="38100" dir="5400000" algn="bl" rotWithShape="0">
              <a:srgbClr val="0B3B47">
                <a:alpha val="16000"/>
              </a:srgbClr>
            </a:outerShdw>
          </a:effectLst>
        </p:spPr>
        <p:txBody>
          <a:bodyPr/>
          <a:lstStyle/>
          <a:p>
            <a:endParaRPr lang="en-ZW"/>
          </a:p>
        </p:txBody>
      </p:sp>
      <p:sp>
        <p:nvSpPr>
          <p:cNvPr id="9" name="Text 7"/>
          <p:cNvSpPr/>
          <p:nvPr/>
        </p:nvSpPr>
        <p:spPr>
          <a:xfrm>
            <a:off x="3758184" y="2862072"/>
            <a:ext cx="133502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5000"/>
              </a:lnSpc>
              <a:buNone/>
            </a:pPr>
            <a:r>
              <a:rPr lang="en-US" sz="14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AI-Ready &amp; Sovereign</a:t>
            </a:r>
            <a:endParaRPr lang="en-US" sz="1450" dirty="0"/>
          </a:p>
        </p:txBody>
      </p:sp>
      <p:sp>
        <p:nvSpPr>
          <p:cNvPr id="10" name="Text 8"/>
          <p:cNvSpPr/>
          <p:nvPr/>
        </p:nvSpPr>
        <p:spPr>
          <a:xfrm>
            <a:off x="3675888" y="3359730"/>
            <a:ext cx="1481328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solidFill>
                  <a:srgbClr val="D8F0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Clean and controlled. The only place AI compounds.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1874520" y="4434840"/>
            <a:ext cx="1627632" cy="1627632"/>
          </a:xfrm>
          <a:prstGeom prst="roundRect">
            <a:avLst>
              <a:gd name="adj" fmla="val 4494"/>
            </a:avLst>
          </a:prstGeom>
          <a:solidFill>
            <a:srgbClr val="ECE3E2"/>
          </a:solidFill>
          <a:ln/>
          <a:effectLst>
            <a:outerShdw blurRad="114300" dist="38100" dir="5400000" algn="bl" rotWithShape="0">
              <a:srgbClr val="0B3B47">
                <a:alpha val="16000"/>
              </a:srgbClr>
            </a:outerShdw>
          </a:effectLst>
        </p:spPr>
        <p:txBody>
          <a:bodyPr/>
          <a:lstStyle/>
          <a:p>
            <a:endParaRPr lang="en-ZW"/>
          </a:p>
        </p:txBody>
      </p:sp>
      <p:sp>
        <p:nvSpPr>
          <p:cNvPr id="12" name="Text 10"/>
          <p:cNvSpPr/>
          <p:nvPr/>
        </p:nvSpPr>
        <p:spPr>
          <a:xfrm>
            <a:off x="2020824" y="4599432"/>
            <a:ext cx="133502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5000"/>
              </a:lnSpc>
              <a:buNone/>
            </a:pPr>
            <a:r>
              <a:rPr lang="en-US" sz="1450" b="1" dirty="0">
                <a:solidFill>
                  <a:srgbClr val="D75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Liability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1901952" y="5221224"/>
            <a:ext cx="1453896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Dirty and exposed  the default state.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3611880" y="4434840"/>
            <a:ext cx="1627632" cy="1627632"/>
          </a:xfrm>
          <a:prstGeom prst="roundRect">
            <a:avLst>
              <a:gd name="adj" fmla="val 4494"/>
            </a:avLst>
          </a:prstGeom>
          <a:solidFill>
            <a:srgbClr val="FBF1DE"/>
          </a:solidFill>
          <a:ln/>
          <a:effectLst>
            <a:outerShdw blurRad="114300" dist="38100" dir="5400000" algn="bl" rotWithShape="0">
              <a:srgbClr val="0B3B47">
                <a:alpha val="16000"/>
              </a:srgbClr>
            </a:outerShdw>
          </a:effectLst>
        </p:spPr>
        <p:txBody>
          <a:bodyPr/>
          <a:lstStyle/>
          <a:p>
            <a:endParaRPr lang="en-ZW"/>
          </a:p>
        </p:txBody>
      </p:sp>
      <p:sp>
        <p:nvSpPr>
          <p:cNvPr id="15" name="Text 13"/>
          <p:cNvSpPr/>
          <p:nvPr/>
        </p:nvSpPr>
        <p:spPr>
          <a:xfrm>
            <a:off x="3758184" y="4599432"/>
            <a:ext cx="133502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5000"/>
              </a:lnSpc>
              <a:buNone/>
            </a:pPr>
            <a:r>
              <a:rPr lang="en-US" sz="1450" b="1" dirty="0">
                <a:solidFill>
                  <a:srgbClr val="C985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Exposed asset</a:t>
            </a:r>
            <a:endParaRPr lang="en-US" sz="1450" dirty="0"/>
          </a:p>
        </p:txBody>
      </p:sp>
      <p:sp>
        <p:nvSpPr>
          <p:cNvPr id="16" name="Text 14"/>
          <p:cNvSpPr/>
          <p:nvPr/>
        </p:nvSpPr>
        <p:spPr>
          <a:xfrm>
            <a:off x="3675888" y="5221224"/>
            <a:ext cx="1563624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Clean but ungoverned, value that leaks away.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1874520" y="6172200"/>
            <a:ext cx="33649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 dirty="0">
                <a:solidFill>
                  <a:srgbClr val="0E6E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CLEAN  →  data quality &amp; fitness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 rot="16200000">
            <a:off x="-310896" y="4178808"/>
            <a:ext cx="33649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100" dirty="0">
                <a:solidFill>
                  <a:srgbClr val="C985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SOVEREIGN  →  control &amp; jurisdiction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7360920" y="2331720"/>
            <a:ext cx="4297680" cy="3749040"/>
          </a:xfrm>
          <a:prstGeom prst="roundRect">
            <a:avLst>
              <a:gd name="adj" fmla="val 2927"/>
            </a:avLst>
          </a:prstGeom>
          <a:solidFill>
            <a:srgbClr val="07262C"/>
          </a:solidFill>
          <a:ln/>
          <a:effectLst>
            <a:outerShdw blurRad="114300" dist="38100" dir="5400000" algn="bl" rotWithShape="0">
              <a:srgbClr val="0B3B47">
                <a:alpha val="16000"/>
              </a:srgbClr>
            </a:outerShdw>
          </a:effectLst>
        </p:spPr>
        <p:txBody>
          <a:bodyPr/>
          <a:lstStyle/>
          <a:p>
            <a:endParaRPr lang="en-ZW"/>
          </a:p>
        </p:txBody>
      </p:sp>
      <p:sp>
        <p:nvSpPr>
          <p:cNvPr id="20" name="Text 18"/>
          <p:cNvSpPr/>
          <p:nvPr/>
        </p:nvSpPr>
        <p:spPr>
          <a:xfrm>
            <a:off x="7635240" y="2542032"/>
            <a:ext cx="3840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AI-ready data is data that is…</a:t>
            </a:r>
            <a:endParaRPr lang="en-US" sz="1600" dirty="0"/>
          </a:p>
        </p:txBody>
      </p:sp>
      <p:pic>
        <p:nvPicPr>
          <p:cNvPr id="21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0960" y="3163824"/>
            <a:ext cx="237744" cy="237744"/>
          </a:xfrm>
          <a:prstGeom prst="rect">
            <a:avLst/>
          </a:prstGeom>
        </p:spPr>
      </p:pic>
      <p:sp>
        <p:nvSpPr>
          <p:cNvPr id="22" name="Text 19"/>
          <p:cNvSpPr/>
          <p:nvPr/>
        </p:nvSpPr>
        <p:spPr>
          <a:xfrm>
            <a:off x="8028432" y="3072384"/>
            <a:ext cx="3429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20" dirty="0">
                <a:solidFill>
                  <a:srgbClr val="D7E6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Aligned to a specific, validated use case</a:t>
            </a:r>
            <a:endParaRPr lang="en-US" sz="1220" dirty="0"/>
          </a:p>
        </p:txBody>
      </p:sp>
      <p:pic>
        <p:nvPicPr>
          <p:cNvPr id="2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0960" y="3730752"/>
            <a:ext cx="237744" cy="237744"/>
          </a:xfrm>
          <a:prstGeom prst="rect">
            <a:avLst/>
          </a:prstGeom>
        </p:spPr>
      </p:pic>
      <p:sp>
        <p:nvSpPr>
          <p:cNvPr id="24" name="Text 20"/>
          <p:cNvSpPr/>
          <p:nvPr/>
        </p:nvSpPr>
        <p:spPr>
          <a:xfrm>
            <a:off x="8028432" y="3639312"/>
            <a:ext cx="3429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20" dirty="0">
                <a:solidFill>
                  <a:srgbClr val="D7E6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Governed at the asset level, with clear ownership</a:t>
            </a:r>
            <a:endParaRPr lang="en-US" sz="1220" dirty="0"/>
          </a:p>
        </p:txBody>
      </p:sp>
      <p:pic>
        <p:nvPicPr>
          <p:cNvPr id="25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0960" y="4297680"/>
            <a:ext cx="237744" cy="237744"/>
          </a:xfrm>
          <a:prstGeom prst="rect">
            <a:avLst/>
          </a:prstGeom>
        </p:spPr>
      </p:pic>
      <p:sp>
        <p:nvSpPr>
          <p:cNvPr id="26" name="Text 21"/>
          <p:cNvSpPr/>
          <p:nvPr/>
        </p:nvSpPr>
        <p:spPr>
          <a:xfrm>
            <a:off x="8028432" y="4206240"/>
            <a:ext cx="3429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20" dirty="0">
                <a:solidFill>
                  <a:srgbClr val="D7E6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Fed by automated pipelines with quality gates</a:t>
            </a:r>
            <a:endParaRPr lang="en-US" sz="1220" dirty="0"/>
          </a:p>
        </p:txBody>
      </p:sp>
      <p:pic>
        <p:nvPicPr>
          <p:cNvPr id="27" name="Image 3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0960" y="4864608"/>
            <a:ext cx="237744" cy="237744"/>
          </a:xfrm>
          <a:prstGeom prst="rect">
            <a:avLst/>
          </a:prstGeom>
        </p:spPr>
      </p:pic>
      <p:sp>
        <p:nvSpPr>
          <p:cNvPr id="28" name="Text 22"/>
          <p:cNvSpPr/>
          <p:nvPr/>
        </p:nvSpPr>
        <p:spPr>
          <a:xfrm>
            <a:off x="8028432" y="4773168"/>
            <a:ext cx="3429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20" dirty="0">
                <a:solidFill>
                  <a:srgbClr val="D7E6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Described by live, machine-readable metadata</a:t>
            </a:r>
            <a:endParaRPr lang="en-US" sz="1220" dirty="0"/>
          </a:p>
        </p:txBody>
      </p:sp>
      <p:pic>
        <p:nvPicPr>
          <p:cNvPr id="29" name="Image 4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0960" y="5431536"/>
            <a:ext cx="237744" cy="237744"/>
          </a:xfrm>
          <a:prstGeom prst="rect">
            <a:avLst/>
          </a:prstGeom>
        </p:spPr>
      </p:pic>
      <p:sp>
        <p:nvSpPr>
          <p:cNvPr id="30" name="Text 23"/>
          <p:cNvSpPr/>
          <p:nvPr/>
        </p:nvSpPr>
        <p:spPr>
          <a:xfrm>
            <a:off x="8028432" y="5340096"/>
            <a:ext cx="3429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20" dirty="0">
                <a:solidFill>
                  <a:srgbClr val="D7E6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Continuously quality-assured, not checked once</a:t>
            </a:r>
            <a:endParaRPr lang="en-US" sz="1220" dirty="0"/>
          </a:p>
        </p:txBody>
      </p:sp>
      <p:sp>
        <p:nvSpPr>
          <p:cNvPr id="31" name="Text 24"/>
          <p:cNvSpPr/>
          <p:nvPr/>
        </p:nvSpPr>
        <p:spPr>
          <a:xfrm>
            <a:off x="7635240" y="5742432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6E8E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Adapted from Gartner's 2025 definition of AI-ready data</a:t>
            </a:r>
            <a:endParaRPr lang="en-US" sz="950" dirty="0"/>
          </a:p>
        </p:txBody>
      </p:sp>
      <p:sp>
        <p:nvSpPr>
          <p:cNvPr id="32" name="Text 25"/>
          <p:cNvSpPr/>
          <p:nvPr/>
        </p:nvSpPr>
        <p:spPr>
          <a:xfrm>
            <a:off x="54864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Data Readiness  ·  Clean &amp; Sovereign Data Systems</a:t>
            </a:r>
            <a:endParaRPr lang="en-US" sz="900" dirty="0"/>
          </a:p>
        </p:txBody>
      </p:sp>
      <p:sp>
        <p:nvSpPr>
          <p:cNvPr id="33" name="Text 26"/>
          <p:cNvSpPr/>
          <p:nvPr/>
        </p:nvSpPr>
        <p:spPr>
          <a:xfrm>
            <a:off x="1118311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726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058400" y="4663440"/>
            <a:ext cx="1371600" cy="548640"/>
          </a:xfrm>
          <a:prstGeom prst="line">
            <a:avLst/>
          </a:prstGeom>
          <a:noFill/>
          <a:ln w="12700">
            <a:solidFill>
              <a:srgbClr val="37B3A9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3" name="Shape 1"/>
          <p:cNvSpPr/>
          <p:nvPr/>
        </p:nvSpPr>
        <p:spPr>
          <a:xfrm flipV="1">
            <a:off x="11430000" y="4480560"/>
            <a:ext cx="1097280" cy="731520"/>
          </a:xfrm>
          <a:prstGeom prst="line">
            <a:avLst/>
          </a:prstGeom>
          <a:noFill/>
          <a:ln w="12700">
            <a:solidFill>
              <a:srgbClr val="37B3A9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4" name="Shape 2"/>
          <p:cNvSpPr/>
          <p:nvPr/>
        </p:nvSpPr>
        <p:spPr>
          <a:xfrm flipH="1">
            <a:off x="11064240" y="5212080"/>
            <a:ext cx="365760" cy="1005840"/>
          </a:xfrm>
          <a:prstGeom prst="line">
            <a:avLst/>
          </a:prstGeom>
          <a:noFill/>
          <a:ln w="12700">
            <a:solidFill>
              <a:srgbClr val="37B3A9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5" name="Shape 3"/>
          <p:cNvSpPr/>
          <p:nvPr/>
        </p:nvSpPr>
        <p:spPr>
          <a:xfrm flipV="1">
            <a:off x="11064240" y="5852160"/>
            <a:ext cx="1645920" cy="365760"/>
          </a:xfrm>
          <a:prstGeom prst="line">
            <a:avLst/>
          </a:prstGeom>
          <a:noFill/>
          <a:ln w="12700">
            <a:solidFill>
              <a:srgbClr val="37B3A9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6" name="Shape 4"/>
          <p:cNvSpPr/>
          <p:nvPr/>
        </p:nvSpPr>
        <p:spPr>
          <a:xfrm flipH="1">
            <a:off x="10424160" y="6217920"/>
            <a:ext cx="640080" cy="640080"/>
          </a:xfrm>
          <a:prstGeom prst="line">
            <a:avLst/>
          </a:prstGeom>
          <a:noFill/>
          <a:ln w="12700">
            <a:solidFill>
              <a:srgbClr val="37B3A9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7" name="Shape 5"/>
          <p:cNvSpPr/>
          <p:nvPr/>
        </p:nvSpPr>
        <p:spPr>
          <a:xfrm>
            <a:off x="10424160" y="6858000"/>
            <a:ext cx="1645920" cy="182880"/>
          </a:xfrm>
          <a:prstGeom prst="line">
            <a:avLst/>
          </a:prstGeom>
          <a:noFill/>
          <a:ln w="12700">
            <a:solidFill>
              <a:srgbClr val="37B3A9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8" name="Shape 6"/>
          <p:cNvSpPr/>
          <p:nvPr/>
        </p:nvSpPr>
        <p:spPr>
          <a:xfrm flipH="1">
            <a:off x="12070080" y="5852160"/>
            <a:ext cx="640080" cy="1188720"/>
          </a:xfrm>
          <a:prstGeom prst="line">
            <a:avLst/>
          </a:prstGeom>
          <a:noFill/>
          <a:ln w="12700">
            <a:solidFill>
              <a:srgbClr val="37B3A9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9" name="Shape 7"/>
          <p:cNvSpPr/>
          <p:nvPr/>
        </p:nvSpPr>
        <p:spPr>
          <a:xfrm>
            <a:off x="12527280" y="4480560"/>
            <a:ext cx="182880" cy="1371600"/>
          </a:xfrm>
          <a:prstGeom prst="line">
            <a:avLst/>
          </a:prstGeom>
          <a:noFill/>
          <a:ln w="12700">
            <a:solidFill>
              <a:srgbClr val="37B3A9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ZW"/>
          </a:p>
        </p:txBody>
      </p:sp>
      <p:sp>
        <p:nvSpPr>
          <p:cNvPr id="10" name="Shape 8"/>
          <p:cNvSpPr/>
          <p:nvPr/>
        </p:nvSpPr>
        <p:spPr>
          <a:xfrm>
            <a:off x="9985248" y="4590288"/>
            <a:ext cx="146304" cy="146304"/>
          </a:xfrm>
          <a:prstGeom prst="ellipse">
            <a:avLst/>
          </a:prstGeom>
          <a:solidFill>
            <a:srgbClr val="37B3A9">
              <a:alpha val="75000"/>
            </a:srgbClr>
          </a:solidFill>
          <a:ln/>
        </p:spPr>
        <p:txBody>
          <a:bodyPr/>
          <a:lstStyle/>
          <a:p>
            <a:endParaRPr lang="en-ZW"/>
          </a:p>
        </p:txBody>
      </p:sp>
      <p:sp>
        <p:nvSpPr>
          <p:cNvPr id="11" name="Shape 9"/>
          <p:cNvSpPr/>
          <p:nvPr/>
        </p:nvSpPr>
        <p:spPr>
          <a:xfrm>
            <a:off x="11384280" y="5166360"/>
            <a:ext cx="91440" cy="91440"/>
          </a:xfrm>
          <a:prstGeom prst="ellipse">
            <a:avLst/>
          </a:prstGeom>
          <a:solidFill>
            <a:srgbClr val="E9A23B">
              <a:alpha val="75000"/>
            </a:srgbClr>
          </a:solidFill>
          <a:ln/>
        </p:spPr>
        <p:txBody>
          <a:bodyPr/>
          <a:lstStyle/>
          <a:p>
            <a:endParaRPr lang="en-ZW"/>
          </a:p>
        </p:txBody>
      </p:sp>
      <p:sp>
        <p:nvSpPr>
          <p:cNvPr id="12" name="Shape 10"/>
          <p:cNvSpPr/>
          <p:nvPr/>
        </p:nvSpPr>
        <p:spPr>
          <a:xfrm>
            <a:off x="12481560" y="4434840"/>
            <a:ext cx="91440" cy="91440"/>
          </a:xfrm>
          <a:prstGeom prst="ellipse">
            <a:avLst/>
          </a:prstGeom>
          <a:solidFill>
            <a:srgbClr val="37B3A9">
              <a:alpha val="75000"/>
            </a:srgbClr>
          </a:solidFill>
          <a:ln/>
        </p:spPr>
        <p:txBody>
          <a:bodyPr/>
          <a:lstStyle/>
          <a:p>
            <a:endParaRPr lang="en-ZW"/>
          </a:p>
        </p:txBody>
      </p:sp>
      <p:sp>
        <p:nvSpPr>
          <p:cNvPr id="13" name="Shape 11"/>
          <p:cNvSpPr/>
          <p:nvPr/>
        </p:nvSpPr>
        <p:spPr>
          <a:xfrm>
            <a:off x="10991088" y="6144768"/>
            <a:ext cx="146304" cy="146304"/>
          </a:xfrm>
          <a:prstGeom prst="ellipse">
            <a:avLst/>
          </a:prstGeom>
          <a:solidFill>
            <a:srgbClr val="E9A23B">
              <a:alpha val="75000"/>
            </a:srgbClr>
          </a:solidFill>
          <a:ln/>
        </p:spPr>
        <p:txBody>
          <a:bodyPr/>
          <a:lstStyle/>
          <a:p>
            <a:endParaRPr lang="en-ZW"/>
          </a:p>
        </p:txBody>
      </p:sp>
      <p:sp>
        <p:nvSpPr>
          <p:cNvPr id="14" name="Shape 12"/>
          <p:cNvSpPr/>
          <p:nvPr/>
        </p:nvSpPr>
        <p:spPr>
          <a:xfrm>
            <a:off x="12664440" y="5806440"/>
            <a:ext cx="91440" cy="91440"/>
          </a:xfrm>
          <a:prstGeom prst="ellipse">
            <a:avLst/>
          </a:prstGeom>
          <a:solidFill>
            <a:srgbClr val="37B3A9">
              <a:alpha val="75000"/>
            </a:srgbClr>
          </a:solidFill>
          <a:ln/>
        </p:spPr>
        <p:txBody>
          <a:bodyPr/>
          <a:lstStyle/>
          <a:p>
            <a:endParaRPr lang="en-ZW"/>
          </a:p>
        </p:txBody>
      </p:sp>
      <p:sp>
        <p:nvSpPr>
          <p:cNvPr id="15" name="Shape 13"/>
          <p:cNvSpPr/>
          <p:nvPr/>
        </p:nvSpPr>
        <p:spPr>
          <a:xfrm>
            <a:off x="10378440" y="6812280"/>
            <a:ext cx="91440" cy="91440"/>
          </a:xfrm>
          <a:prstGeom prst="ellipse">
            <a:avLst/>
          </a:prstGeom>
          <a:solidFill>
            <a:srgbClr val="E9A23B">
              <a:alpha val="75000"/>
            </a:srgbClr>
          </a:solidFill>
          <a:ln/>
        </p:spPr>
        <p:txBody>
          <a:bodyPr/>
          <a:lstStyle/>
          <a:p>
            <a:endParaRPr lang="en-ZW"/>
          </a:p>
        </p:txBody>
      </p:sp>
      <p:sp>
        <p:nvSpPr>
          <p:cNvPr id="16" name="Shape 14"/>
          <p:cNvSpPr/>
          <p:nvPr/>
        </p:nvSpPr>
        <p:spPr>
          <a:xfrm>
            <a:off x="11996928" y="6967728"/>
            <a:ext cx="146304" cy="146304"/>
          </a:xfrm>
          <a:prstGeom prst="ellipse">
            <a:avLst/>
          </a:prstGeom>
          <a:solidFill>
            <a:srgbClr val="37B3A9">
              <a:alpha val="75000"/>
            </a:srgbClr>
          </a:solidFill>
          <a:ln/>
        </p:spPr>
        <p:txBody>
          <a:bodyPr/>
          <a:lstStyle/>
          <a:p>
            <a:endParaRPr lang="en-ZW"/>
          </a:p>
        </p:txBody>
      </p:sp>
      <p:sp>
        <p:nvSpPr>
          <p:cNvPr id="17" name="Text 15"/>
          <p:cNvSpPr/>
          <p:nvPr/>
        </p:nvSpPr>
        <p:spPr>
          <a:xfrm>
            <a:off x="640080" y="211433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kern="0" spc="300" dirty="0">
                <a:solidFill>
                  <a:srgbClr val="E9A2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STAKES</a:t>
            </a:r>
            <a:endParaRPr lang="en-US" sz="2400" dirty="0"/>
          </a:p>
        </p:txBody>
      </p:sp>
      <p:sp>
        <p:nvSpPr>
          <p:cNvPr id="18" name="Text 16"/>
          <p:cNvSpPr/>
          <p:nvPr/>
        </p:nvSpPr>
        <p:spPr>
          <a:xfrm>
            <a:off x="603504" y="896112"/>
            <a:ext cx="10058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Most AI failure is data failure</a:t>
            </a:r>
            <a:endParaRPr lang="en-US" sz="3200" dirty="0"/>
          </a:p>
        </p:txBody>
      </p:sp>
      <p:sp>
        <p:nvSpPr>
          <p:cNvPr id="19" name="Text 17"/>
          <p:cNvSpPr/>
          <p:nvPr/>
        </p:nvSpPr>
        <p:spPr>
          <a:xfrm>
            <a:off x="640080" y="1783080"/>
            <a:ext cx="1049731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dirty="0">
                <a:solidFill>
                  <a:srgbClr val="37B3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failure rate is not a model problem. Across every major study, the root cause traces upstream to data that was never ready</a:t>
            </a:r>
            <a:r>
              <a:rPr lang="en-US" sz="1450" dirty="0">
                <a:solidFill>
                  <a:srgbClr val="37B3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450" dirty="0"/>
          </a:p>
        </p:txBody>
      </p:sp>
      <p:sp>
        <p:nvSpPr>
          <p:cNvPr id="20" name="Shape 18"/>
          <p:cNvSpPr/>
          <p:nvPr/>
        </p:nvSpPr>
        <p:spPr>
          <a:xfrm>
            <a:off x="640080" y="2697480"/>
            <a:ext cx="2670048" cy="3246120"/>
          </a:xfrm>
          <a:prstGeom prst="roundRect">
            <a:avLst>
              <a:gd name="adj" fmla="val 3425"/>
            </a:avLst>
          </a:prstGeom>
          <a:solidFill>
            <a:srgbClr val="0B3B47"/>
          </a:solidFill>
          <a:ln/>
          <a:effectLst>
            <a:outerShdw blurRad="114300" dist="38100" dir="5400000" algn="bl" rotWithShape="0">
              <a:srgbClr val="0B3B47">
                <a:alpha val="16000"/>
              </a:srgbClr>
            </a:outerShdw>
          </a:effectLst>
        </p:spPr>
        <p:txBody>
          <a:bodyPr/>
          <a:lstStyle/>
          <a:p>
            <a:endParaRPr lang="en-ZW"/>
          </a:p>
        </p:txBody>
      </p:sp>
      <p:sp>
        <p:nvSpPr>
          <p:cNvPr id="21" name="Shape 19"/>
          <p:cNvSpPr/>
          <p:nvPr/>
        </p:nvSpPr>
        <p:spPr>
          <a:xfrm>
            <a:off x="841248" y="2962656"/>
            <a:ext cx="603504" cy="603504"/>
          </a:xfrm>
          <a:prstGeom prst="ellipse">
            <a:avLst/>
          </a:prstGeom>
          <a:solidFill>
            <a:srgbClr val="0E6E6B"/>
          </a:solidFill>
          <a:ln/>
          <a:effectLst>
            <a:outerShdw blurRad="88900" dist="25400" dir="5400000" algn="bl" rotWithShape="0">
              <a:srgbClr val="0B3B47">
                <a:alpha val="18000"/>
              </a:srgbClr>
            </a:outerShdw>
          </a:effectLst>
        </p:spPr>
        <p:txBody>
          <a:bodyPr/>
          <a:lstStyle/>
          <a:p>
            <a:endParaRPr lang="en-ZW"/>
          </a:p>
        </p:txBody>
      </p:sp>
      <p:pic>
        <p:nvPicPr>
          <p:cNvPr id="2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2124" y="3113532"/>
            <a:ext cx="301752" cy="301752"/>
          </a:xfrm>
          <a:prstGeom prst="rect">
            <a:avLst/>
          </a:prstGeom>
        </p:spPr>
      </p:pic>
      <p:sp>
        <p:nvSpPr>
          <p:cNvPr id="23" name="Text 20"/>
          <p:cNvSpPr/>
          <p:nvPr/>
        </p:nvSpPr>
        <p:spPr>
          <a:xfrm>
            <a:off x="804672" y="3566160"/>
            <a:ext cx="226771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600" b="1" dirty="0">
                <a:solidFill>
                  <a:srgbClr val="E9A2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&gt;90%</a:t>
            </a:r>
            <a:endParaRPr lang="en-US" sz="4600" dirty="0"/>
          </a:p>
        </p:txBody>
      </p:sp>
      <p:sp>
        <p:nvSpPr>
          <p:cNvPr id="24" name="Text 21"/>
          <p:cNvSpPr/>
          <p:nvPr/>
        </p:nvSpPr>
        <p:spPr>
          <a:xfrm>
            <a:off x="859536" y="4498330"/>
            <a:ext cx="2249424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6000"/>
              </a:lnSpc>
              <a:buNone/>
            </a:pPr>
            <a:r>
              <a:rPr lang="en-US" sz="1600" dirty="0">
                <a:solidFill>
                  <a:srgbClr val="D7E6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enterprise AI projects fail to deliver value, about twice the rate of conventional IT.</a:t>
            </a:r>
            <a:endParaRPr lang="en-US" sz="1600" dirty="0"/>
          </a:p>
        </p:txBody>
      </p:sp>
      <p:sp>
        <p:nvSpPr>
          <p:cNvPr id="25" name="Text 22"/>
          <p:cNvSpPr/>
          <p:nvPr/>
        </p:nvSpPr>
        <p:spPr>
          <a:xfrm>
            <a:off x="859536" y="5559552"/>
            <a:ext cx="224942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 i="1" dirty="0">
                <a:solidFill>
                  <a:srgbClr val="6E8E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RAND, 2025</a:t>
            </a:r>
            <a:endParaRPr lang="en-US" sz="950" dirty="0"/>
          </a:p>
        </p:txBody>
      </p:sp>
      <p:sp>
        <p:nvSpPr>
          <p:cNvPr id="26" name="Shape 23"/>
          <p:cNvSpPr/>
          <p:nvPr/>
        </p:nvSpPr>
        <p:spPr>
          <a:xfrm>
            <a:off x="3438144" y="2697480"/>
            <a:ext cx="2670048" cy="3246120"/>
          </a:xfrm>
          <a:prstGeom prst="roundRect">
            <a:avLst>
              <a:gd name="adj" fmla="val 3425"/>
            </a:avLst>
          </a:prstGeom>
          <a:solidFill>
            <a:srgbClr val="0B3B47"/>
          </a:solidFill>
          <a:ln/>
          <a:effectLst>
            <a:outerShdw blurRad="114300" dist="38100" dir="5400000" algn="bl" rotWithShape="0">
              <a:srgbClr val="0B3B47">
                <a:alpha val="16000"/>
              </a:srgbClr>
            </a:outerShdw>
          </a:effectLst>
        </p:spPr>
        <p:txBody>
          <a:bodyPr/>
          <a:lstStyle/>
          <a:p>
            <a:endParaRPr lang="en-ZW"/>
          </a:p>
        </p:txBody>
      </p:sp>
      <p:sp>
        <p:nvSpPr>
          <p:cNvPr id="27" name="Shape 24"/>
          <p:cNvSpPr/>
          <p:nvPr/>
        </p:nvSpPr>
        <p:spPr>
          <a:xfrm>
            <a:off x="3639312" y="2962656"/>
            <a:ext cx="603504" cy="603504"/>
          </a:xfrm>
          <a:prstGeom prst="ellipse">
            <a:avLst/>
          </a:prstGeom>
          <a:solidFill>
            <a:srgbClr val="0E6E6B"/>
          </a:solidFill>
          <a:ln/>
          <a:effectLst>
            <a:outerShdw blurRad="88900" dist="25400" dir="5400000" algn="bl" rotWithShape="0">
              <a:srgbClr val="0B3B47">
                <a:alpha val="18000"/>
              </a:srgbClr>
            </a:outerShdw>
          </a:effectLst>
        </p:spPr>
        <p:txBody>
          <a:bodyPr/>
          <a:lstStyle/>
          <a:p>
            <a:endParaRPr lang="en-ZW"/>
          </a:p>
        </p:txBody>
      </p:sp>
      <p:pic>
        <p:nvPicPr>
          <p:cNvPr id="2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90188" y="3113532"/>
            <a:ext cx="301752" cy="301752"/>
          </a:xfrm>
          <a:prstGeom prst="rect">
            <a:avLst/>
          </a:prstGeom>
        </p:spPr>
      </p:pic>
      <p:sp>
        <p:nvSpPr>
          <p:cNvPr id="29" name="Text 25"/>
          <p:cNvSpPr/>
          <p:nvPr/>
        </p:nvSpPr>
        <p:spPr>
          <a:xfrm>
            <a:off x="3639312" y="3611880"/>
            <a:ext cx="226771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600" b="1" dirty="0">
                <a:solidFill>
                  <a:srgbClr val="E9A2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60%</a:t>
            </a:r>
            <a:endParaRPr lang="en-US" sz="4600" dirty="0"/>
          </a:p>
        </p:txBody>
      </p:sp>
      <p:sp>
        <p:nvSpPr>
          <p:cNvPr id="30" name="Text 26"/>
          <p:cNvSpPr/>
          <p:nvPr/>
        </p:nvSpPr>
        <p:spPr>
          <a:xfrm>
            <a:off x="3657600" y="4572000"/>
            <a:ext cx="2249424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6000"/>
              </a:lnSpc>
              <a:buNone/>
            </a:pPr>
            <a:r>
              <a:rPr lang="en-US" sz="1600" dirty="0">
                <a:solidFill>
                  <a:srgbClr val="D7E6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AI projects will be abandoned through 2026 for lack of AI-ready data.</a:t>
            </a:r>
            <a:endParaRPr lang="en-US" sz="1600" dirty="0"/>
          </a:p>
        </p:txBody>
      </p:sp>
      <p:sp>
        <p:nvSpPr>
          <p:cNvPr id="31" name="Text 27"/>
          <p:cNvSpPr/>
          <p:nvPr/>
        </p:nvSpPr>
        <p:spPr>
          <a:xfrm>
            <a:off x="3657600" y="5559552"/>
            <a:ext cx="224942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 i="1" dirty="0">
                <a:solidFill>
                  <a:srgbClr val="6E8E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Gartner</a:t>
            </a:r>
            <a:endParaRPr lang="en-US" sz="950" dirty="0"/>
          </a:p>
        </p:txBody>
      </p:sp>
      <p:sp>
        <p:nvSpPr>
          <p:cNvPr id="32" name="Shape 28"/>
          <p:cNvSpPr/>
          <p:nvPr/>
        </p:nvSpPr>
        <p:spPr>
          <a:xfrm>
            <a:off x="6236208" y="2697480"/>
            <a:ext cx="2670048" cy="3246120"/>
          </a:xfrm>
          <a:prstGeom prst="roundRect">
            <a:avLst>
              <a:gd name="adj" fmla="val 3425"/>
            </a:avLst>
          </a:prstGeom>
          <a:solidFill>
            <a:srgbClr val="0B3B47"/>
          </a:solidFill>
          <a:ln/>
          <a:effectLst>
            <a:outerShdw blurRad="114300" dist="38100" dir="5400000" algn="bl" rotWithShape="0">
              <a:srgbClr val="0B3B47">
                <a:alpha val="16000"/>
              </a:srgbClr>
            </a:outerShdw>
          </a:effectLst>
        </p:spPr>
        <p:txBody>
          <a:bodyPr/>
          <a:lstStyle/>
          <a:p>
            <a:endParaRPr lang="en-ZW"/>
          </a:p>
        </p:txBody>
      </p:sp>
      <p:sp>
        <p:nvSpPr>
          <p:cNvPr id="33" name="Shape 29"/>
          <p:cNvSpPr/>
          <p:nvPr/>
        </p:nvSpPr>
        <p:spPr>
          <a:xfrm>
            <a:off x="6437376" y="2962656"/>
            <a:ext cx="603504" cy="603504"/>
          </a:xfrm>
          <a:prstGeom prst="ellipse">
            <a:avLst/>
          </a:prstGeom>
          <a:solidFill>
            <a:srgbClr val="0E6E6B"/>
          </a:solidFill>
          <a:ln/>
          <a:effectLst>
            <a:outerShdw blurRad="88900" dist="25400" dir="5400000" algn="bl" rotWithShape="0">
              <a:srgbClr val="0B3B47">
                <a:alpha val="18000"/>
              </a:srgbClr>
            </a:outerShdw>
          </a:effectLst>
        </p:spPr>
        <p:txBody>
          <a:bodyPr/>
          <a:lstStyle/>
          <a:p>
            <a:endParaRPr lang="en-ZW"/>
          </a:p>
        </p:txBody>
      </p:sp>
      <p:pic>
        <p:nvPicPr>
          <p:cNvPr id="3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88252" y="3113532"/>
            <a:ext cx="301752" cy="301752"/>
          </a:xfrm>
          <a:prstGeom prst="rect">
            <a:avLst/>
          </a:prstGeom>
        </p:spPr>
      </p:pic>
      <p:sp>
        <p:nvSpPr>
          <p:cNvPr id="35" name="Text 30"/>
          <p:cNvSpPr/>
          <p:nvPr/>
        </p:nvSpPr>
        <p:spPr>
          <a:xfrm>
            <a:off x="6437376" y="3657600"/>
            <a:ext cx="226771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600" b="1" dirty="0">
                <a:solidFill>
                  <a:srgbClr val="E9A2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$12.9M</a:t>
            </a:r>
            <a:endParaRPr lang="en-US" sz="4600" dirty="0"/>
          </a:p>
        </p:txBody>
      </p:sp>
      <p:sp>
        <p:nvSpPr>
          <p:cNvPr id="36" name="Text 31"/>
          <p:cNvSpPr/>
          <p:nvPr/>
        </p:nvSpPr>
        <p:spPr>
          <a:xfrm>
            <a:off x="6455664" y="4572000"/>
            <a:ext cx="2249424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6000"/>
              </a:lnSpc>
              <a:buNone/>
            </a:pPr>
            <a:r>
              <a:rPr lang="en-US" sz="1600" dirty="0">
                <a:solidFill>
                  <a:srgbClr val="D7E6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average annual cost of poor data quality, per organisation.</a:t>
            </a:r>
            <a:endParaRPr lang="en-US" sz="1600" dirty="0"/>
          </a:p>
        </p:txBody>
      </p:sp>
      <p:sp>
        <p:nvSpPr>
          <p:cNvPr id="37" name="Text 32"/>
          <p:cNvSpPr/>
          <p:nvPr/>
        </p:nvSpPr>
        <p:spPr>
          <a:xfrm>
            <a:off x="6455664" y="5559552"/>
            <a:ext cx="224942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 i="1" dirty="0">
                <a:solidFill>
                  <a:srgbClr val="6E8E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Gartner</a:t>
            </a:r>
            <a:endParaRPr lang="en-US" sz="950" dirty="0"/>
          </a:p>
        </p:txBody>
      </p:sp>
      <p:sp>
        <p:nvSpPr>
          <p:cNvPr id="38" name="Shape 33"/>
          <p:cNvSpPr/>
          <p:nvPr/>
        </p:nvSpPr>
        <p:spPr>
          <a:xfrm>
            <a:off x="9034272" y="2697480"/>
            <a:ext cx="2670048" cy="3246120"/>
          </a:xfrm>
          <a:prstGeom prst="roundRect">
            <a:avLst>
              <a:gd name="adj" fmla="val 3425"/>
            </a:avLst>
          </a:prstGeom>
          <a:solidFill>
            <a:srgbClr val="0B3B47"/>
          </a:solidFill>
          <a:ln/>
          <a:effectLst>
            <a:outerShdw blurRad="114300" dist="38100" dir="5400000" algn="bl" rotWithShape="0">
              <a:srgbClr val="0B3B47">
                <a:alpha val="16000"/>
              </a:srgbClr>
            </a:outerShdw>
          </a:effectLst>
        </p:spPr>
        <p:txBody>
          <a:bodyPr/>
          <a:lstStyle/>
          <a:p>
            <a:endParaRPr lang="en-ZW"/>
          </a:p>
        </p:txBody>
      </p:sp>
      <p:sp>
        <p:nvSpPr>
          <p:cNvPr id="39" name="Shape 34"/>
          <p:cNvSpPr/>
          <p:nvPr/>
        </p:nvSpPr>
        <p:spPr>
          <a:xfrm>
            <a:off x="9235440" y="2962656"/>
            <a:ext cx="603504" cy="603504"/>
          </a:xfrm>
          <a:prstGeom prst="ellipse">
            <a:avLst/>
          </a:prstGeom>
          <a:solidFill>
            <a:srgbClr val="0E6E6B"/>
          </a:solidFill>
          <a:ln/>
          <a:effectLst>
            <a:outerShdw blurRad="88900" dist="25400" dir="5400000" algn="bl" rotWithShape="0">
              <a:srgbClr val="0B3B47">
                <a:alpha val="18000"/>
              </a:srgbClr>
            </a:outerShdw>
          </a:effectLst>
        </p:spPr>
        <p:txBody>
          <a:bodyPr/>
          <a:lstStyle/>
          <a:p>
            <a:endParaRPr lang="en-ZW"/>
          </a:p>
        </p:txBody>
      </p:sp>
      <p:pic>
        <p:nvPicPr>
          <p:cNvPr id="4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86316" y="3113532"/>
            <a:ext cx="301752" cy="301752"/>
          </a:xfrm>
          <a:prstGeom prst="rect">
            <a:avLst/>
          </a:prstGeom>
        </p:spPr>
      </p:pic>
      <p:sp>
        <p:nvSpPr>
          <p:cNvPr id="41" name="Text 35"/>
          <p:cNvSpPr/>
          <p:nvPr/>
        </p:nvSpPr>
        <p:spPr>
          <a:xfrm>
            <a:off x="9235440" y="3657600"/>
            <a:ext cx="226771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600" b="1" dirty="0">
                <a:solidFill>
                  <a:srgbClr val="E9A2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5%</a:t>
            </a:r>
            <a:endParaRPr lang="en-US" sz="4600" dirty="0"/>
          </a:p>
        </p:txBody>
      </p:sp>
      <p:sp>
        <p:nvSpPr>
          <p:cNvPr id="42" name="Text 36"/>
          <p:cNvSpPr/>
          <p:nvPr/>
        </p:nvSpPr>
        <p:spPr>
          <a:xfrm>
            <a:off x="9253728" y="4572000"/>
            <a:ext cx="2249424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6000"/>
              </a:lnSpc>
              <a:buNone/>
            </a:pPr>
            <a:r>
              <a:rPr lang="en-US" sz="1600" dirty="0">
                <a:solidFill>
                  <a:srgbClr val="D7E6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enterprise generative-AI pilots produce measurable financial value.</a:t>
            </a:r>
            <a:endParaRPr lang="en-US" sz="1600" dirty="0"/>
          </a:p>
        </p:txBody>
      </p:sp>
      <p:sp>
        <p:nvSpPr>
          <p:cNvPr id="43" name="Text 37"/>
          <p:cNvSpPr/>
          <p:nvPr/>
        </p:nvSpPr>
        <p:spPr>
          <a:xfrm>
            <a:off x="9253728" y="5559552"/>
            <a:ext cx="224942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50" i="1" dirty="0">
                <a:solidFill>
                  <a:srgbClr val="6E8E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MIT, 2025</a:t>
            </a:r>
            <a:endParaRPr lang="en-US" sz="950" dirty="0"/>
          </a:p>
        </p:txBody>
      </p:sp>
      <p:sp>
        <p:nvSpPr>
          <p:cNvPr id="44" name="Text 38"/>
          <p:cNvSpPr/>
          <p:nvPr/>
        </p:nvSpPr>
        <p:spPr>
          <a:xfrm>
            <a:off x="54864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E8E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Data Readiness  ·  Clean &amp; Sovereign Data Systems</a:t>
            </a:r>
            <a:endParaRPr lang="en-US" sz="900" dirty="0"/>
          </a:p>
        </p:txBody>
      </p:sp>
      <p:sp>
        <p:nvSpPr>
          <p:cNvPr id="45" name="Text 39"/>
          <p:cNvSpPr/>
          <p:nvPr/>
        </p:nvSpPr>
        <p:spPr>
          <a:xfrm>
            <a:off x="1118311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E8E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6D144C1-34BB-B17E-98E2-5D5DB9097F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D497FF5-06ED-024E-0F91-46E6AB268B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7390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1338</TotalTime>
  <Words>2963</Words>
  <Application>Microsoft Office PowerPoint</Application>
  <PresentationFormat>Widescreen</PresentationFormat>
  <Paragraphs>272</Paragraphs>
  <Slides>20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Calibri</vt:lpstr>
      <vt:lpstr>Cambria</vt:lpstr>
      <vt:lpstr>Office Theme</vt:lpstr>
      <vt:lpstr>PowerPoint Presentation</vt:lpstr>
      <vt:lpstr>Online Data Processing every 60 secs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 Data Readiness: Building Clean and Sovereign Data Systems</dc:title>
  <dc:subject>PptxGenJS Presentation</dc:subject>
  <dc:creator>Panashe Chiurunge</dc:creator>
  <cp:lastModifiedBy>Panashe Chiurunge</cp:lastModifiedBy>
  <cp:revision>19</cp:revision>
  <dcterms:created xsi:type="dcterms:W3CDTF">2026-06-14T11:06:29Z</dcterms:created>
  <dcterms:modified xsi:type="dcterms:W3CDTF">2026-06-17T13:55:47Z</dcterms:modified>
</cp:coreProperties>
</file>