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1" r:id="rId4"/>
    <p:sldId id="270" r:id="rId5"/>
    <p:sldId id="272" r:id="rId6"/>
    <p:sldId id="273" r:id="rId7"/>
    <p:sldId id="274" r:id="rId8"/>
    <p:sldId id="275" r:id="rId9"/>
    <p:sldId id="258" r:id="rId10"/>
    <p:sldId id="276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3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63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36555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937760"/>
            <a:ext cx="5486400" cy="192024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0A2224"/>
          </a:solidFill>
          <a:ln w="12700">
            <a:solidFill>
              <a:srgbClr val="0A222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0" y="0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6" name="Shape 4"/>
          <p:cNvSpPr/>
          <p:nvPr/>
        </p:nvSpPr>
        <p:spPr>
          <a:xfrm>
            <a:off x="7498080" y="859536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7" name="Shape 5"/>
          <p:cNvSpPr/>
          <p:nvPr/>
        </p:nvSpPr>
        <p:spPr>
          <a:xfrm>
            <a:off x="7498080" y="1719072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8" name="Shape 6"/>
          <p:cNvSpPr/>
          <p:nvPr/>
        </p:nvSpPr>
        <p:spPr>
          <a:xfrm>
            <a:off x="7498080" y="2578608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0" y="3438144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0" name="Shape 8"/>
          <p:cNvSpPr/>
          <p:nvPr/>
        </p:nvSpPr>
        <p:spPr>
          <a:xfrm>
            <a:off x="7498080" y="4297680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1" name="Shape 9"/>
          <p:cNvSpPr/>
          <p:nvPr/>
        </p:nvSpPr>
        <p:spPr>
          <a:xfrm>
            <a:off x="7498080" y="5157216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2" name="Shape 10"/>
          <p:cNvSpPr/>
          <p:nvPr/>
        </p:nvSpPr>
        <p:spPr>
          <a:xfrm>
            <a:off x="7498080" y="6016752"/>
            <a:ext cx="4690872" cy="18288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0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4" name="Shape 12"/>
          <p:cNvSpPr/>
          <p:nvPr/>
        </p:nvSpPr>
        <p:spPr>
          <a:xfrm>
            <a:off x="8284464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5" name="Shape 13"/>
          <p:cNvSpPr/>
          <p:nvPr/>
        </p:nvSpPr>
        <p:spPr>
          <a:xfrm>
            <a:off x="9070848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6" name="Shape 14"/>
          <p:cNvSpPr/>
          <p:nvPr/>
        </p:nvSpPr>
        <p:spPr>
          <a:xfrm>
            <a:off x="9857232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7" name="Shape 15"/>
          <p:cNvSpPr/>
          <p:nvPr/>
        </p:nvSpPr>
        <p:spPr>
          <a:xfrm>
            <a:off x="10643616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8" name="Shape 16"/>
          <p:cNvSpPr/>
          <p:nvPr/>
        </p:nvSpPr>
        <p:spPr>
          <a:xfrm>
            <a:off x="11430000" y="0"/>
            <a:ext cx="18288" cy="6858000"/>
          </a:xfrm>
          <a:prstGeom prst="rect">
            <a:avLst/>
          </a:prstGeom>
          <a:solidFill>
            <a:srgbClr val="1A4A4E"/>
          </a:solidFill>
          <a:ln/>
        </p:spPr>
      </p:sp>
      <p:sp>
        <p:nvSpPr>
          <p:cNvPr id="19" name="Shape 17"/>
          <p:cNvSpPr/>
          <p:nvPr/>
        </p:nvSpPr>
        <p:spPr>
          <a:xfrm>
            <a:off x="9098280" y="1664208"/>
            <a:ext cx="164592" cy="16459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0" name="Shape 18"/>
          <p:cNvSpPr/>
          <p:nvPr/>
        </p:nvSpPr>
        <p:spPr>
          <a:xfrm>
            <a:off x="10671048" y="3383280"/>
            <a:ext cx="164592" cy="164592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21" name="Shape 19"/>
          <p:cNvSpPr/>
          <p:nvPr/>
        </p:nvSpPr>
        <p:spPr>
          <a:xfrm>
            <a:off x="9884664" y="5102352"/>
            <a:ext cx="164592" cy="16459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0" y="5349240"/>
            <a:ext cx="4206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kern="0" spc="15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AI STRATEGY  2026 – 2030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1097280"/>
            <a:ext cx="10058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700" kern="0" spc="300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PRAGMATIC FINANCING OF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548640" y="1572768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DEVELOPMENT</a:t>
            </a:r>
            <a:endParaRPr lang="en-US" sz="5000" dirty="0"/>
          </a:p>
          <a:p>
            <a:pPr marL="0" indent="0" algn="l">
              <a:buNone/>
            </a:pPr>
            <a:r>
              <a:rPr lang="en-US" sz="5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ZIMBABWE @</a:t>
            </a:r>
            <a:r>
              <a:rPr lang="en-US" sz="5000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Aiia</a:t>
            </a:r>
            <a:r>
              <a:rPr lang="en-US" sz="5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Masvingo</a:t>
            </a:r>
            <a:endParaRPr lang="en-US" sz="5000" dirty="0"/>
          </a:p>
        </p:txBody>
      </p:sp>
      <p:sp>
        <p:nvSpPr>
          <p:cNvPr id="26" name="Text 24"/>
          <p:cNvSpPr/>
          <p:nvPr/>
        </p:nvSpPr>
        <p:spPr>
          <a:xfrm>
            <a:off x="548640" y="3547872"/>
            <a:ext cx="9601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Leveraging the landscape 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Nigel MK Chanakira +263772223777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48640" y="5074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47999" y="398265"/>
            <a:ext cx="7695903" cy="843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 practical 90-day AI adoption sprint.</a:t>
            </a:r>
            <a:endParaRPr lang="en-US" sz="2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247999" y="1419226"/>
            <a:ext cx="7695903" cy="357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Transformation does not require a three-year masterplan before results appear. A focused 90-day sprint can prove value, build confidence and create the organisational momentum needed to scale.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6086376" y="1876625"/>
            <a:ext cx="19051" cy="3799284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5" name="Shape 3"/>
          <p:cNvSpPr/>
          <p:nvPr/>
        </p:nvSpPr>
        <p:spPr>
          <a:xfrm>
            <a:off x="5558085" y="2018903"/>
            <a:ext cx="405011" cy="19051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6" name="Shape 4"/>
          <p:cNvSpPr/>
          <p:nvPr/>
        </p:nvSpPr>
        <p:spPr>
          <a:xfrm>
            <a:off x="5944047" y="1876625"/>
            <a:ext cx="303708" cy="303708"/>
          </a:xfrm>
          <a:prstGeom prst="roundRect">
            <a:avLst>
              <a:gd name="adj" fmla="val 18672"/>
            </a:avLst>
          </a:prstGeom>
          <a:solidFill>
            <a:srgbClr val="910D0D"/>
          </a:solidFill>
          <a:ln w="4763">
            <a:solidFill>
              <a:srgbClr val="AA262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94600" y="1901875"/>
            <a:ext cx="20250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533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1533" dirty="0"/>
          </a:p>
        </p:txBody>
      </p:sp>
      <p:sp>
        <p:nvSpPr>
          <p:cNvPr id="8" name="Text 6"/>
          <p:cNvSpPr/>
          <p:nvPr/>
        </p:nvSpPr>
        <p:spPr>
          <a:xfrm>
            <a:off x="3733106" y="1922959"/>
            <a:ext cx="1687711" cy="210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ct val="104000"/>
              </a:lnSpc>
            </a:pPr>
            <a:r>
              <a:rPr lang="en-US" sz="1267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Days 1–15</a:t>
            </a:r>
            <a:endParaRPr lang="en-US" sz="1267" dirty="0"/>
          </a:p>
        </p:txBody>
      </p:sp>
      <p:sp>
        <p:nvSpPr>
          <p:cNvPr id="9" name="Text 7"/>
          <p:cNvSpPr/>
          <p:nvPr/>
        </p:nvSpPr>
        <p:spPr>
          <a:xfrm>
            <a:off x="2248000" y="2186980"/>
            <a:ext cx="3172817" cy="536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10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</a:t>
            </a:r>
            <a:endParaRPr lang="en-US" sz="1000" dirty="0"/>
          </a:p>
          <a:p>
            <a:pPr algn="r"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one priority business use case with a clear, measurable outcome.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28705" y="2736156"/>
            <a:ext cx="405011" cy="19051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11" name="Shape 9"/>
          <p:cNvSpPr/>
          <p:nvPr/>
        </p:nvSpPr>
        <p:spPr>
          <a:xfrm>
            <a:off x="5944047" y="2593877"/>
            <a:ext cx="303708" cy="303708"/>
          </a:xfrm>
          <a:prstGeom prst="roundRect">
            <a:avLst>
              <a:gd name="adj" fmla="val 18672"/>
            </a:avLst>
          </a:prstGeom>
          <a:solidFill>
            <a:srgbClr val="910D0D"/>
          </a:solidFill>
          <a:ln w="4763">
            <a:solidFill>
              <a:srgbClr val="AA262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94600" y="2619127"/>
            <a:ext cx="20250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533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1533" dirty="0"/>
          </a:p>
        </p:txBody>
      </p:sp>
      <p:sp>
        <p:nvSpPr>
          <p:cNvPr id="13" name="Text 11"/>
          <p:cNvSpPr/>
          <p:nvPr/>
        </p:nvSpPr>
        <p:spPr>
          <a:xfrm>
            <a:off x="6770986" y="2640211"/>
            <a:ext cx="1687711" cy="210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67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Days 16–30</a:t>
            </a:r>
            <a:endParaRPr lang="en-US" sz="1267" dirty="0"/>
          </a:p>
        </p:txBody>
      </p:sp>
      <p:sp>
        <p:nvSpPr>
          <p:cNvPr id="14" name="Text 12"/>
          <p:cNvSpPr/>
          <p:nvPr/>
        </p:nvSpPr>
        <p:spPr>
          <a:xfrm>
            <a:off x="6770986" y="2904232"/>
            <a:ext cx="3172916" cy="536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Audit</a:t>
            </a:r>
            <a:endParaRPr lang="en-US" sz="1000" dirty="0"/>
          </a:p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Map data sources, workflow gaps and key decision points in scope.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558085" y="3387924"/>
            <a:ext cx="405011" cy="19051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16" name="Shape 14"/>
          <p:cNvSpPr/>
          <p:nvPr/>
        </p:nvSpPr>
        <p:spPr>
          <a:xfrm>
            <a:off x="5944047" y="3245645"/>
            <a:ext cx="303708" cy="303708"/>
          </a:xfrm>
          <a:prstGeom prst="roundRect">
            <a:avLst>
              <a:gd name="adj" fmla="val 18672"/>
            </a:avLst>
          </a:prstGeom>
          <a:solidFill>
            <a:srgbClr val="910D0D"/>
          </a:solidFill>
          <a:ln w="4763">
            <a:solidFill>
              <a:srgbClr val="AA262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94600" y="3270895"/>
            <a:ext cx="20250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533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1533" dirty="0"/>
          </a:p>
        </p:txBody>
      </p:sp>
      <p:sp>
        <p:nvSpPr>
          <p:cNvPr id="18" name="Text 16"/>
          <p:cNvSpPr/>
          <p:nvPr/>
        </p:nvSpPr>
        <p:spPr>
          <a:xfrm>
            <a:off x="3733106" y="3291979"/>
            <a:ext cx="1687711" cy="210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ct val="104000"/>
              </a:lnSpc>
            </a:pPr>
            <a:r>
              <a:rPr lang="en-US" sz="1267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Days 31–60</a:t>
            </a:r>
            <a:endParaRPr lang="en-US" sz="1267" dirty="0"/>
          </a:p>
        </p:txBody>
      </p:sp>
      <p:sp>
        <p:nvSpPr>
          <p:cNvPr id="19" name="Text 17"/>
          <p:cNvSpPr/>
          <p:nvPr/>
        </p:nvSpPr>
        <p:spPr>
          <a:xfrm>
            <a:off x="2248000" y="3556000"/>
            <a:ext cx="3172817" cy="536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10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</a:t>
            </a:r>
            <a:endParaRPr lang="en-US" sz="1000" dirty="0"/>
          </a:p>
          <a:p>
            <a:pPr algn="r"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 a focused pilot solution with a dedicated, cross-functional team.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28705" y="4039791"/>
            <a:ext cx="405011" cy="19051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21" name="Shape 19"/>
          <p:cNvSpPr/>
          <p:nvPr/>
        </p:nvSpPr>
        <p:spPr>
          <a:xfrm>
            <a:off x="5944047" y="3897511"/>
            <a:ext cx="303708" cy="303708"/>
          </a:xfrm>
          <a:prstGeom prst="roundRect">
            <a:avLst>
              <a:gd name="adj" fmla="val 18672"/>
            </a:avLst>
          </a:prstGeom>
          <a:solidFill>
            <a:srgbClr val="910D0D"/>
          </a:solidFill>
          <a:ln w="4763">
            <a:solidFill>
              <a:srgbClr val="AA262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94600" y="3922763"/>
            <a:ext cx="20250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533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1533" dirty="0"/>
          </a:p>
        </p:txBody>
      </p:sp>
      <p:sp>
        <p:nvSpPr>
          <p:cNvPr id="23" name="Text 21"/>
          <p:cNvSpPr/>
          <p:nvPr/>
        </p:nvSpPr>
        <p:spPr>
          <a:xfrm>
            <a:off x="6770986" y="3943847"/>
            <a:ext cx="1687711" cy="210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67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Days 61–75</a:t>
            </a:r>
            <a:endParaRPr lang="en-US" sz="1267" dirty="0"/>
          </a:p>
        </p:txBody>
      </p:sp>
      <p:sp>
        <p:nvSpPr>
          <p:cNvPr id="24" name="Text 22"/>
          <p:cNvSpPr/>
          <p:nvPr/>
        </p:nvSpPr>
        <p:spPr>
          <a:xfrm>
            <a:off x="6770986" y="4207867"/>
            <a:ext cx="3172916" cy="536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Govern</a:t>
            </a:r>
            <a:endParaRPr lang="en-US" sz="1000" dirty="0"/>
          </a:p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Train users, test outputs, validate governance and manage change.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558085" y="4691657"/>
            <a:ext cx="405011" cy="19051"/>
          </a:xfrm>
          <a:prstGeom prst="roundRect">
            <a:avLst>
              <a:gd name="adj" fmla="val 297665"/>
            </a:avLst>
          </a:prstGeom>
          <a:solidFill>
            <a:srgbClr val="AA2626"/>
          </a:solidFill>
          <a:ln/>
        </p:spPr>
      </p:sp>
      <p:sp>
        <p:nvSpPr>
          <p:cNvPr id="26" name="Shape 24"/>
          <p:cNvSpPr/>
          <p:nvPr/>
        </p:nvSpPr>
        <p:spPr>
          <a:xfrm>
            <a:off x="5944047" y="4549379"/>
            <a:ext cx="303708" cy="303708"/>
          </a:xfrm>
          <a:prstGeom prst="roundRect">
            <a:avLst>
              <a:gd name="adj" fmla="val 18672"/>
            </a:avLst>
          </a:prstGeom>
          <a:solidFill>
            <a:srgbClr val="910D0D"/>
          </a:solidFill>
          <a:ln w="4763">
            <a:solidFill>
              <a:srgbClr val="AA262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994600" y="4574629"/>
            <a:ext cx="20250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533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5</a:t>
            </a:r>
            <a:endParaRPr lang="en-US" sz="1533" dirty="0"/>
          </a:p>
        </p:txBody>
      </p:sp>
      <p:sp>
        <p:nvSpPr>
          <p:cNvPr id="28" name="Text 26"/>
          <p:cNvSpPr/>
          <p:nvPr/>
        </p:nvSpPr>
        <p:spPr>
          <a:xfrm>
            <a:off x="3733106" y="4595713"/>
            <a:ext cx="1687711" cy="210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ct val="104000"/>
              </a:lnSpc>
            </a:pPr>
            <a:r>
              <a:rPr lang="en-US" sz="1267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Days 76–90</a:t>
            </a:r>
            <a:endParaRPr lang="en-US" sz="1267" dirty="0"/>
          </a:p>
        </p:txBody>
      </p:sp>
      <p:sp>
        <p:nvSpPr>
          <p:cNvPr id="29" name="Text 27"/>
          <p:cNvSpPr/>
          <p:nvPr/>
        </p:nvSpPr>
        <p:spPr>
          <a:xfrm>
            <a:off x="2248000" y="4859735"/>
            <a:ext cx="3172817" cy="536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10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Scale</a:t>
            </a:r>
            <a:endParaRPr lang="en-US" sz="1000" dirty="0"/>
          </a:p>
          <a:p>
            <a:pPr algn="r">
              <a:lnSpc>
                <a:spcPct val="110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 ROI, capture lessons and build the investment case to expand.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247999" y="5775524"/>
            <a:ext cx="7695903" cy="584597"/>
          </a:xfrm>
          <a:prstGeom prst="roundRect">
            <a:avLst>
              <a:gd name="adj" fmla="val 9700"/>
            </a:avLst>
          </a:prstGeom>
          <a:solidFill>
            <a:srgbClr val="B6FCB8"/>
          </a:solidFill>
          <a:ln/>
        </p:spPr>
      </p:sp>
      <p:pic>
        <p:nvPicPr>
          <p:cNvPr id="3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937" y="5953126"/>
            <a:ext cx="168771" cy="134937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2686646" y="5888931"/>
            <a:ext cx="7122319" cy="357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small. Prove value. Build confidence. Then scale.</a:t>
            </a:r>
            <a:r>
              <a:rPr lang="en-US" sz="10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organisations that win with AI do not attempt everything at once — they sequence with discipline.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PILLARS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Five Flagship Initiatives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10789920" cy="914400"/>
          </a:xfrm>
          <a:prstGeom prst="rect">
            <a:avLst/>
          </a:prstGeom>
          <a:solidFill>
            <a:srgbClr val="E8F0EF"/>
          </a:solidFill>
          <a:ln w="3810">
            <a:solidFill>
              <a:srgbClr val="C0D8D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30352" y="1499616"/>
            <a:ext cx="530352" cy="5669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1" name="Text 9"/>
          <p:cNvSpPr/>
          <p:nvPr/>
        </p:nvSpPr>
        <p:spPr>
          <a:xfrm>
            <a:off x="530352" y="1499616"/>
            <a:ext cx="53035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07008" y="1481328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Grand Challenge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207008" y="1847088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national competition: winners receive funding, government pilot contracts, and international exposure. Target: 50+ qualified teams.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30352" y="2468880"/>
            <a:ext cx="530352" cy="5669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5" name="Text 13"/>
          <p:cNvSpPr/>
          <p:nvPr/>
        </p:nvSpPr>
        <p:spPr>
          <a:xfrm>
            <a:off x="530352" y="2468880"/>
            <a:ext cx="53035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07008" y="2450592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Project Pangolin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207008" y="2816352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AI &amp; Data Platform — sovereign compute, privacy-preserving access to national datasets for researchers and developers.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3328416"/>
            <a:ext cx="10789920" cy="914400"/>
          </a:xfrm>
          <a:prstGeom prst="rect">
            <a:avLst/>
          </a:prstGeom>
          <a:solidFill>
            <a:srgbClr val="E8F0EF"/>
          </a:solidFill>
          <a:ln w="3810">
            <a:solidFill>
              <a:srgbClr val="C0D8D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0352" y="3438144"/>
            <a:ext cx="530352" cy="5669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0" name="Text 18"/>
          <p:cNvSpPr/>
          <p:nvPr/>
        </p:nvSpPr>
        <p:spPr>
          <a:xfrm>
            <a:off x="530352" y="3438144"/>
            <a:ext cx="53035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07008" y="3419856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Nzwisiso.ai Campaign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207008" y="3785616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"AI for Every Zimbabwean" — public literacy in local languages, Community Digital Ambassadors.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30352" y="4407408"/>
            <a:ext cx="530352" cy="5669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4" name="Text 22"/>
          <p:cNvSpPr/>
          <p:nvPr/>
        </p:nvSpPr>
        <p:spPr>
          <a:xfrm>
            <a:off x="530352" y="4407408"/>
            <a:ext cx="53035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207008" y="4389120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Innovation Crucible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207008" y="4754880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AI Regulatory Sandbox — temporary regulatory flexibility for monitored testing of fintech, telecom, and AI pilots.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02920" y="5266944"/>
            <a:ext cx="10789920" cy="914400"/>
          </a:xfrm>
          <a:prstGeom prst="rect">
            <a:avLst/>
          </a:prstGeom>
          <a:solidFill>
            <a:srgbClr val="E8F0EF"/>
          </a:solidFill>
          <a:ln w="3810">
            <a:solidFill>
              <a:srgbClr val="C0D8D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30352" y="5376672"/>
            <a:ext cx="530352" cy="5669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9" name="Text 27"/>
          <p:cNvSpPr/>
          <p:nvPr/>
        </p:nvSpPr>
        <p:spPr>
          <a:xfrm>
            <a:off x="530352" y="5376672"/>
            <a:ext cx="53035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207008" y="5358384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Mugove / Isabelo Fund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207008" y="5724144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AI Innovation Fund — co-invests government capital alongside private investors in certified AI startups.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33" name="Text 31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Zimbabwe National AI Strategy (2026) · zimaistrategy.net · iafrica.com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Econet–Nvidia AI Factory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804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Asset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15568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115568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1115568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542032" y="1207008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Econet / Cassava Technologies × Nvidia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02920" y="2011680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2011680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2011680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FACTORY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542032" y="2103120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Cassava AI Factory, Cape Town — first sovereign AI factory on the continent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2907792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2907792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17" name="Text 15"/>
          <p:cNvSpPr/>
          <p:nvPr/>
        </p:nvSpPr>
        <p:spPr>
          <a:xfrm>
            <a:off x="566928" y="2907792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 BUILD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542032" y="2999232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within Econet Tech City (800-acre hub near Robert Mugabe International Airport, Harare)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02920" y="3803904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3803904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" y="3803904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BASE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542032" y="3895344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MW captive solar-powered industrial park — addresses Zimbabwe's chronic power deficit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02920" y="4700016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2920" y="4700016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25" name="Text 23"/>
          <p:cNvSpPr/>
          <p:nvPr/>
        </p:nvSpPr>
        <p:spPr>
          <a:xfrm>
            <a:off x="566928" y="4700016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CLOUD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2542032" y="4791456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cloud solutions for African governments; data and compute kept on-continent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502920" y="5596128"/>
            <a:ext cx="10789920" cy="768096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2920" y="5596128"/>
            <a:ext cx="1920240" cy="768096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29" name="Text 27"/>
          <p:cNvSpPr/>
          <p:nvPr/>
        </p:nvSpPr>
        <p:spPr>
          <a:xfrm>
            <a:off x="566928" y="5596128"/>
            <a:ext cx="179222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2542032" y="5687568"/>
            <a:ext cx="85039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Econet–Ericsson 5G MOU (MWC 2026); Africa Data Centres infrastructure spanning the continent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A2224"/>
          </a:solidFill>
          <a:ln/>
        </p:spPr>
      </p:sp>
      <p:sp>
        <p:nvSpPr>
          <p:cNvPr id="32" name="Text 30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5A8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billionaires.africa (Apr 2026) · mobileeurope.co.uk · thezimbabwemail.com · myzimbabwe.co.zw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MARKETS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Econet InfraCo: Infrastructure Financialisation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2697480" cy="1298448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389888"/>
            <a:ext cx="2697480" cy="9144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1536192"/>
            <a:ext cx="2697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$1B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502920" y="2240280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InfraCo Valuation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(VFEX Listing, Mar 2026)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429000" y="1389888"/>
            <a:ext cx="2697480" cy="1298448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29000" y="1389888"/>
            <a:ext cx="2697480" cy="9144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1536192"/>
            <a:ext cx="2697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INFR.VX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2240280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VFEX Ticker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(USD-denominated)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355080" y="1389888"/>
            <a:ext cx="2697480" cy="1298448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55080" y="1389888"/>
            <a:ext cx="2697480" cy="9144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9" name="Text 17"/>
          <p:cNvSpPr/>
          <p:nvPr/>
        </p:nvSpPr>
        <p:spPr>
          <a:xfrm>
            <a:off x="6355080" y="1536192"/>
            <a:ext cx="2697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800 acres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6355080" y="2240280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Econet Tech City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Harare Airport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281160" y="1389888"/>
            <a:ext cx="2697480" cy="1298448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281160" y="1389888"/>
            <a:ext cx="2697480" cy="9144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3" name="Text 21"/>
          <p:cNvSpPr/>
          <p:nvPr/>
        </p:nvSpPr>
        <p:spPr>
          <a:xfrm>
            <a:off x="9281160" y="1536192"/>
            <a:ext cx="2697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20,000+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9281160" y="2240280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Target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Tech City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2834640"/>
            <a:ext cx="539496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292608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85800" y="333756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Listing by introduction — no new capital raised; separates valuation unlock from fundraise.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5800" y="388620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Assets: telecoms towers, fibre, data centres, renewable energy systems, strategic real estate.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85800" y="443484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At least 30% public float required under VFEX Listings Requirements.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" y="49834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Mirrors MTN, Vodacom, Airtel, and Orange MEA tower securitisation precedents across Africa.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199632" y="2834640"/>
            <a:ext cx="539496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82512" y="292608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Financing Implications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382512" y="333756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USD-denominated VFEX exchange insulates investors from ZiG currency risk.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382512" y="388620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Creates an investable, liquid vehicle for pension funds, regional DFIs, and offshore institutional capital.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382512" y="443484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Infrastructure financialisation model unlocks asset value without dilutive equity issuances.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382512" y="49834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Platform for infrastructure bonds: towers and data centres as project finance collateral.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38" name="Text 36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africa.businessinsider.com · developingtelecoms.com · zse.co.zw · mobileeurope.co.uk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Financing Gap: Risk vs. Opportunity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804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Analysis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1115568"/>
            <a:ext cx="5394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291072" y="1115568"/>
            <a:ext cx="5394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5C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02920" y="1499616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499616"/>
            <a:ext cx="91440" cy="1517904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609344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Budget Attached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201168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National AI Strategy articulates the financing framework but carries no specific budget allocations or quantum.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3163824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3163824"/>
            <a:ext cx="91440" cy="1517904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327355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Macroeconomic Fragility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367588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Zimbabwe's fiscal space is constrained; the government balance sheet cannot anchor large-scale AI capital deployment alone.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920" y="4828032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" y="4828032"/>
            <a:ext cx="91440" cy="1517904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493776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Access Cost Barriers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5340096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are charged tens of thousands of dollars for HPC access at the University of Zimbabwe — allocated in blocks, not pay-as-you-go.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291072" y="1499616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91072" y="1499616"/>
            <a:ext cx="91440" cy="151790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3" name="Text 21"/>
          <p:cNvSpPr/>
          <p:nvPr/>
        </p:nvSpPr>
        <p:spPr>
          <a:xfrm>
            <a:off x="6519672" y="1609344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CC5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Sovereign Policy Mandate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19672" y="201168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Government-backed strategy provides concessional financing eligibility with DFIs (IFC, Afreximbank, DFC, BII, Proparco).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291072" y="3163824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91072" y="3163824"/>
            <a:ext cx="91440" cy="151790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7" name="Text 25"/>
          <p:cNvSpPr/>
          <p:nvPr/>
        </p:nvSpPr>
        <p:spPr>
          <a:xfrm>
            <a:off x="6519672" y="327355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CC5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Anchor Private Investor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519672" y="367588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Masiyiwa / Econet InfraCo provides a credible, bankable private counterpart with proven capital markets execution.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291072" y="4828032"/>
            <a:ext cx="5394960" cy="1517904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291072" y="4828032"/>
            <a:ext cx="91440" cy="151790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31" name="Text 29"/>
          <p:cNvSpPr/>
          <p:nvPr/>
        </p:nvSpPr>
        <p:spPr>
          <a:xfrm>
            <a:off x="6519672" y="493776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CC5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Continental Capital Pools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519672" y="5340096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$60B Africa AI Fund commitment and $200M Africa AI Governance Capacity Fund create accessible grant and equity pools.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053328" y="1078992"/>
            <a:ext cx="36576" cy="5486400"/>
          </a:xfrm>
          <a:prstGeom prst="rect">
            <a:avLst/>
          </a:prstGeom>
          <a:solidFill>
            <a:srgbClr val="1E4A4E"/>
          </a:solidFill>
          <a:ln/>
        </p:spPr>
      </p:sp>
      <p:sp>
        <p:nvSpPr>
          <p:cNvPr id="34" name="Shape 32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A2224"/>
          </a:solidFill>
          <a:ln/>
        </p:spPr>
      </p:sp>
      <p:sp>
        <p:nvSpPr>
          <p:cNvPr id="35" name="Text 33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5A8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Zimbabwe National AI Strategy (2026) · mobileeurope.co.uk · africadca.org · lawyershub.org (AFD, May 2026)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FRAMEWORK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Pragmatic Financing Architecture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10789920" cy="932688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10" name="Shape 8"/>
          <p:cNvSpPr/>
          <p:nvPr/>
        </p:nvSpPr>
        <p:spPr>
          <a:xfrm>
            <a:off x="566928" y="1517904"/>
            <a:ext cx="1207008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" y="1517904"/>
            <a:ext cx="12070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 1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920240" y="1463040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Sovereign &amp; Multilateral Grants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46920" y="1426464"/>
            <a:ext cx="1536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10–15%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920240" y="1865376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0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GoZ budget, UNDP, Africa AI Fund, G20 AI for Africa. First-loss capital that de-risks all commercial layers above.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2920" y="2414016"/>
            <a:ext cx="10789920" cy="932688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2542032"/>
            <a:ext cx="1207008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2542032"/>
            <a:ext cx="12070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 2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920240" y="248716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DFI Concessional Debt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646920" y="2450592"/>
            <a:ext cx="1536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20–25%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920240" y="2889504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0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IFC, Afreximbank, DFC, BII, Proparco, AFD. Long-tenor loans (10–15 yr), low coupon, conditioned on governance milestones.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02920" y="3438144"/>
            <a:ext cx="10789920" cy="93268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2" name="Shape 20"/>
          <p:cNvSpPr/>
          <p:nvPr/>
        </p:nvSpPr>
        <p:spPr>
          <a:xfrm>
            <a:off x="566928" y="3566160"/>
            <a:ext cx="1207008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66928" y="3566160"/>
            <a:ext cx="12070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 3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920240" y="3511296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Infrastructure Bonds (VFEX)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9646920" y="3474720"/>
            <a:ext cx="1536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25–30%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1920240" y="3913632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0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USD-denominated bonds backed by Econet InfraCo assets (towers, data centres, fibre). Targets pension funds and sovereign wealth vehicles.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02920" y="4462272"/>
            <a:ext cx="10789920" cy="932688"/>
          </a:xfrm>
          <a:prstGeom prst="rect">
            <a:avLst/>
          </a:prstGeom>
          <a:solidFill>
            <a:srgbClr val="2EB8AA"/>
          </a:solidFill>
          <a:ln/>
        </p:spPr>
      </p:sp>
      <p:sp>
        <p:nvSpPr>
          <p:cNvPr id="28" name="Shape 26"/>
          <p:cNvSpPr/>
          <p:nvPr/>
        </p:nvSpPr>
        <p:spPr>
          <a:xfrm>
            <a:off x="566928" y="4590288"/>
            <a:ext cx="1207008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" y="4590288"/>
            <a:ext cx="12070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EB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 4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920240" y="4535424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Listed Equity &amp; Revenue-Share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9646920" y="4498848"/>
            <a:ext cx="1536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20–25%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1920240" y="4937760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0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Econet InfraCo VFEX equity; revenue-share on Nvidia compute access fees; Cassava AiCloud subscription revenues.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02920" y="5486400"/>
            <a:ext cx="10789920" cy="932688"/>
          </a:xfrm>
          <a:prstGeom prst="rect">
            <a:avLst/>
          </a:prstGeom>
          <a:solidFill>
            <a:srgbClr val="85D4CE"/>
          </a:solidFill>
          <a:ln/>
        </p:spPr>
      </p:sp>
      <p:sp>
        <p:nvSpPr>
          <p:cNvPr id="34" name="Shape 32"/>
          <p:cNvSpPr/>
          <p:nvPr/>
        </p:nvSpPr>
        <p:spPr>
          <a:xfrm>
            <a:off x="566928" y="5614416"/>
            <a:ext cx="1207008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66928" y="5614416"/>
            <a:ext cx="12070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85D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 5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1920240" y="5559552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Mugove Fund &amp; VC Co-Investment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9646920" y="5522976"/>
            <a:ext cx="1536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10–15%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1920240" y="5961888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0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co-investment alongside private VC in certified AI startups. CBZ–UNDP blended finance model. Target: $100M+ unicorn by 2030.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40" name="Text 38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Zimbabwe National AI Strategy · africadca.org · lawyershub.org (AFD) · unesco.org · UNDP AI Week 2025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DFI ACCESS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DFI Landscape &amp; Zimbabwe's Eligibility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10789920" cy="38404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38988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DFI / Fund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880360" y="1389888"/>
            <a:ext cx="5349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Mandate &amp; Track Record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229600" y="1389888"/>
            <a:ext cx="1691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921240" y="1389888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1828800"/>
            <a:ext cx="10789920" cy="749808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1883664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IFC (World Bank Group)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880360" y="1865376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Backs data centres and AI infrastructure across Africa. Track record includes Africa Data Centres and Raxio Group.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0" y="1938528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+ senior debt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948672" y="2011680"/>
            <a:ext cx="1005840" cy="34747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9" name="Text 17"/>
          <p:cNvSpPr/>
          <p:nvPr/>
        </p:nvSpPr>
        <p:spPr>
          <a:xfrm>
            <a:off x="9948672" y="201168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4360" y="2670048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Afreximbank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880360" y="2651760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Pan-African trade and project finance. Provided $4.4M to fund a Zimbabwe power feasibility study in 2025.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229600" y="2724912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Long-tenor project loans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948672" y="2798064"/>
            <a:ext cx="1005840" cy="34747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4" name="Text 22"/>
          <p:cNvSpPr/>
          <p:nvPr/>
        </p:nvSpPr>
        <p:spPr>
          <a:xfrm>
            <a:off x="9948672" y="2798064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3401568"/>
            <a:ext cx="10789920" cy="749808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3456432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DFC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80360" y="3438144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Africa Data Centres. Zimbabwe eligible under AGOA and the US–Africa digital strategy framework.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229600" y="3511296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Loans + guarantees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9948672" y="3584448"/>
            <a:ext cx="1005840" cy="347472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30" name="Text 28"/>
          <p:cNvSpPr/>
          <p:nvPr/>
        </p:nvSpPr>
        <p:spPr>
          <a:xfrm>
            <a:off x="9948672" y="3584448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94360" y="4242816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BII / Proparco / DEG / FMO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2880360" y="4224528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UK, French, German, Dutch DFIs — all active in African digital infrastructure. Require ESG and governance compliance.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229600" y="429768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+ mezzanine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9948672" y="4370832"/>
            <a:ext cx="1005840" cy="347472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35" name="Text 33"/>
          <p:cNvSpPr/>
          <p:nvPr/>
        </p:nvSpPr>
        <p:spPr>
          <a:xfrm>
            <a:off x="9948672" y="4370832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02920" y="4974336"/>
            <a:ext cx="10789920" cy="749808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37" name="Text 35"/>
          <p:cNvSpPr/>
          <p:nvPr/>
        </p:nvSpPr>
        <p:spPr>
          <a:xfrm>
            <a:off x="594360" y="502920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AI Fund ($60B)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2880360" y="5010912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Endorsed by African states under the Africa Declaration on AI. Blended finance mandate for infrastructure and startup scale-up.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229600" y="5084064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+ equity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9948672" y="5157216"/>
            <a:ext cx="1005840" cy="34747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1" name="Text 39"/>
          <p:cNvSpPr/>
          <p:nvPr/>
        </p:nvSpPr>
        <p:spPr>
          <a:xfrm>
            <a:off x="9948672" y="5157216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94360" y="5815584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UNDP / CBZ Blended Finance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2880360" y="5797296"/>
            <a:ext cx="52578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UNDP milestone-based awards plus CBZ seed capital. Validated model from Zimbabwe AI Innovation Week 2025.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8229600" y="5870448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+ seed equity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9948672" y="5943600"/>
            <a:ext cx="1005840" cy="34747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6" name="Text 44"/>
          <p:cNvSpPr/>
          <p:nvPr/>
        </p:nvSpPr>
        <p:spPr>
          <a:xfrm>
            <a:off x="9948672" y="59436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48" name="Text 46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africadca.org · lawyershub.org (AFD, May 2026) · technomag.co.zw · youtube.com (UNDP AI Week 2025)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Infrastructure Bonds &amp; VFEX Capital Markets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804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 Instruments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15568"/>
            <a:ext cx="5394960" cy="5303520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11556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26187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Infrastructure Bond Structure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5800" y="1737360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176272" y="1737360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Econet InfraCo (INFR.VX) / GoZ AI Infrastructure Fund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85800" y="2304288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176272" y="230428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(VFEX-listed)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85800" y="2871216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Tenor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176272" y="2871216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10–15 years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85800" y="3438144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Collateral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176272" y="3438144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Tower portfolio, fibre network, data centres, Tech City real estate.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85800" y="4005072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Proceeds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176272" y="4005072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factory construction, sovereign compute, 5G-AI grid.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85800" y="4572000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176272" y="4572000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/ step-up; DFI guarantee blended to lower yield to investment grade.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85800" y="5138928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Investors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2176272" y="513892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 &amp; regional pension funds, sovereign wealth, institutional offshore.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85800" y="5705856"/>
            <a:ext cx="1417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Precedent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176272" y="5705856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MTN, Vodacom, Airtel tower securitisations across Africa.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291072" y="1115568"/>
            <a:ext cx="5394960" cy="5303520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91072" y="111556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8" name="Text 26"/>
          <p:cNvSpPr/>
          <p:nvPr/>
        </p:nvSpPr>
        <p:spPr>
          <a:xfrm>
            <a:off x="6473952" y="126187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Enabling Conditions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473952" y="1773936"/>
            <a:ext cx="5029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USD-Denominated Exchange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473952" y="2121408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VFEX provides currency stability that conventional ZiG instruments cannot offer institutional investors.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473952" y="2706624"/>
            <a:ext cx="5029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Asset-Backed Security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473952" y="3054096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InfraCo's $1B valuation of tangible assets (towers, fibre, data centres) provides robust collateral cover.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473952" y="3639312"/>
            <a:ext cx="5029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Government Offtake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473952" y="3986784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GoZ commitment to Project Pangolin creates predictable sovereign revenue to service bond obligations.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73952" y="4572000"/>
            <a:ext cx="5029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DFI First-Loss Guarantee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6473952" y="4919472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15–20% first-loss guarantee from IFC or Afreximbank compresses bond yields to investment-grade levels.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473952" y="5504688"/>
            <a:ext cx="5029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Revenue-Share Mechanism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473952" y="5852160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compute fees and Cassava AiCloud subscription revenues diversify debt service income streams.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A2224"/>
          </a:solidFill>
          <a:ln/>
        </p:spPr>
      </p:sp>
      <p:sp>
        <p:nvSpPr>
          <p:cNvPr id="40" name="Text 38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5A8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africa.businessinsider.com · africadca.org · developingtelecoms.com · zse.co.zw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VENTURE LAYER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Mugove Fund: Startup &amp; Innovation Capital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5394960" cy="4846320"/>
          </a:xfrm>
          <a:prstGeom prst="rect">
            <a:avLst/>
          </a:prstGeom>
          <a:solidFill>
            <a:srgbClr val="FFFFF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38988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153619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Fund Mechanics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1993392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Structure: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38528" y="1993392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co-investment fund alongside private VC — independently managed.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85800" y="2670048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Mandate: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938528" y="2670048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in certified AI startups; provide mentorship, legal aid, accelerator support.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" y="3346704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Match: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938528" y="3346704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 private investment dollar-for-dollar — reduces private risk and crowding-out.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4023360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938528" y="4023360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one Zimbabwean AI unicorn (&gt;$100M valuation) by 2030.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85800" y="4700016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Precedent: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938528" y="4700016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CBZ + UNDP blended finance model validated at AI Innovation Week 2025 ($40K prizes, milestone-based awards).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85800" y="5376672"/>
            <a:ext cx="1188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938528" y="5376672"/>
            <a:ext cx="376732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Grand Challenge winners feed directly into the Mugove Fund as assessed deal flow.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99632" y="1389888"/>
            <a:ext cx="5394960" cy="4846320"/>
          </a:xfrm>
          <a:prstGeom prst="rect">
            <a:avLst/>
          </a:prstGeom>
          <a:solidFill>
            <a:srgbClr val="FFFFF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99632" y="138988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6" name="Text 24"/>
          <p:cNvSpPr/>
          <p:nvPr/>
        </p:nvSpPr>
        <p:spPr>
          <a:xfrm>
            <a:off x="6382512" y="153619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African Venture Context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382512" y="1938528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$575M</a:t>
            </a:r>
            <a:endParaRPr lang="en-US" sz="5400" dirty="0"/>
          </a:p>
        </p:txBody>
      </p:sp>
      <p:sp>
        <p:nvSpPr>
          <p:cNvPr id="28" name="Text 26"/>
          <p:cNvSpPr/>
          <p:nvPr/>
        </p:nvSpPr>
        <p:spPr>
          <a:xfrm>
            <a:off x="6382512" y="2670048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startup funding in Q1 2026 — up 44% year-on-year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382512" y="3108960"/>
            <a:ext cx="5029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SoftBank deployed $40B for a single OpenAI investment — Africa's entire sector raised $575M.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382512" y="3877056"/>
            <a:ext cx="5029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Logistics and transport led with $119.6M; AI infrastructure financing remains undercapitalised.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82512" y="4645152"/>
            <a:ext cx="5029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Mistral (Europe) raised $830M for AI chips in the same period — illustrating the global capital race.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382512" y="5413248"/>
            <a:ext cx="5029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The Mugove Fund positions Zimbabwe to capture Africa-dedicated AI capital before regional peers.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34" name="Text 32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youtube.com (Econet InfraCo, Apr 2026) · iafrica.com · youtube.com (UNDP AI Week 2025) · zimaistrategy.net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Phased Implementation Roadmap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804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Plan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15568"/>
            <a:ext cx="3703320" cy="5303520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115568"/>
            <a:ext cx="3703320" cy="109728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2435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– 2026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67512" y="153619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1: Foundation Sprint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7512" y="213969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Establish National AI Council &amp; AI Strategy Office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67512" y="2834640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Gazette National AI Act; revise Data Protection Act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67512" y="3529584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List Econet InfraCo on VFEX (done, March 2026)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67512" y="4224528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Launch Project Pangolin — sovereign compute access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67512" y="4919472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DFI engagement: IFC, Afreximbank term sheets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67512" y="561441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Mugove Fund: establish &amp; appoint independent manager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416552" y="1115568"/>
            <a:ext cx="3703320" cy="5303520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16552" y="1115568"/>
            <a:ext cx="3703320" cy="109728"/>
          </a:xfrm>
          <a:prstGeom prst="rect">
            <a:avLst/>
          </a:prstGeom>
          <a:solidFill>
            <a:srgbClr val="00695C"/>
          </a:solidFill>
          <a:ln/>
        </p:spPr>
      </p:sp>
      <p:sp>
        <p:nvSpPr>
          <p:cNvPr id="19" name="Text 17"/>
          <p:cNvSpPr/>
          <p:nvPr/>
        </p:nvSpPr>
        <p:spPr>
          <a:xfrm>
            <a:off x="4581144" y="12435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– 2028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81144" y="153619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2: Infrastructure Build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81144" y="213969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Issue first AI Infrastructure Bonds on VFEX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581144" y="2834640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Begin construction — Econet Tech City data centre &amp; AI factory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81144" y="3529584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Commission 100 MW solar power base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581144" y="4224528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AI Grand Challenge first cohort; Mugove Fund first investments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81144" y="4919472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Cassava AiCloud: extend from South Africa to Zimbabwe on-shore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581144" y="561441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Innovation Crucible: first regulatory sandbox cohorts live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330184" y="1115568"/>
            <a:ext cx="3703320" cy="5303520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330184" y="1115568"/>
            <a:ext cx="370332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9" name="Text 27"/>
          <p:cNvSpPr/>
          <p:nvPr/>
        </p:nvSpPr>
        <p:spPr>
          <a:xfrm>
            <a:off x="8494776" y="12435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 – 2030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8494776" y="153619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3: Scale &amp; Maturity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494776" y="213969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Tech City operational: 300 businesses, 20,000+ jobs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494776" y="2834640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First AI Infrastructure Bond maturity / refinancing round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494776" y="3529584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Nzwisiso.ai: nationwide AI literacy campaign complete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494776" y="4224528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Target unicorn AI startup (&gt;$100M) from Mugove Fund portfolio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494776" y="4919472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Zimbabwe established as regional AI governance leader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494776" y="5614416"/>
            <a:ext cx="340156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Review and rebalance financing architecture for next decade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A2224"/>
          </a:solidFill>
          <a:ln/>
        </p:spPr>
      </p:sp>
      <p:sp>
        <p:nvSpPr>
          <p:cNvPr id="38" name="Text 36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5A8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Zimbabwe National AI Strategy (2026) · billionaires.africa · thezimbabwemail.com · zimaistrategy.net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Executive Summary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804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E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financing thesis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0789920" cy="11704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170432"/>
            <a:ext cx="109728" cy="117043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9" name="Text 7"/>
          <p:cNvSpPr/>
          <p:nvPr/>
        </p:nvSpPr>
        <p:spPr>
          <a:xfrm>
            <a:off x="749808" y="12801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49808" y="1591056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Zimbabwe's National AI Strategy (2026–2030) creates a structured policy anchor for mobilising $500M+ in AI infrastructure capital.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505456"/>
            <a:ext cx="10789920" cy="11704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2505456"/>
            <a:ext cx="109728" cy="117043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" y="261518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CATALYST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49808" y="292608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Econet–Nvidia partnership to build sovereign AI factories provides a bankable anchor asset around which a multi-layered financing stack can be constructed.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840480"/>
            <a:ext cx="10789920" cy="11704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3840480"/>
            <a:ext cx="109728" cy="117043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7" name="Text 15"/>
          <p:cNvSpPr/>
          <p:nvPr/>
        </p:nvSpPr>
        <p:spPr>
          <a:xfrm>
            <a:off x="749808" y="39502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49808" y="4261104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strategy articulates the financing framework but carries no attached budget figures. A pragmatic architecture — blended, phased, and risk-tranched — is urgently required.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5175504"/>
            <a:ext cx="10789920" cy="11704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5175504"/>
            <a:ext cx="109728" cy="1170432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1" name="Text 19"/>
          <p:cNvSpPr/>
          <p:nvPr/>
        </p:nvSpPr>
        <p:spPr>
          <a:xfrm>
            <a:off x="749808" y="528523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THESIS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49808" y="5596128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DFI/multilateral first-loss capital, infrastructure bonds, listed equity (VFEX), revenue-share agreements, and the Mugove Co-Investment Fund produces a de-risked, executable pathway.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Risk Factors &amp; Mitigants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10789920" cy="38404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389888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331720" y="1389888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49240" y="1389888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Mitigant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104120" y="1389888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1828800"/>
            <a:ext cx="10789920" cy="914400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1920240"/>
            <a:ext cx="1691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/ Execution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331720" y="1883664"/>
            <a:ext cx="29260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lacks budget lines; implementation of governance bodies is lagging.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349240" y="1883664"/>
            <a:ext cx="46634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 DFI disbursements to milestone-based conditions (National AI Council formation, AI Act gazette).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0131552" y="2048256"/>
            <a:ext cx="1005840" cy="402336"/>
          </a:xfrm>
          <a:prstGeom prst="rect">
            <a:avLst/>
          </a:prstGeom>
          <a:solidFill>
            <a:srgbClr val="A13544"/>
          </a:solidFill>
          <a:ln/>
        </p:spPr>
      </p:sp>
      <p:sp>
        <p:nvSpPr>
          <p:cNvPr id="19" name="Text 17"/>
          <p:cNvSpPr/>
          <p:nvPr/>
        </p:nvSpPr>
        <p:spPr>
          <a:xfrm>
            <a:off x="10131552" y="204825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2871216"/>
            <a:ext cx="1691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&amp; FX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331720" y="2834640"/>
            <a:ext cx="29260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ZiG volatility; local investors face USD-denominated instrument mismatch.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49240" y="2834640"/>
            <a:ext cx="46634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VFEX USD structure and DFI hard-currency loans insulate the stack. InfraCo revenues are largely USD.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0131552" y="2999232"/>
            <a:ext cx="1005840" cy="402336"/>
          </a:xfrm>
          <a:prstGeom prst="rect">
            <a:avLst/>
          </a:prstGeom>
          <a:solidFill>
            <a:srgbClr val="C47A00"/>
          </a:solidFill>
          <a:ln/>
        </p:spPr>
      </p:sp>
      <p:sp>
        <p:nvSpPr>
          <p:cNvPr id="24" name="Text 22"/>
          <p:cNvSpPr/>
          <p:nvPr/>
        </p:nvSpPr>
        <p:spPr>
          <a:xfrm>
            <a:off x="10131552" y="2999232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02920" y="3730752"/>
            <a:ext cx="10789920" cy="914400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3822192"/>
            <a:ext cx="1691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Infrastructure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331720" y="3785616"/>
            <a:ext cx="29260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Zimbabwe's power deficit could impair AI factory operations and uptime.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349240" y="3785616"/>
            <a:ext cx="46634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MW captive solar base at Tech City. Afreximbank-backed feasibility study already funded ($4.4M, 2025).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0131552" y="3950208"/>
            <a:ext cx="1005840" cy="402336"/>
          </a:xfrm>
          <a:prstGeom prst="rect">
            <a:avLst/>
          </a:prstGeom>
          <a:solidFill>
            <a:srgbClr val="C47A00"/>
          </a:solidFill>
          <a:ln/>
        </p:spPr>
      </p:sp>
      <p:sp>
        <p:nvSpPr>
          <p:cNvPr id="30" name="Text 28"/>
          <p:cNvSpPr/>
          <p:nvPr/>
        </p:nvSpPr>
        <p:spPr>
          <a:xfrm>
            <a:off x="10131552" y="3950208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94360" y="4773168"/>
            <a:ext cx="1691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Fiduciary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331720" y="4736592"/>
            <a:ext cx="29260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Mugove Fund requires robust fiduciary controls to attract DFI co-investment.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349240" y="4736592"/>
            <a:ext cx="46634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Co-governance with international LP (IFC, UNDP) and independent fund administrator; Ubuntu governance charter.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10131552" y="4901184"/>
            <a:ext cx="1005840" cy="402336"/>
          </a:xfrm>
          <a:prstGeom prst="rect">
            <a:avLst/>
          </a:prstGeom>
          <a:solidFill>
            <a:srgbClr val="C47A00"/>
          </a:solidFill>
          <a:ln/>
        </p:spPr>
      </p:sp>
      <p:sp>
        <p:nvSpPr>
          <p:cNvPr id="35" name="Text 33"/>
          <p:cNvSpPr/>
          <p:nvPr/>
        </p:nvSpPr>
        <p:spPr>
          <a:xfrm>
            <a:off x="10131552" y="4901184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02920" y="5632704"/>
            <a:ext cx="10789920" cy="914400"/>
          </a:xfrm>
          <a:prstGeom prst="rect">
            <a:avLst/>
          </a:prstGeom>
          <a:solidFill>
            <a:srgbClr val="E8F0EF"/>
          </a:solidFill>
          <a:ln/>
        </p:spPr>
      </p:sp>
      <p:sp>
        <p:nvSpPr>
          <p:cNvPr id="37" name="Text 35"/>
          <p:cNvSpPr/>
          <p:nvPr/>
        </p:nvSpPr>
        <p:spPr>
          <a:xfrm>
            <a:off x="594360" y="5724144"/>
            <a:ext cx="1691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Partner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331720" y="5687568"/>
            <a:ext cx="29260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risk on Nvidia hardware and Cassava AiCloud platform.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349240" y="5687568"/>
            <a:ext cx="46634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2A4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Diversify with Google Gemini (underway), Ericsson 5G, and expanded open-access university HPC.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10131552" y="5852160"/>
            <a:ext cx="1005840" cy="402336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1" name="Text 39"/>
          <p:cNvSpPr/>
          <p:nvPr/>
        </p:nvSpPr>
        <p:spPr>
          <a:xfrm>
            <a:off x="10131552" y="5852160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43" name="Text 41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mobileeurope.co.uk · youtube.com (Africa Tech Kin, Mar 2026) · veritaszim.net · africadca.org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B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6199632"/>
            <a:ext cx="12188952" cy="65836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384048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94944"/>
            <a:ext cx="10972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From Strategy to Bankable Reality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502920" y="1426464"/>
            <a:ext cx="3639312" cy="16276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536192"/>
            <a:ext cx="502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252728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Anchor on policy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52728" y="1938528"/>
            <a:ext cx="265176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National AI Strategy 2026–2030 provides sovereign legitimacy — essential for DFI eligibility and investor confidence.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61688" y="1426464"/>
            <a:ext cx="3639312" cy="16276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98848" y="1536192"/>
            <a:ext cx="502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5111496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Leverage Econet InfraCo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111496" y="1938528"/>
            <a:ext cx="265176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$1B VFEX-listed vehicle is the most bankable asset in the ecosystem. Build the financing stack around it.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20456" y="1426464"/>
            <a:ext cx="3639312" cy="16276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57616" y="1536192"/>
            <a:ext cx="502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970264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Tranche the risk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970264" y="1938528"/>
            <a:ext cx="265176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First-loss grants → DFI debt → infra bonds → listed equity → VC. Each layer widens the investor universe.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441448" y="3200400"/>
            <a:ext cx="3639312" cy="16276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78608" y="3310128"/>
            <a:ext cx="502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3191256" y="331012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Activate Mugove now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191256" y="3712464"/>
            <a:ext cx="265176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co-investment model is de-risked and validated. Delay cedes deal flow to faster-moving regional peers.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300216" y="3200400"/>
            <a:ext cx="3639312" cy="1627632"/>
          </a:xfrm>
          <a:prstGeom prst="rect">
            <a:avLst/>
          </a:prstGeom>
          <a:solidFill>
            <a:srgbClr val="122F32"/>
          </a:solidFill>
          <a:ln w="9525">
            <a:solidFill>
              <a:srgbClr val="1E4A4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37376" y="3310128"/>
            <a:ext cx="502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89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7050024" y="331012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DB6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Governance is the key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050024" y="3712464"/>
            <a:ext cx="265176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2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Ubuntu-based, independently audited governance is not just ethical — it is the pre-condition for accessing most international capital.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40080" y="6217920"/>
            <a:ext cx="10881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 has the policy framework, the anchor private investor, and the continental context to execute. The financing architecture exists. The question is execution speed.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0031" y="629840"/>
            <a:ext cx="10751939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is no longer a future trend. It is an execution question.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571897" y="2224286"/>
            <a:ext cx="5421312" cy="2419945"/>
          </a:xfrm>
          <a:prstGeom prst="roundRect">
            <a:avLst>
              <a:gd name="adj" fmla="val 6121"/>
            </a:avLst>
          </a:prstGeom>
          <a:solidFill>
            <a:srgbClr val="2150FE"/>
          </a:solidFill>
          <a:ln/>
        </p:spPr>
      </p:sp>
      <p:sp>
        <p:nvSpPr>
          <p:cNvPr id="4" name="Text 2"/>
          <p:cNvSpPr/>
          <p:nvPr/>
        </p:nvSpPr>
        <p:spPr>
          <a:xfrm>
            <a:off x="777578" y="2429967"/>
            <a:ext cx="3264197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The old question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77577" y="2957116"/>
            <a:ext cx="5009952" cy="1172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3000"/>
              </a:lnSpc>
              <a:spcAft>
                <a:spcPts val="1400"/>
              </a:spcAft>
            </a:pPr>
            <a:r>
              <a:rPr lang="en-US" sz="1600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"What is AI?"</a:t>
            </a:r>
            <a:endParaRPr lang="en-US" sz="1600" dirty="0"/>
          </a:p>
          <a:p>
            <a:pPr>
              <a:lnSpc>
                <a:spcPct val="133000"/>
              </a:lnSpc>
            </a:pPr>
            <a:r>
              <a:rPr lang="en-US" sz="16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Awareness. Curiosity. Exploration. This phase is over for competitive markets.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05140" y="2224286"/>
            <a:ext cx="5421312" cy="2419945"/>
          </a:xfrm>
          <a:prstGeom prst="roundRect">
            <a:avLst>
              <a:gd name="adj" fmla="val 6121"/>
            </a:avLst>
          </a:prstGeom>
          <a:solidFill>
            <a:srgbClr val="DDF8F2"/>
          </a:solidFill>
          <a:ln/>
        </p:spPr>
      </p:sp>
      <p:sp>
        <p:nvSpPr>
          <p:cNvPr id="7" name="Text 5"/>
          <p:cNvSpPr/>
          <p:nvPr/>
        </p:nvSpPr>
        <p:spPr>
          <a:xfrm>
            <a:off x="6410822" y="2429967"/>
            <a:ext cx="4144764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The real question now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10821" y="2957116"/>
            <a:ext cx="5009952" cy="15019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  <a:spcAft>
                <a:spcPts val="1400"/>
              </a:spcAft>
            </a:pPr>
            <a:r>
              <a:rPr lang="en-US" sz="16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"How do we use AI to improve productivity, decisions, services and growth?"</a:t>
            </a:r>
            <a:endParaRPr lang="en-US" sz="1600" dirty="0"/>
          </a:p>
          <a:p>
            <a:pPr>
              <a:lnSpc>
                <a:spcPct val="133000"/>
              </a:lnSpc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is the conversation that separates leading organisations from the rest.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28602" y="5106988"/>
            <a:ext cx="10443369" cy="658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is now a </a:t>
            </a:r>
            <a:r>
              <a:rPr lang="en-US" sz="1600" b="1" dirty="0">
                <a:solidFill>
                  <a:srgbClr val="8B1A2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competitiveness issue</a:t>
            </a: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not only a technology issue.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organisations that act with clarity and speed will build an advantage that is very difficult to close.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614514" y="407095"/>
            <a:ext cx="1373188" cy="197743"/>
          </a:xfrm>
          <a:prstGeom prst="roundRect">
            <a:avLst>
              <a:gd name="adj" fmla="val 20757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2687738" y="443707"/>
            <a:ext cx="1836340" cy="124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6000"/>
              </a:lnSpc>
            </a:pPr>
            <a:r>
              <a:rPr lang="en-US" sz="7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COMPLEMENTARY ACCENT</a:t>
            </a:r>
            <a:endParaRPr lang="en-US" sz="733" dirty="0"/>
          </a:p>
        </p:txBody>
      </p:sp>
      <p:sp>
        <p:nvSpPr>
          <p:cNvPr id="4" name="Text 2"/>
          <p:cNvSpPr/>
          <p:nvPr/>
        </p:nvSpPr>
        <p:spPr>
          <a:xfrm>
            <a:off x="2614513" y="633810"/>
            <a:ext cx="7908120" cy="763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Zimbabwe's AI challenge is not ambition. It is execution.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614514" y="1505943"/>
            <a:ext cx="6962973" cy="311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6000"/>
              </a:lnSpc>
            </a:pPr>
            <a:r>
              <a:rPr lang="en-US" sz="9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Across African markets, the barriers are not political will or strategic intent. They are operational realities that prevent AI from delivering at scale.</a:t>
            </a:r>
            <a:endParaRPr lang="en-US" sz="933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514" y="1898848"/>
            <a:ext cx="6962973" cy="3886299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7" name="Shape 4"/>
          <p:cNvSpPr/>
          <p:nvPr/>
        </p:nvSpPr>
        <p:spPr>
          <a:xfrm>
            <a:off x="2614514" y="5866705"/>
            <a:ext cx="6962973" cy="502643"/>
          </a:xfrm>
          <a:prstGeom prst="roundRect">
            <a:avLst>
              <a:gd name="adj" fmla="val 10207"/>
            </a:avLst>
          </a:prstGeom>
          <a:solidFill>
            <a:srgbClr val="192248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6653" y="6020296"/>
            <a:ext cx="152697" cy="12213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011488" y="5962353"/>
            <a:ext cx="6443861" cy="311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6000"/>
              </a:lnSpc>
            </a:pPr>
            <a:r>
              <a:rPr lang="en-US" sz="933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cannot create intelligence from organisational chaos</a:t>
            </a:r>
            <a:r>
              <a:rPr lang="en-US" sz="933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The foundation must be built deliberately, before the technology is deployed.</a:t>
            </a:r>
            <a:endParaRPr lang="en-US" sz="933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39678" y="366117"/>
            <a:ext cx="7512645" cy="8237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25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Zimbabwe's AI readiness gap is also its opportunity.</a:t>
            </a:r>
            <a:endParaRPr lang="en-US" sz="2533" dirty="0"/>
          </a:p>
        </p:txBody>
      </p:sp>
      <p:sp>
        <p:nvSpPr>
          <p:cNvPr id="3" name="Shape 1"/>
          <p:cNvSpPr/>
          <p:nvPr/>
        </p:nvSpPr>
        <p:spPr>
          <a:xfrm>
            <a:off x="2339678" y="1358702"/>
            <a:ext cx="3170436" cy="217388"/>
          </a:xfrm>
          <a:prstGeom prst="roundRect">
            <a:avLst>
              <a:gd name="adj" fmla="val 20372"/>
            </a:avLst>
          </a:prstGeom>
          <a:solidFill>
            <a:srgbClr val="D6F5EE"/>
          </a:solidFill>
          <a:ln/>
        </p:spPr>
      </p:sp>
      <p:sp>
        <p:nvSpPr>
          <p:cNvPr id="4" name="Text 2"/>
          <p:cNvSpPr/>
          <p:nvPr/>
        </p:nvSpPr>
        <p:spPr>
          <a:xfrm>
            <a:off x="2418756" y="1398191"/>
            <a:ext cx="3621881" cy="138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9000"/>
              </a:lnSpc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OXFORD INSIGHTS · 2025 GOVERNMENT AI READINESS INDEX</a:t>
            </a:r>
            <a:endParaRPr lang="en-US" sz="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678" y="1671044"/>
            <a:ext cx="7512645" cy="42070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39678" y="5973069"/>
            <a:ext cx="7512645" cy="518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9000"/>
              </a:lnSpc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Zimbabwe sits above the regional average of 29.1 but remains materially below the world average of 42.5. This gap is not a verdict — it is a starting point. The countries above Zimbabwe did not arrive there by accident. They built momentum through targeted execution. Zimbabwe can do the same.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142" y="512664"/>
            <a:ext cx="10627717" cy="1165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3667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The gap is not the problem. The response is the opportunity.</a:t>
            </a:r>
            <a:endParaRPr lang="en-US" sz="36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82142" y="2015829"/>
            <a:ext cx="10627717" cy="568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7000"/>
              </a:lnSpc>
            </a:pP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Zimbabwe does not need to copy Silicon Valley. Zimbabwe needs AI that solves African problems — </a:t>
            </a:r>
            <a:r>
              <a:rPr lang="en-US" sz="1467" b="1" dirty="0">
                <a:solidFill>
                  <a:schemeClr val="accent6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practical, contextual and commercially grounded</a:t>
            </a:r>
            <a:r>
              <a:rPr lang="en-US" sz="1467" dirty="0">
                <a:solidFill>
                  <a:schemeClr val="accent6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67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742" y="2774355"/>
            <a:ext cx="3455293" cy="25288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70174" y="2986187"/>
            <a:ext cx="2761159" cy="291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Leapfrog potential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70174" y="3378795"/>
            <a:ext cx="2930029" cy="1421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7000"/>
              </a:lnSpc>
            </a:pP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Stronger African markets are building momentum. Zimbabwe can accelerate through targeted, high-impact adoption rather than broad-based investment.</a:t>
            </a:r>
            <a:endParaRPr lang="en-US" sz="1467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55604" y="2774355"/>
            <a:ext cx="3455293" cy="25288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69036" y="2986187"/>
            <a:ext cx="2930029" cy="5826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Practical use cases win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4669036" y="3670102"/>
            <a:ext cx="2930029" cy="1421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7000"/>
              </a:lnSpc>
            </a:pP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biggest gains will come from solving real business problems — not from technology theatre or pilot programmes that never reach scale.</a:t>
            </a:r>
            <a:endParaRPr lang="en-US" sz="1467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4467" y="2774355"/>
            <a:ext cx="3455293" cy="25288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67899" y="2986187"/>
            <a:ext cx="2930029" cy="5826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Execution is the differentiator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8267899" y="3670102"/>
            <a:ext cx="2930029" cy="1421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7000"/>
              </a:lnSpc>
            </a:pP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Business leaders must convert AI interest into operational capability. Speed, clarity and leadership commitment separate winners from watchers.</a:t>
            </a:r>
            <a:endParaRPr lang="en-US" sz="1467" dirty="0"/>
          </a:p>
        </p:txBody>
      </p:sp>
      <p:sp>
        <p:nvSpPr>
          <p:cNvPr id="13" name="Text 8"/>
          <p:cNvSpPr/>
          <p:nvPr/>
        </p:nvSpPr>
        <p:spPr>
          <a:xfrm>
            <a:off x="1061741" y="5683251"/>
            <a:ext cx="10957719" cy="284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7000"/>
              </a:lnSpc>
            </a:pP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question is not: </a:t>
            </a:r>
            <a:r>
              <a:rPr lang="en-US" sz="1467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"Are we behind?"</a:t>
            </a:r>
            <a:r>
              <a:rPr lang="en-US" sz="1467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question is: </a:t>
            </a:r>
            <a:r>
              <a:rPr lang="en-US" sz="1467" b="1" i="1" dirty="0">
                <a:solidFill>
                  <a:schemeClr val="accent6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"Where do we start, and how fast can we execute?"</a:t>
            </a:r>
            <a:endParaRPr lang="en-US" sz="1467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3163" y="422076"/>
            <a:ext cx="8740279" cy="4520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Zimbabwe is not starting from zero.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973164" y="1077517"/>
            <a:ext cx="8245673" cy="394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</a:t>
            </a:r>
            <a:r>
              <a:rPr lang="en-US" sz="1133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National AI Strategy 2026–2030</a:t>
            </a: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provides a credible national framework. The direction is set. The work is implementation.</a:t>
            </a:r>
            <a:endParaRPr lang="en-US" sz="1133" dirty="0"/>
          </a:p>
        </p:txBody>
      </p:sp>
      <p:sp>
        <p:nvSpPr>
          <p:cNvPr id="4" name="Shape 2"/>
          <p:cNvSpPr/>
          <p:nvPr/>
        </p:nvSpPr>
        <p:spPr>
          <a:xfrm>
            <a:off x="1973164" y="1586012"/>
            <a:ext cx="40719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24175" y="1737023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3535" y="1856383"/>
            <a:ext cx="195263" cy="19526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24175" y="2272706"/>
            <a:ext cx="2024063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Talent &amp; Capacity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124175" y="2559744"/>
            <a:ext cx="3769916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skills development at every level</a:t>
            </a:r>
            <a:endParaRPr lang="en-US" sz="1133" dirty="0"/>
          </a:p>
        </p:txBody>
      </p:sp>
      <p:sp>
        <p:nvSpPr>
          <p:cNvPr id="9" name="Shape 6"/>
          <p:cNvSpPr/>
          <p:nvPr/>
        </p:nvSpPr>
        <p:spPr>
          <a:xfrm>
            <a:off x="6146800" y="1586012"/>
            <a:ext cx="40720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97811" y="1737023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7171" y="1856383"/>
            <a:ext cx="195263" cy="19526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297811" y="2272706"/>
            <a:ext cx="1808261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Infrastructure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297811" y="2559744"/>
            <a:ext cx="3770015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Computational sovereignty and digital backbone</a:t>
            </a:r>
            <a:endParaRPr lang="en-US" sz="1133" dirty="0"/>
          </a:p>
        </p:txBody>
      </p:sp>
      <p:sp>
        <p:nvSpPr>
          <p:cNvPr id="14" name="Shape 10"/>
          <p:cNvSpPr/>
          <p:nvPr/>
        </p:nvSpPr>
        <p:spPr>
          <a:xfrm>
            <a:off x="1973164" y="3009503"/>
            <a:ext cx="40719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2124175" y="3160515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43535" y="3279875"/>
            <a:ext cx="195263" cy="19526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124175" y="3696197"/>
            <a:ext cx="1858963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Sector Adoption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2124175" y="3983236"/>
            <a:ext cx="3769916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Service transformation across key industries</a:t>
            </a:r>
            <a:endParaRPr lang="en-US" sz="1133" dirty="0"/>
          </a:p>
        </p:txBody>
      </p:sp>
      <p:sp>
        <p:nvSpPr>
          <p:cNvPr id="19" name="Shape 14"/>
          <p:cNvSpPr/>
          <p:nvPr/>
        </p:nvSpPr>
        <p:spPr>
          <a:xfrm>
            <a:off x="6146800" y="3009503"/>
            <a:ext cx="40720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297811" y="3160515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7171" y="3279875"/>
            <a:ext cx="195263" cy="19526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97811" y="3696197"/>
            <a:ext cx="2353965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Governance &amp; Ethics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6297811" y="3983236"/>
            <a:ext cx="3770015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Responsible AI with strong oversight</a:t>
            </a:r>
            <a:endParaRPr lang="en-US" sz="1133" dirty="0"/>
          </a:p>
        </p:txBody>
      </p:sp>
      <p:sp>
        <p:nvSpPr>
          <p:cNvPr id="24" name="Shape 18"/>
          <p:cNvSpPr/>
          <p:nvPr/>
        </p:nvSpPr>
        <p:spPr>
          <a:xfrm>
            <a:off x="1973164" y="4432995"/>
            <a:ext cx="40719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2124175" y="4584006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43535" y="4703366"/>
            <a:ext cx="195263" cy="19526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2124175" y="5119689"/>
            <a:ext cx="1959272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R&amp;D &amp; Innovation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2124175" y="5406728"/>
            <a:ext cx="3769916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 research and development capacity</a:t>
            </a:r>
            <a:endParaRPr lang="en-US" sz="1133" dirty="0"/>
          </a:p>
        </p:txBody>
      </p:sp>
      <p:sp>
        <p:nvSpPr>
          <p:cNvPr id="29" name="Shape 22"/>
          <p:cNvSpPr/>
          <p:nvPr/>
        </p:nvSpPr>
        <p:spPr>
          <a:xfrm>
            <a:off x="6146800" y="4432995"/>
            <a:ext cx="4072037" cy="1321792"/>
          </a:xfrm>
          <a:prstGeom prst="roundRect">
            <a:avLst>
              <a:gd name="adj" fmla="val 4597"/>
            </a:avLst>
          </a:prstGeom>
          <a:solidFill>
            <a:srgbClr val="D6F5EE"/>
          </a:solidFill>
          <a:ln w="4763">
            <a:solidFill>
              <a:srgbClr val="910D0D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6297811" y="4584006"/>
            <a:ext cx="433983" cy="433983"/>
          </a:xfrm>
          <a:prstGeom prst="roundRect">
            <a:avLst>
              <a:gd name="adj" fmla="val 17556549"/>
            </a:avLst>
          </a:prstGeom>
          <a:solidFill>
            <a:srgbClr val="910D0D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7171" y="4703366"/>
            <a:ext cx="195263" cy="195263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6297812" y="5119689"/>
            <a:ext cx="2336601" cy="226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Global Collaboration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6297811" y="5406728"/>
            <a:ext cx="3770015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international partnerships</a:t>
            </a:r>
            <a:endParaRPr lang="en-US" sz="1133" dirty="0"/>
          </a:p>
        </p:txBody>
      </p:sp>
      <p:sp>
        <p:nvSpPr>
          <p:cNvPr id="34" name="Shape 26"/>
          <p:cNvSpPr/>
          <p:nvPr/>
        </p:nvSpPr>
        <p:spPr>
          <a:xfrm>
            <a:off x="1973164" y="5869186"/>
            <a:ext cx="8245673" cy="452239"/>
          </a:xfrm>
          <a:prstGeom prst="roundRect">
            <a:avLst>
              <a:gd name="adj" fmla="val 13435"/>
            </a:avLst>
          </a:prstGeom>
          <a:solidFill>
            <a:srgbClr val="B6FCB8"/>
          </a:solidFill>
          <a:ln/>
        </p:spPr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7824" y="6056710"/>
            <a:ext cx="180776" cy="144661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2443261" y="5996781"/>
            <a:ext cx="8240515" cy="197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4000"/>
              </a:lnSpc>
            </a:pPr>
            <a:r>
              <a:rPr lang="en-US" sz="1133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strategy creates direction. Execution will create value.</a:t>
            </a:r>
            <a:endParaRPr lang="en-US" sz="1133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5399" y="569021"/>
            <a:ext cx="10261203" cy="1125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35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must solve real Zimbabwean business problems.</a:t>
            </a:r>
            <a:endParaRPr lang="en-US" sz="3533" dirty="0"/>
          </a:p>
        </p:txBody>
      </p:sp>
      <p:sp>
        <p:nvSpPr>
          <p:cNvPr id="3" name="Text 1"/>
          <p:cNvSpPr/>
          <p:nvPr/>
        </p:nvSpPr>
        <p:spPr>
          <a:xfrm>
            <a:off x="965399" y="2009181"/>
            <a:ext cx="10261203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winning use cases will be practical, measurable and directly connected to business performance. Below are the highest-priority sectors for Zimbabwe's AI adoption agenda.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399" y="2726334"/>
            <a:ext cx="359965" cy="35996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22215" y="2788147"/>
            <a:ext cx="4188024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Customer Intelligence &amp; Sales</a:t>
            </a:r>
            <a:endParaRPr lang="en-US" sz="1733" dirty="0"/>
          </a:p>
        </p:txBody>
      </p:sp>
      <p:sp>
        <p:nvSpPr>
          <p:cNvPr id="6" name="Text 3"/>
          <p:cNvSpPr/>
          <p:nvPr/>
        </p:nvSpPr>
        <p:spPr>
          <a:xfrm>
            <a:off x="1522216" y="3163889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Smarter lead conversion, retention analytics and revenue growth through AI-driven customer insight.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4426" y="2726334"/>
            <a:ext cx="359965" cy="3599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1240" y="2788147"/>
            <a:ext cx="3429099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Agriculture Productivity</a:t>
            </a:r>
            <a:endParaRPr lang="en-US" sz="1733" dirty="0"/>
          </a:p>
        </p:txBody>
      </p:sp>
      <p:sp>
        <p:nvSpPr>
          <p:cNvPr id="9" name="Text 5"/>
          <p:cNvSpPr/>
          <p:nvPr/>
        </p:nvSpPr>
        <p:spPr>
          <a:xfrm>
            <a:off x="6751241" y="3163889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Yield optimisation, early warning systems and supply chain intelligence for Zimbabwe's agricultural sector.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399" y="4018856"/>
            <a:ext cx="359965" cy="35996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22215" y="4080670"/>
            <a:ext cx="2873276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Mining &amp; Operations</a:t>
            </a:r>
            <a:endParaRPr lang="en-US" sz="1733" dirty="0"/>
          </a:p>
        </p:txBody>
      </p:sp>
      <p:sp>
        <p:nvSpPr>
          <p:cNvPr id="12" name="Text 7"/>
          <p:cNvSpPr/>
          <p:nvPr/>
        </p:nvSpPr>
        <p:spPr>
          <a:xfrm>
            <a:off x="1522216" y="4456411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Predictive maintenance, safety monitoring and operational efficiency at scale.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4426" y="4018856"/>
            <a:ext cx="359965" cy="35996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51240" y="4080670"/>
            <a:ext cx="3202781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Fraud &amp; Risk Detection</a:t>
            </a:r>
            <a:endParaRPr lang="en-US" sz="1733" dirty="0"/>
          </a:p>
        </p:txBody>
      </p:sp>
      <p:sp>
        <p:nvSpPr>
          <p:cNvPr id="15" name="Text 9"/>
          <p:cNvSpPr/>
          <p:nvPr/>
        </p:nvSpPr>
        <p:spPr>
          <a:xfrm>
            <a:off x="6751241" y="4456411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Real-time anomaly detection and automated risk scoring for financial services and public sector.</a:t>
            </a:r>
            <a:endParaRPr lang="en-US" sz="14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399" y="5311379"/>
            <a:ext cx="359965" cy="35996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522215" y="5373192"/>
            <a:ext cx="4036616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Healthcare &amp; Public Services</a:t>
            </a:r>
            <a:endParaRPr lang="en-US" sz="1733" dirty="0"/>
          </a:p>
        </p:txBody>
      </p:sp>
      <p:sp>
        <p:nvSpPr>
          <p:cNvPr id="18" name="Text 11"/>
          <p:cNvSpPr/>
          <p:nvPr/>
        </p:nvSpPr>
        <p:spPr>
          <a:xfrm>
            <a:off x="1522216" y="5748934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Improved access, triage efficiency and AI-assisted diagnostics across under-resourced facilities.</a:t>
            </a:r>
            <a:endParaRPr lang="en-US" sz="14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4426" y="5311379"/>
            <a:ext cx="359965" cy="35996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751240" y="5373192"/>
            <a:ext cx="2473325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733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SME Productivity</a:t>
            </a:r>
            <a:endParaRPr lang="en-US" sz="1733" dirty="0"/>
          </a:p>
        </p:txBody>
      </p:sp>
      <p:sp>
        <p:nvSpPr>
          <p:cNvPr id="21" name="Text 13"/>
          <p:cNvSpPr/>
          <p:nvPr/>
        </p:nvSpPr>
        <p:spPr>
          <a:xfrm>
            <a:off x="6751241" y="5748934"/>
            <a:ext cx="4475361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Automated reporting, cash flow intelligence and growth tools purpose-built for African entrepreneurs.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ANCHOR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502920" y="585216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Zimbabwe National AI Strategy 2026–2030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02920" y="1261872"/>
            <a:ext cx="10789920" cy="22860"/>
          </a:xfrm>
          <a:prstGeom prst="rect">
            <a:avLst/>
          </a:prstGeom>
          <a:solidFill>
            <a:srgbClr val="C0D8D6"/>
          </a:solidFill>
          <a:ln/>
        </p:spPr>
      </p:sp>
      <p:sp>
        <p:nvSpPr>
          <p:cNvPr id="8" name="Text 6"/>
          <p:cNvSpPr/>
          <p:nvPr/>
        </p:nvSpPr>
        <p:spPr>
          <a:xfrm>
            <a:off x="11064240" y="6446520"/>
            <a:ext cx="1005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AC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389888"/>
            <a:ext cx="5394960" cy="1901952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38988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1" name="Text 9"/>
          <p:cNvSpPr/>
          <p:nvPr/>
        </p:nvSpPr>
        <p:spPr>
          <a:xfrm>
            <a:off x="704088" y="1572768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Talent &amp; Capacity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04088" y="2011680"/>
            <a:ext cx="50292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literacy, research hubs, sector-specific academies, diaspora engagement.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72200" y="1389888"/>
            <a:ext cx="5394960" cy="1901952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72200" y="1389888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5" name="Text 13"/>
          <p:cNvSpPr/>
          <p:nvPr/>
        </p:nvSpPr>
        <p:spPr>
          <a:xfrm>
            <a:off x="6373368" y="1572768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Infrastructure &amp; Sovereignty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73368" y="2011680"/>
            <a:ext cx="50292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High-performance compute, sovereign data platforms, world-class data centres, inclusive connectivity.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02920" y="3511296"/>
            <a:ext cx="5394960" cy="1901952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" y="3511296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19" name="Text 17"/>
          <p:cNvSpPr/>
          <p:nvPr/>
        </p:nvSpPr>
        <p:spPr>
          <a:xfrm>
            <a:off x="704088" y="3694176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Adoption &amp; Services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04088" y="4133088"/>
            <a:ext cx="50292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Sector-wide adoption across agriculture, health, mining, and smart cities.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72200" y="3511296"/>
            <a:ext cx="5394960" cy="1901952"/>
          </a:xfrm>
          <a:prstGeom prst="rect">
            <a:avLst/>
          </a:prstGeom>
          <a:solidFill>
            <a:srgbClr val="E8F0EF"/>
          </a:solidFill>
          <a:ln w="6350">
            <a:solidFill>
              <a:srgbClr val="C0D8D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72200" y="3511296"/>
            <a:ext cx="5394960" cy="10972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3" name="Text 21"/>
          <p:cNvSpPr/>
          <p:nvPr/>
        </p:nvSpPr>
        <p:spPr>
          <a:xfrm>
            <a:off x="6373368" y="3694176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2B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Governance &amp; Ethics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73368" y="4133088"/>
            <a:ext cx="50292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Ubuntu-based governance, National AI Council, AI Act, Data Protection Act revision.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02920" y="5596128"/>
            <a:ext cx="10789920" cy="384048"/>
          </a:xfrm>
          <a:prstGeom prst="rect">
            <a:avLst/>
          </a:prstGeom>
          <a:solidFill>
            <a:srgbClr val="00897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559612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1: Foundation Building (2025–2026)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096512" y="5596128"/>
            <a:ext cx="22860" cy="384048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28" name="Text 26"/>
          <p:cNvSpPr/>
          <p:nvPr/>
        </p:nvSpPr>
        <p:spPr>
          <a:xfrm>
            <a:off x="4187952" y="559612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2: Scaling Core Applications (2027–2028)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7690104" y="5596128"/>
            <a:ext cx="22860" cy="384048"/>
          </a:xfrm>
          <a:prstGeom prst="rect">
            <a:avLst/>
          </a:prstGeom>
          <a:solidFill>
            <a:srgbClr val="4DB6AC"/>
          </a:solidFill>
          <a:ln/>
        </p:spPr>
      </p:sp>
      <p:sp>
        <p:nvSpPr>
          <p:cNvPr id="30" name="Text 28"/>
          <p:cNvSpPr/>
          <p:nvPr/>
        </p:nvSpPr>
        <p:spPr>
          <a:xfrm>
            <a:off x="7781544" y="559612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3: Ecosystem Maturation (2029–2030)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D4E4E2"/>
          </a:solidFill>
          <a:ln/>
        </p:spPr>
      </p:sp>
      <p:sp>
        <p:nvSpPr>
          <p:cNvPr id="32" name="Text 30"/>
          <p:cNvSpPr/>
          <p:nvPr/>
        </p:nvSpPr>
        <p:spPr>
          <a:xfrm>
            <a:off x="502920" y="6592824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2A5A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Zimbabwe National AI Strategy (veritaszim.net, Jan 2026) · zimaistrategy.net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3090</Words>
  <Application>Microsoft Macintosh PowerPoint</Application>
  <PresentationFormat>Widescreen</PresentationFormat>
  <Paragraphs>395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Open Sans</vt:lpstr>
      <vt:lpstr>Trebuchet MS</vt:lpstr>
      <vt:lpstr>Unbounded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Nigel Chanakira</cp:lastModifiedBy>
  <cp:revision>2</cp:revision>
  <dcterms:created xsi:type="dcterms:W3CDTF">2026-06-13T07:48:29Z</dcterms:created>
  <dcterms:modified xsi:type="dcterms:W3CDTF">2026-06-16T14:59:34Z</dcterms:modified>
</cp:coreProperties>
</file>