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72" r:id="rId4"/>
    <p:sldId id="273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1" r:id="rId13"/>
    <p:sldId id="266" r:id="rId14"/>
    <p:sldId id="267" r:id="rId15"/>
    <p:sldId id="268" r:id="rId16"/>
    <p:sldId id="265" r:id="rId17"/>
    <p:sldId id="274" r:id="rId18"/>
    <p:sldId id="275" r:id="rId19"/>
    <p:sldId id="276" r:id="rId20"/>
    <p:sldId id="277" r:id="rId21"/>
    <p:sldId id="280" r:id="rId22"/>
    <p:sldId id="278" r:id="rId23"/>
    <p:sldId id="269" r:id="rId24"/>
    <p:sldId id="279" r:id="rId25"/>
    <p:sldId id="27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15BE2-5BC3-47DC-B500-578F07F3BCF2}" type="datetimeFigureOut">
              <a:rPr lang="en-ZW" smtClean="0"/>
              <a:t>11/6/2026</a:t>
            </a:fld>
            <a:endParaRPr lang="en-Z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68BD34-46A0-426A-95D0-ED27EEC76D03}" type="slidenum">
              <a:rPr lang="en-ZW" smtClean="0"/>
              <a:t>‹#›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23883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2DE743A-F8E6-43D7-8AA7-25BF7C8980E1}" type="datetime1">
              <a:rPr lang="en-ZW" smtClean="0"/>
              <a:t>11/6/2026</a:t>
            </a:fld>
            <a:endParaRPr lang="en-ZW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ZW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5AAAF-6C48-49A6-B2B1-492F4E870D4F}" type="datetime1">
              <a:rPr lang="en-ZW" smtClean="0"/>
              <a:t>11/6/2026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770B8-8C36-400C-8DF3-F92792A60284}" type="datetime1">
              <a:rPr lang="en-ZW" smtClean="0"/>
              <a:t>11/6/2026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B12B8-6B7D-460C-9C3A-E739A00B1066}" type="datetime1">
              <a:rPr lang="en-ZW" smtClean="0"/>
              <a:t>11/6/2026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F868C-0136-40BB-980C-5BE75C266A8A}" type="datetime1">
              <a:rPr lang="en-ZW" smtClean="0"/>
              <a:t>11/6/2026</a:t>
            </a:fld>
            <a:endParaRPr lang="en-Z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99B61-DC10-4DBD-9965-020CDAD40528}" type="datetime1">
              <a:rPr lang="en-ZW" smtClean="0"/>
              <a:t>11/6/2026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55B6-4A9C-4AA7-8542-C12512F7CD7E}" type="datetime1">
              <a:rPr lang="en-ZW" smtClean="0"/>
              <a:t>11/6/2026</a:t>
            </a:fld>
            <a:endParaRPr lang="en-Z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F8B02-3CB9-4A88-8533-116ADCF1F9D0}" type="datetime1">
              <a:rPr lang="en-ZW" smtClean="0"/>
              <a:t>11/6/2026</a:t>
            </a:fld>
            <a:endParaRPr lang="en-Z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F57FA-0F45-4513-B2D5-D5115613A2D7}" type="datetime1">
              <a:rPr lang="en-ZW" smtClean="0"/>
              <a:t>11/6/2026</a:t>
            </a:fld>
            <a:endParaRPr lang="en-Z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43BA824-EE07-40EC-9208-266DE0A5D758}" type="datetime1">
              <a:rPr lang="en-ZW" smtClean="0"/>
              <a:t>11/6/2026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50C3D8-C913-430E-8DC7-9213BBAF04EE}" type="datetime1">
              <a:rPr lang="en-ZW" smtClean="0"/>
              <a:t>11/6/2026</a:t>
            </a:fld>
            <a:endParaRPr lang="en-Z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Z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90470E1-2805-49F4-928F-6D57A77EFC58}" type="datetime1">
              <a:rPr lang="en-ZW" smtClean="0"/>
              <a:t>11/6/2026</a:t>
            </a:fld>
            <a:endParaRPr lang="en-ZW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ZW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6835A79-4A5A-48D1-92C1-DC85CEC11742}" type="slidenum">
              <a:rPr lang="en-ZW" smtClean="0"/>
              <a:t>‹#›</a:t>
            </a:fld>
            <a:endParaRPr lang="en-Z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1973" y="260648"/>
            <a:ext cx="8208912" cy="5411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600" b="1" dirty="0">
                <a:latin typeface="Century Gothic" pitchFamily="34" charset="0"/>
              </a:rPr>
              <a:t>AI FOR NATIONAL TRANSFORMATION CONFERENCE: ZIMBABWE 2.0 AND AI TECH FORUM SUMMIT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4000" b="1" dirty="0">
                <a:latin typeface="Century Gothic" pitchFamily="34" charset="0"/>
              </a:rPr>
              <a:t>TITTLE: AI IN POLICING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br>
              <a:rPr lang="en-GB" sz="2600" dirty="0">
                <a:latin typeface="Century Gothic" pitchFamily="34" charset="0"/>
              </a:rPr>
            </a:br>
            <a:r>
              <a:rPr lang="en-GB" sz="2600" b="1" dirty="0">
                <a:latin typeface="Century Gothic" pitchFamily="34" charset="0"/>
              </a:rPr>
              <a:t>Presenter:</a:t>
            </a:r>
            <a:r>
              <a:rPr lang="en-GB" sz="2600" dirty="0">
                <a:latin typeface="Century Gothic" pitchFamily="34" charset="0"/>
              </a:rPr>
              <a:t> Commissioner </a:t>
            </a:r>
            <a:r>
              <a:rPr lang="en-GB" sz="2600" b="1" dirty="0">
                <a:latin typeface="Century Gothic" pitchFamily="34" charset="0"/>
              </a:rPr>
              <a:t>E.T </a:t>
            </a:r>
            <a:r>
              <a:rPr lang="en-GB" sz="2600" b="1" dirty="0" err="1">
                <a:latin typeface="Century Gothic" pitchFamily="34" charset="0"/>
              </a:rPr>
              <a:t>PhilIip</a:t>
            </a:r>
            <a:br>
              <a:rPr lang="en-GB" sz="2600" b="1" dirty="0">
                <a:latin typeface="Century Gothic" pitchFamily="34" charset="0"/>
              </a:rPr>
            </a:br>
            <a:r>
              <a:rPr lang="en-GB" sz="2600" dirty="0">
                <a:latin typeface="Century Gothic" pitchFamily="34" charset="0"/>
              </a:rPr>
              <a:t>Chief Director ICT– ZRP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br>
              <a:rPr lang="en-GB" sz="2600" dirty="0">
                <a:latin typeface="Century Gothic" pitchFamily="34" charset="0"/>
              </a:rPr>
            </a:br>
            <a:r>
              <a:rPr lang="en-GB" sz="2600" b="1" dirty="0">
                <a:latin typeface="Century Gothic" pitchFamily="34" charset="0"/>
              </a:rPr>
              <a:t>Date:</a:t>
            </a:r>
            <a:r>
              <a:rPr lang="en-GB" sz="2600" dirty="0">
                <a:latin typeface="Century Gothic" pitchFamily="34" charset="0"/>
              </a:rPr>
              <a:t>  </a:t>
            </a:r>
            <a:r>
              <a:rPr lang="en-GB" sz="2600" b="1" dirty="0">
                <a:latin typeface="Century Gothic" pitchFamily="34" charset="0"/>
              </a:rPr>
              <a:t>16-18 JUNE 2026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600" b="1" dirty="0">
                <a:effectLst/>
                <a:latin typeface="Century Gothic" pitchFamily="34" charset="0"/>
                <a:ea typeface="Calibri"/>
                <a:cs typeface="Times New Roman"/>
              </a:rPr>
              <a:t>MASVINGO</a:t>
            </a:r>
            <a:endParaRPr lang="en-ZW" sz="2600" b="1" dirty="0">
              <a:effectLst/>
              <a:latin typeface="Century Gothic" pitchFamily="34" charset="0"/>
              <a:ea typeface="Calibri"/>
              <a:cs typeface="Times New Roman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773453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8A8AEC1-DC6F-42A9-B926-9BEDB3413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creates </a:t>
            </a:r>
            <a:r>
              <a:rPr lang="en-ZW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ZW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03</a:t>
            </a: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)critical advantages: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Speed</a:t>
            </a:r>
            <a:endParaRPr lang="en-ZW" sz="3200" dirty="0">
              <a:solidFill>
                <a:prstClr val="black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Processes information faster than humans.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Scale</a:t>
            </a:r>
            <a:endParaRPr lang="en-ZW" sz="3200" dirty="0">
              <a:solidFill>
                <a:prstClr val="black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dirty="0" err="1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Analyzes</a:t>
            </a: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millions of records simultaneously.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Insight</a:t>
            </a:r>
            <a:endParaRPr lang="en-ZW" sz="3200" dirty="0">
              <a:solidFill>
                <a:prstClr val="black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Identifies patterns humans may never discover.</a:t>
            </a:r>
          </a:p>
          <a:p>
            <a:pPr marL="0" lvl="0" indent="0" algn="just">
              <a:spcBef>
                <a:spcPts val="0"/>
              </a:spcBef>
              <a:buClrTx/>
              <a:buSzTx/>
              <a:buNone/>
            </a:pPr>
            <a:r>
              <a:rPr lang="en-ZW" sz="32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advantages can significantly improve operational effectiveness.</a:t>
            </a:r>
            <a:endParaRPr lang="en-ZW" sz="2900" dirty="0">
              <a:solidFill>
                <a:prstClr val="black"/>
              </a:solidFill>
              <a:latin typeface="Century Gothic" panose="020B0502020202020204" pitchFamily="34" charset="0"/>
            </a:endParaRP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10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37B628-69A9-453A-A870-923C72F8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ZW" sz="44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STRATEGIC VALUE OF AI</a:t>
            </a:r>
            <a:br>
              <a:rPr lang="en-ZW" sz="27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607263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273043-9279-4BB7-856F-B5E2A73BA5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882547"/>
          </a:xfrm>
        </p:spPr>
        <p:txBody>
          <a:bodyPr>
            <a:normAutofit fontScale="92500" lnSpcReduction="10000"/>
          </a:bodyPr>
          <a:lstStyle/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Traditional policing often reacts after incidents occur.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enables proactive policing through: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Crime trend analysis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Hotspot identification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Risk forecasting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 optimization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objective is not prediction for prediction's sake.</a:t>
            </a:r>
          </a:p>
          <a:p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objective is prevention.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11</a:t>
            </a:fld>
            <a:endParaRPr lang="en-ZW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D3C412-0FC9-409D-B6DE-0D1BA9F14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r>
              <a:rPr lang="en-ZW" sz="32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IN CRIME PREVENTION</a:t>
            </a:r>
            <a:br>
              <a:rPr lang="en-ZW" sz="3200" b="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sz="32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718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F838492-44A4-44CA-8710-0181985DA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810539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 intelligence units face information overload.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can: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 thousands of intelligence reports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hidden connections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Detect emerging threats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Highlight unusual activities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Prioritize intelligence leads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allows analysts to focus on </a:t>
            </a:r>
            <a:r>
              <a:rPr lang="en-ZW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judgment</a:t>
            </a: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rather than data </a:t>
            </a:r>
            <a:r>
              <a:rPr lang="en-ZW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processing</a:t>
            </a: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ZW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12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BB50313-2855-43BD-9499-22C118D40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marL="109728" lvl="0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r>
              <a:rPr lang="en-ZW" sz="32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IN INTELLIGENCE OPERATIONS</a:t>
            </a:r>
            <a:br>
              <a:rPr lang="en-ZW" sz="22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183177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DF8A04-08D7-481C-9A0C-924CA9B7E8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3918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Investigations increasingly involve digital evidence.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31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*AI can assist by: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100" b="1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Analyzing</a:t>
            </a:r>
            <a:r>
              <a:rPr lang="en-ZW" sz="31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CCTV Footage</a:t>
            </a:r>
            <a:endParaRPr lang="en-ZW" sz="3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7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Thousands of hours reviewed in minutes.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1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Facial Recognition</a:t>
            </a:r>
            <a:endParaRPr lang="en-ZW" sz="3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7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 identification of persons of interest.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1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Analysis</a:t>
            </a:r>
            <a:endParaRPr lang="en-ZW" sz="3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7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Discovery of criminal networks.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1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Evidence Processing</a:t>
            </a:r>
            <a:endParaRPr lang="en-ZW" sz="31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7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Rapid review of electronic devices.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7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result is faster and more accurate investigations.</a:t>
            </a: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13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7097E4-0B40-4076-9DF0-7A80613F4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6071"/>
          </a:xfrm>
        </p:spPr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15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ZW" sz="36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36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AND INVESTIGATIONS</a:t>
            </a:r>
            <a:br>
              <a:rPr lang="en-ZW" sz="15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599478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C02BF1-F5F2-43B7-BCB9-1E431A51F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96544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Criminals are increasingly using technology.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Threats include: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Ransomware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 fraud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Identity theft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Online scams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Cryptocurrency-related crimes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is becoming an essential weapon in combating cybercrime.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Without AI capabilities, law enforcement risks falling behind sophisticated criminals.</a:t>
            </a: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14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C7372D-8759-44BA-868F-AC55A0D10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6037"/>
          </a:xfrm>
        </p:spPr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18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36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CYBERCRIME: THE NEW BATTLEFIELD</a:t>
            </a:r>
            <a:br>
              <a:rPr lang="en-ZW" sz="3600" b="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sz="3600" dirty="0"/>
          </a:p>
        </p:txBody>
      </p:sp>
    </p:spTree>
    <p:extLst>
      <p:ext uri="{BB962C8B-B14F-4D97-AF65-F5344CB8AC3E}">
        <p14:creationId xmlns:p14="http://schemas.microsoft.com/office/powerpoint/2010/main" val="797671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415B58D-E7BC-40D5-9866-5A54EF793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>
                <a:latin typeface="Century Gothic" panose="020B0502020202020204" pitchFamily="34" charset="0"/>
              </a:rPr>
              <a:t>AI represents a major shift and offer capabilities which include:</a:t>
            </a:r>
          </a:p>
          <a:p>
            <a:pPr lvl="1" algn="just"/>
            <a:r>
              <a:rPr lang="en-US" dirty="0">
                <a:latin typeface="Century Gothic" panose="020B0502020202020204" pitchFamily="34" charset="0"/>
              </a:rPr>
              <a:t>•	</a:t>
            </a:r>
            <a:r>
              <a:rPr lang="en-US" sz="2400" dirty="0">
                <a:latin typeface="Century Gothic" panose="020B0502020202020204" pitchFamily="34" charset="0"/>
              </a:rPr>
              <a:t>Drafting reports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•	Summarizing investigations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•	Generating intelligence briefs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•	Creating training content</a:t>
            </a:r>
          </a:p>
          <a:p>
            <a:pPr lvl="1" algn="just"/>
            <a:r>
              <a:rPr lang="en-US" sz="2400" dirty="0">
                <a:latin typeface="Century Gothic" panose="020B0502020202020204" pitchFamily="34" charset="0"/>
              </a:rPr>
              <a:t>•	Supporting policy development</a:t>
            </a:r>
          </a:p>
          <a:p>
            <a:pPr algn="just"/>
            <a:r>
              <a:rPr lang="en-US" dirty="0">
                <a:latin typeface="Century Gothic" panose="020B0502020202020204" pitchFamily="34" charset="0"/>
              </a:rPr>
              <a:t>The question is not whether police organizations will use AI.</a:t>
            </a:r>
          </a:p>
          <a:p>
            <a:pPr algn="just"/>
            <a:r>
              <a:rPr lang="en-US" dirty="0">
                <a:latin typeface="Century Gothic" panose="020B0502020202020204" pitchFamily="34" charset="0"/>
              </a:rPr>
              <a:t>The question is whether they will govern it effectively.</a:t>
            </a: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15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1A07687-A77F-4112-AC1F-DD9A2CC96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>
                <a:latin typeface="Century Gothic" panose="020B0502020202020204" pitchFamily="34" charset="0"/>
              </a:rPr>
              <a:t>Other benefits of AI in policing</a:t>
            </a:r>
            <a:endParaRPr lang="en-ZW" sz="4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84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3746B49-0DAA-44DD-B377-1DCEDB445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 organizations rush into AI adoption without strategy.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 mistakes include: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technology before defining objectives.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Investing in tools without skilled personnel.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Ignoring governance and ethics.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Underestimating cybersecurity risks.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 alone does not create transformation.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 does.</a:t>
            </a: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16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98E508-3272-41D7-8088-6B98E3681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24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4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DANGER OF AI HYPE</a:t>
            </a:r>
            <a:br>
              <a:rPr lang="en-ZW" sz="24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702036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E45D1E-55C6-45A5-9CB1-D549BB5BA8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0676"/>
            <a:ext cx="8229600" cy="49266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introduces difficult questions.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Privacy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much surveillance is acceptable?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Transparency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AI decisions be explained?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Accountability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 is responsible when AI makes mistakes?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Bias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algorithms reinforce existing inequalities?</a:t>
            </a:r>
          </a:p>
          <a:p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 are governance questions, not technical questions.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FE9B8C-E82A-4B31-ACA9-01C3EE13E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17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3EF9A6-5F43-4E52-BF6B-8FA81645A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6037"/>
          </a:xfrm>
        </p:spPr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18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0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ETHICAL DILEMMA</a:t>
            </a:r>
            <a:br>
              <a:rPr lang="en-ZW" sz="18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624413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339905D-E420-418D-9147-213DC0BBA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should support officers not replacing them.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 beings possess: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Contextual understanding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Moral judgment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Empathy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Discretion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Accountability</a:t>
            </a:r>
          </a:p>
          <a:p>
            <a:pPr algn="just"/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most effective model is </a:t>
            </a: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Humans + AI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not </a:t>
            </a: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Humans versus AI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29D2F-8C56-4825-AD13-D02A3736E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18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9F183D-EB63-4508-8691-6D6A3312F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ZW" dirty="0"/>
            </a:br>
            <a:r>
              <a:rPr lang="en-ZW" dirty="0"/>
              <a:t>HUMAN JUDGMENT REMAINS ESSENTIAL</a:t>
            </a:r>
            <a:br>
              <a:rPr lang="en-ZW" dirty="0"/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812834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0941562-532E-41BA-9095-323669E0D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 confidence is critical.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Trust is built when AI systems are: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Transparent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Fair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Accountable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Secure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Legally compliant</a:t>
            </a:r>
          </a:p>
          <a:p>
            <a:pPr algn="just"/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success of AI in policing will depend as much on public trust as well as on technological capability.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CD8D5B-8433-4988-A975-9A5C85DD5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19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B6AD954-872B-49FF-9F8C-3B14161F6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marL="365760" lvl="0" indent="-256032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24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4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AND PUBLIC TRUST</a:t>
            </a:r>
            <a:br>
              <a:rPr lang="en-ZW" sz="24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990731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0"/>
            <a:ext cx="8712968" cy="5681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GB" sz="2700" b="1" dirty="0">
              <a:latin typeface="Century Gothic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700" b="1" dirty="0">
                <a:latin typeface="Century Gothic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AI AND FUTURE OF POLICING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OPENING QUESTION</a:t>
            </a:r>
            <a:endParaRPr lang="en-ZW" sz="2800" i="1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Will Policing Look Like in 2035?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a future where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Crime patterns are predicted before they occur.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Officers receive real-time intelligence on mobile devices.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 evidence is </a:t>
            </a:r>
            <a:r>
              <a:rPr lang="en-ZW" sz="2800" dirty="0" err="1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analyzed</a:t>
            </a: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within minutes instead of months.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117595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E7A4975-69F7-4352-BD70-23F53FF6D9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39184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Before implementing and adopting AI, organizations must assess: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Readiness</a:t>
            </a:r>
            <a:endParaRPr lang="en-ZW" sz="3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3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data accurate and accessible?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Skills Readiness</a:t>
            </a:r>
            <a:endParaRPr lang="en-ZW" sz="3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3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personnel understand AI?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Infrastructure Readiness</a:t>
            </a:r>
            <a:endParaRPr lang="en-ZW" sz="3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3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existing systems support AI?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Governance Readiness</a:t>
            </a:r>
            <a:endParaRPr lang="en-ZW" sz="3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ZW" sz="3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 policies and oversight mechanisms in place?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3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*Without readiness, AI projects often fail.</a:t>
            </a:r>
          </a:p>
          <a:p>
            <a:endParaRPr lang="en-ZW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71FBDE-7EBA-4204-B278-D89F078C9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20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EEABD87-63FC-4844-9FE7-4916994FC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18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36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ORGANIZATIONAL READINESS</a:t>
            </a:r>
            <a:br>
              <a:rPr lang="en-ZW" sz="18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199596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14D1280-48B0-4644-BA35-B99D86907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26616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organization should invest in: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People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AI training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Data science skills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Cybersecurity expertise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Processes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Governance frameworks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Data management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Change management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b="1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Technology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Modern ICT infrastructure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Cloud technologies</a:t>
            </a:r>
            <a:b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ZW" sz="88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 Secure data platforms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ZW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A7D319-32C6-4192-9E43-6749096D7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21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1E6A0A-28EC-4E4A-BE78-AEA23766C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ZW" sz="4400" kern="180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BUILDING AI READINESS</a:t>
            </a:r>
            <a:endParaRPr lang="en-ZW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5454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347B9B-EC79-4D70-982D-9C0CDE444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291741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ICT leaders are no longer technology managers alone.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 are transformation leaders.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responsibilities include</a:t>
            </a: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strategy development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Technology governance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Cybersecurity oversight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Capacity building</a:t>
            </a:r>
          </a:p>
          <a:p>
            <a:pPr marL="598932" lvl="1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 management</a:t>
            </a:r>
          </a:p>
          <a:p>
            <a:pPr algn="just"/>
            <a:r>
              <a:rPr lang="en-ZW" sz="2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ICT departments will be central to future policing capabilities</a:t>
            </a:r>
            <a:endParaRPr lang="en-ZW" sz="2200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3C64A2-0930-4108-B755-FB4EC8881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22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374F5DA-49CE-4A8B-BB0F-7C660569D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0" lvl="0" indent="-256032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18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ZW" sz="18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0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ROLE OF ICT MANAGERS AND DIRECTORS</a:t>
            </a:r>
            <a:br>
              <a:rPr lang="en-ZW" sz="1800" b="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388076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AE0A49-6500-430B-BB12-1AB5B98514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 is not simply another technology.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a transformational capability that will redefine how police organizations prevent crime, conduct investigations, manage information, allocate resources, and serve communities.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greatest challenge is not technological.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preparing our people, policies, leadership, and institutions for an AI-enabled future.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0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future of policing will belong to organizations that combine human judgment, ethical leadership, and intelligent technology.</a:t>
            </a:r>
          </a:p>
          <a:p>
            <a:endParaRPr lang="en-ZW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23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F3F5FAD-215A-4462-8B74-1F4BAE1182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36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4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  <a:br>
              <a:rPr lang="en-ZW" sz="2400" b="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3524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05E42EF-662B-4741-B785-F35318AE8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 AI adoption is a journey, not a single project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 that fail to adapt risk operational irrelevance.</a:t>
            </a:r>
          </a:p>
          <a:p>
            <a:pPr algn="just"/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 that adapt responsibly will gain significant strategic advantages offered by AI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7C005D-A1AA-44AB-A587-F4A70F6B2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24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A99308-A2E9-4E6A-893C-229F60C86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CONCLUSION Cont..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151213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8864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400" b="1" dirty="0">
                <a:latin typeface="Century Gothic" pitchFamily="34" charset="0"/>
              </a:rPr>
              <a:t>Thank You </a:t>
            </a:r>
          </a:p>
          <a:p>
            <a:pPr algn="ctr"/>
            <a:endParaRPr lang="en-GB" sz="4400" b="1" dirty="0">
              <a:latin typeface="Century Gothic" pitchFamily="34" charset="0"/>
            </a:endParaRPr>
          </a:p>
          <a:p>
            <a:pPr algn="ctr"/>
            <a:r>
              <a:rPr lang="en-GB" sz="4400" b="1" dirty="0">
                <a:latin typeface="Century Gothic" pitchFamily="34" charset="0"/>
              </a:rPr>
              <a:t>Contact: 0719 019 129</a:t>
            </a:r>
          </a:p>
          <a:p>
            <a:pPr algn="ctr"/>
            <a:br>
              <a:rPr lang="en-GB" sz="4400" dirty="0">
                <a:latin typeface="Century Gothic" pitchFamily="34" charset="0"/>
              </a:rPr>
            </a:br>
            <a:r>
              <a:rPr lang="en-GB" sz="4400" dirty="0">
                <a:latin typeface="Century Gothic" pitchFamily="34" charset="0"/>
              </a:rPr>
              <a:t>Commissioner </a:t>
            </a:r>
            <a:r>
              <a:rPr lang="en-GB" sz="4400" b="1" dirty="0">
                <a:latin typeface="Century Gothic" pitchFamily="34" charset="0"/>
              </a:rPr>
              <a:t>E.T. Phillip</a:t>
            </a:r>
          </a:p>
          <a:p>
            <a:pPr algn="ctr"/>
            <a:br>
              <a:rPr lang="en-GB" sz="4400" dirty="0">
                <a:latin typeface="Century Gothic" pitchFamily="34" charset="0"/>
              </a:rPr>
            </a:br>
            <a:r>
              <a:rPr lang="en-GB" sz="4400" dirty="0">
                <a:latin typeface="Century Gothic" pitchFamily="34" charset="0"/>
              </a:rPr>
              <a:t>Chief Director ICT– ZRP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25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436679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D7CEE-C1C2-4861-8C58-373893DE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Emergency response is optimized automatically.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Criminal networks are detected through AI-driven analytics.</a:t>
            </a:r>
          </a:p>
          <a:p>
            <a:pPr marL="342900" lvl="0" indent="-34290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Cyberattacks are identified and neutralized before damage occurs.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future is no longer science fiction.</a:t>
            </a:r>
          </a:p>
          <a:p>
            <a:pPr marL="0" lvl="0" indent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is being shaped today by Artificial Intelligence.</a:t>
            </a:r>
          </a:p>
          <a:p>
            <a:endParaRPr lang="en-ZW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A72AAC-AEB9-4E55-98BC-82EBE835E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835A79-4A5A-48D1-92C1-DC85CEC11742}" type="slidenum">
              <a:rPr kumimoji="0" lang="en-ZW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W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6C46EC-0E71-4675-9AB2-5D71EECA2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 AI AND FUTURE OF POLICNG </a:t>
            </a:r>
            <a:r>
              <a:rPr lang="en-US" dirty="0" err="1"/>
              <a:t>Cont</a:t>
            </a:r>
            <a:r>
              <a:rPr lang="en-US" dirty="0"/>
              <a:t>…</a:t>
            </a: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961830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6EE9-5383-4A4E-8C24-590BE4E198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0676"/>
            <a:ext cx="8229600" cy="5502686"/>
          </a:xfrm>
        </p:spPr>
        <p:txBody>
          <a:bodyPr>
            <a:normAutofit fontScale="25000" lnSpcReduction="20000"/>
          </a:bodyPr>
          <a:lstStyle/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industrial revolution transformed society and law enforcement.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8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First Industrial Revolution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Mechanization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8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Second Industrial Revolution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Electricity and mass production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8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Third Industrial Revolution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Computers and digital systems</a:t>
            </a:r>
          </a:p>
          <a:p>
            <a:pPr marL="109728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ZW" sz="8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Fourth Industrial Revolution</a:t>
            </a:r>
            <a:endParaRPr lang="en-ZW" sz="8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Intelligence, Big Data, Cloud Computing, Robotics, and the Internet of Things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8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Policing is entering a new era where information superiority will become as important as manpower</a:t>
            </a:r>
            <a:r>
              <a:rPr lang="en-ZW" sz="9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ZW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1918A8-3ACE-483A-8901-CD241D380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4</a:t>
            </a:fld>
            <a:endParaRPr lang="en-ZW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C39766A-229D-4800-8E4F-32DFFD8BA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6037"/>
          </a:xfrm>
        </p:spPr>
        <p:txBody>
          <a:bodyPr>
            <a:normAutofit fontScale="90000"/>
          </a:bodyPr>
          <a:lstStyle/>
          <a:p>
            <a:pPr marL="365760" lvl="0" indent="-256032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r>
              <a:rPr lang="en-ZW" sz="27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FOURTH INDUSTRIAL REVOLUTION AND POLICING</a:t>
            </a:r>
            <a:br>
              <a:rPr lang="en-ZW" sz="2400" b="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2105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79512" y="332656"/>
            <a:ext cx="8784976" cy="5605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EVOLUTION OF POLICING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Policing 1.0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Reactive Policing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Responding after crimes occur.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Policing 2.0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Community Policing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Building partnerships with communities.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Policing 3.0</a:t>
            </a:r>
            <a:endParaRPr lang="en-ZW" sz="28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Intelligence-Led Policing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information to guide operations.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5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261411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7511" y="188640"/>
            <a:ext cx="8856984" cy="4196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EVOLUTION OF POLICING </a:t>
            </a:r>
            <a:r>
              <a:rPr lang="en-US" sz="3200" b="1" dirty="0" err="1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</a:t>
            </a:r>
            <a:r>
              <a:rPr lang="en-US" sz="32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…..</a:t>
            </a:r>
            <a:endParaRPr lang="en-ZW" sz="3200" b="1" dirty="0">
              <a:solidFill>
                <a:prstClr val="black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ZW" sz="2800" b="1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Policing 4.0</a:t>
            </a:r>
            <a:endParaRPr lang="en-ZW" sz="2800" dirty="0">
              <a:solidFill>
                <a:prstClr val="black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AI-Driven Policing</a:t>
            </a: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Using predictive analytics, automation, and intelligent systems to enhance decision-making.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ZW" sz="2800" dirty="0">
                <a:solidFill>
                  <a:prstClr val="black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future police officer will be supported by digital intelligence systems.</a:t>
            </a:r>
            <a:endParaRPr lang="en-ZW" sz="27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z="1200" smtClean="0">
                <a:latin typeface="Century Gothic" pitchFamily="34" charset="0"/>
              </a:rPr>
              <a:t>6</a:t>
            </a:fld>
            <a:endParaRPr lang="en-ZW" sz="1200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40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4A14D0-0EC5-4923-8D41-4AF344FE0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0676"/>
            <a:ext cx="8229600" cy="4926616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is not merely automation.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represents systems capable of: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Learning from data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Recognizing patterns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Making recommendations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Predicting outcomes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Understanding language</a:t>
            </a:r>
          </a:p>
          <a:p>
            <a:pPr marL="598932" lvl="1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2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Generating new information</a:t>
            </a:r>
          </a:p>
          <a:p>
            <a:pPr algn="just"/>
            <a:r>
              <a:rPr lang="en-ZW" sz="28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true value of AI lies in transforming data into actionable intelligence.</a:t>
            </a:r>
            <a:endParaRPr lang="en-ZW" dirty="0">
              <a:latin typeface="Century Gothic" panose="020B0502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7</a:t>
            </a:fld>
            <a:endParaRPr lang="en-ZW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2344EF7-019B-4D70-8007-702E17BFE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6037"/>
          </a:xfrm>
        </p:spPr>
        <p:txBody>
          <a:bodyPr>
            <a:noAutofit/>
          </a:bodyPr>
          <a:lstStyle/>
          <a:p>
            <a:pPr marL="365760" lvl="0" indent="-256032" algn="ctr">
              <a:lnSpc>
                <a:spcPct val="107000"/>
              </a:lnSpc>
              <a:spcBef>
                <a:spcPts val="400"/>
              </a:spcBef>
              <a:spcAft>
                <a:spcPts val="800"/>
              </a:spcAft>
            </a:pPr>
            <a:br>
              <a:rPr lang="en-ZW" sz="40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ZW" sz="400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IS AI REALLY?</a:t>
            </a:r>
            <a:br>
              <a:rPr lang="en-ZW" sz="4000" b="0" dirty="0">
                <a:solidFill>
                  <a:prstClr val="black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ZW" sz="4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116632"/>
            <a:ext cx="8496944" cy="5526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ZW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POLICE DATA EXPLOSION</a:t>
            </a:r>
            <a:endParaRPr lang="en-ZW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day police organizations generate: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Crime reports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Intelligence reports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CCTV footage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Body Worn camera recordings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Telephone records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GPS information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8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3738328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22447" y="116632"/>
            <a:ext cx="8856984" cy="432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ZW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POLICE DATA EXPLOSION </a:t>
            </a:r>
            <a:r>
              <a:rPr lang="en-ZW" sz="3600" b="1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</a:t>
            </a:r>
            <a:r>
              <a:rPr lang="en-ZW" sz="36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en-ZW" sz="3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Social media data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Cybersecurity logs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challenge is no longer collecting information.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challenge is extracting meaning from information.</a:t>
            </a:r>
          </a:p>
          <a:p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en-ZW" sz="32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 solves this problem</a:t>
            </a:r>
            <a:r>
              <a:rPr lang="en-ZW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*.</a:t>
            </a:r>
            <a:endParaRPr lang="en-GB" sz="3100" dirty="0">
              <a:latin typeface="Century Gothic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35A79-4A5A-48D1-92C1-DC85CEC11742}" type="slidenum">
              <a:rPr lang="en-ZW" smtClean="0"/>
              <a:t>9</a:t>
            </a:fld>
            <a:endParaRPr lang="en-ZW"/>
          </a:p>
        </p:txBody>
      </p:sp>
    </p:spTree>
    <p:extLst>
      <p:ext uri="{BB962C8B-B14F-4D97-AF65-F5344CB8AC3E}">
        <p14:creationId xmlns:p14="http://schemas.microsoft.com/office/powerpoint/2010/main" val="7564787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403</TotalTime>
  <Words>1177</Words>
  <Application>Microsoft Office PowerPoint</Application>
  <PresentationFormat>On-screen Show (4:3)</PresentationFormat>
  <Paragraphs>234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Arial</vt:lpstr>
      <vt:lpstr>Calibri</vt:lpstr>
      <vt:lpstr>Century Gothic</vt:lpstr>
      <vt:lpstr>Lucida Sans Unicode</vt:lpstr>
      <vt:lpstr>Symbol</vt:lpstr>
      <vt:lpstr>Verdana</vt:lpstr>
      <vt:lpstr>Wingdings 2</vt:lpstr>
      <vt:lpstr>Wingdings 3</vt:lpstr>
      <vt:lpstr>Concourse</vt:lpstr>
      <vt:lpstr>PowerPoint Presentation</vt:lpstr>
      <vt:lpstr>PowerPoint Presentation</vt:lpstr>
      <vt:lpstr> AI AND FUTURE OF POLICNG Cont…</vt:lpstr>
      <vt:lpstr>THE FOURTH INDUSTRIAL REVOLUTION AND POLICING </vt:lpstr>
      <vt:lpstr>PowerPoint Presentation</vt:lpstr>
      <vt:lpstr>PowerPoint Presentation</vt:lpstr>
      <vt:lpstr> WHAT IS AI REALLY? </vt:lpstr>
      <vt:lpstr>PowerPoint Presentation</vt:lpstr>
      <vt:lpstr>PowerPoint Presentation</vt:lpstr>
      <vt:lpstr>THE STRATEGIC VALUE OF AI </vt:lpstr>
      <vt:lpstr>AI IN CRIME PREVENTION </vt:lpstr>
      <vt:lpstr>AI IN INTELLIGENCE OPERATIONS </vt:lpstr>
      <vt:lpstr>  AI AND INVESTIGATIONS </vt:lpstr>
      <vt:lpstr> CYBERCRIME: THE NEW BATTLEFIELD </vt:lpstr>
      <vt:lpstr>Other benefits of AI in policing</vt:lpstr>
      <vt:lpstr> THE DANGER OF AI HYPE </vt:lpstr>
      <vt:lpstr> THE ETHICAL DILEMMA </vt:lpstr>
      <vt:lpstr> HUMAN JUDGMENT REMAINS ESSENTIAL </vt:lpstr>
      <vt:lpstr> AI AND PUBLIC TRUST </vt:lpstr>
      <vt:lpstr> ORGANIZATIONAL READINESS </vt:lpstr>
      <vt:lpstr>BUILDING AI READINESS</vt:lpstr>
      <vt:lpstr>  THE ROLE OF ICT MANAGERS AND DIRECTORS </vt:lpstr>
      <vt:lpstr> CONCLUSION </vt:lpstr>
      <vt:lpstr> CONCLUSION Cont..</vt:lpstr>
      <vt:lpstr>PowerPoint Presentation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Goboza A.</dc:creator>
  <cp:lastModifiedBy>chikawunga@gmail.com</cp:lastModifiedBy>
  <cp:revision>60</cp:revision>
  <dcterms:created xsi:type="dcterms:W3CDTF">2025-07-08T08:20:10Z</dcterms:created>
  <dcterms:modified xsi:type="dcterms:W3CDTF">2026-06-11T06:34:01Z</dcterms:modified>
</cp:coreProperties>
</file>