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6" r:id="rId30"/>
    <p:sldId id="284" r:id="rId31"/>
    <p:sldId id="285" r:id="rId32"/>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92" d="100"/>
          <a:sy n="92" d="100"/>
        </p:scale>
        <p:origin x="63" y="7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5951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41.png"/><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47.png"/></Relationships>
</file>

<file path=ppt/slides/_rels/slide2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2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3.jpeg"/><Relationship Id="rId7" Type="http://schemas.openxmlformats.org/officeDocument/2006/relationships/image" Target="../media/image56.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2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59.jpeg"/><Relationship Id="rId7" Type="http://schemas.openxmlformats.org/officeDocument/2006/relationships/image" Target="../media/image63.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0.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29.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77.jpeg"/><Relationship Id="rId7" Type="http://schemas.openxmlformats.org/officeDocument/2006/relationships/image" Target="../media/image81.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31.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31262"/>
            <a:ext cx="9144000" cy="5143500"/>
          </a:xfrm>
          <a:prstGeom prst="rect">
            <a:avLst/>
          </a:prstGeom>
        </p:spPr>
      </p:pic>
      <p:sp>
        <p:nvSpPr>
          <p:cNvPr id="4" name="Text 1"/>
          <p:cNvSpPr/>
          <p:nvPr/>
        </p:nvSpPr>
        <p:spPr>
          <a:xfrm>
            <a:off x="941754" y="1631833"/>
            <a:ext cx="7569199" cy="1950021"/>
          </a:xfrm>
          <a:prstGeom prst="rect">
            <a:avLst/>
          </a:prstGeom>
          <a:noFill/>
          <a:ln>
            <a:solidFill>
              <a:srgbClr val="FF0000"/>
            </a:solidFill>
          </a:ln>
          <a:scene3d>
            <a:camera prst="orthographicFront"/>
            <a:lightRig rig="threePt" dir="t"/>
          </a:scene3d>
          <a:sp3d>
            <a:bevelT prst="slope"/>
          </a:sp3d>
        </p:spPr>
        <p:txBody>
          <a:bodyPr wrap="square" lIns="0" tIns="0" rIns="0" bIns="0" rtlCol="0" anchor="t">
            <a:spAutoFit/>
          </a:bodyPr>
          <a:lstStyle/>
          <a:p>
            <a:pPr marL="0" indent="0" algn="ctr">
              <a:lnSpc>
                <a:spcPct val="96000"/>
              </a:lnSpc>
              <a:buNone/>
            </a:pPr>
            <a:r>
              <a:rPr lang="en-US" sz="3300" b="1" dirty="0">
                <a:solidFill>
                  <a:srgbClr val="B30000"/>
                </a:solidFill>
                <a:latin typeface="Playfair Display Bold" pitchFamily="34" charset="0"/>
                <a:ea typeface="Playfair Display Bold" pitchFamily="34" charset="-122"/>
                <a:cs typeface="Playfair Display Bold" pitchFamily="34" charset="-120"/>
              </a:rPr>
              <a:t>Unpacking the Zimbabwe National
Artificial Intelligence Strategy
2026 – 2030</a:t>
            </a:r>
          </a:p>
          <a:p>
            <a:pPr marL="0" indent="0" algn="ctr">
              <a:lnSpc>
                <a:spcPct val="96000"/>
              </a:lnSpc>
              <a:buNone/>
            </a:pPr>
            <a:r>
              <a:rPr lang="en-US" sz="3300" b="1" i="1" dirty="0">
                <a:solidFill>
                  <a:srgbClr val="002060"/>
                </a:solidFill>
                <a:effectLst>
                  <a:outerShdw blurRad="38100" dist="38100" dir="2700000" algn="tl">
                    <a:srgbClr val="000000">
                      <a:alpha val="43137"/>
                    </a:srgbClr>
                  </a:outerShdw>
                </a:effectLst>
                <a:latin typeface="Playfair Display Bold" pitchFamily="34" charset="0"/>
              </a:rPr>
              <a:t>AI for national transformation </a:t>
            </a:r>
            <a:endParaRPr lang="en-US" sz="3300" i="1" dirty="0">
              <a:solidFill>
                <a:srgbClr val="002060"/>
              </a:solidFill>
              <a:effectLst>
                <a:outerShdw blurRad="38100" dist="38100" dir="2700000" algn="tl">
                  <a:srgbClr val="000000">
                    <a:alpha val="43137"/>
                  </a:srgbClr>
                </a:outerShdw>
              </a:effectLst>
            </a:endParaRPr>
          </a:p>
        </p:txBody>
      </p:sp>
      <p:sp>
        <p:nvSpPr>
          <p:cNvPr id="5" name="Text 2"/>
          <p:cNvSpPr/>
          <p:nvPr/>
        </p:nvSpPr>
        <p:spPr>
          <a:xfrm>
            <a:off x="941754" y="3708555"/>
            <a:ext cx="7537938" cy="923330"/>
          </a:xfrm>
          <a:prstGeom prst="rect">
            <a:avLst/>
          </a:prstGeom>
          <a:noFill/>
          <a:ln>
            <a:solidFill>
              <a:srgbClr val="FF0000"/>
            </a:solidFill>
          </a:ln>
          <a:scene3d>
            <a:camera prst="orthographicFront"/>
            <a:lightRig rig="threePt" dir="t"/>
          </a:scene3d>
          <a:sp3d>
            <a:bevelT/>
          </a:sp3d>
        </p:spPr>
        <p:txBody>
          <a:bodyPr wrap="square" lIns="0" tIns="0" rIns="0" bIns="0" rtlCol="0" anchor="t">
            <a:spAutoFit/>
          </a:bodyPr>
          <a:lstStyle/>
          <a:p>
            <a:pPr marL="0" indent="0" algn="ctr">
              <a:buNone/>
            </a:pPr>
            <a:endParaRPr lang="en-US" sz="1600" b="1" i="1" dirty="0">
              <a:solidFill>
                <a:srgbClr val="00B050"/>
              </a:solidFill>
              <a:effectLst>
                <a:outerShdw blurRad="38100" dist="38100" dir="2700000" algn="tl">
                  <a:srgbClr val="000000">
                    <a:alpha val="43137"/>
                  </a:srgbClr>
                </a:outerShdw>
              </a:effectLst>
              <a:latin typeface="Playfair Display Bold" pitchFamily="34" charset="0"/>
              <a:ea typeface="Playfair Display Bold" pitchFamily="34" charset="-122"/>
              <a:cs typeface="Playfair Display Bold" pitchFamily="34" charset="-120"/>
            </a:endParaRPr>
          </a:p>
          <a:p>
            <a:pPr marL="0" indent="0" algn="ctr">
              <a:buNone/>
            </a:pPr>
            <a:r>
              <a:rPr lang="en-US" sz="1600" b="1" i="1" dirty="0">
                <a:solidFill>
                  <a:srgbClr val="00B050"/>
                </a:solidFill>
                <a:effectLst>
                  <a:outerShdw blurRad="38100" dist="38100" dir="2700000" algn="tl">
                    <a:srgbClr val="000000">
                      <a:alpha val="43137"/>
                    </a:srgbClr>
                  </a:outerShdw>
                </a:effectLst>
                <a:latin typeface="Playfair Display Bold" pitchFamily="34" charset="0"/>
                <a:ea typeface="Playfair Display Bold" pitchFamily="34" charset="-122"/>
                <a:cs typeface="Playfair Display Bold" pitchFamily="34" charset="-120"/>
              </a:rPr>
              <a:t>by</a:t>
            </a:r>
          </a:p>
          <a:p>
            <a:pPr marL="0" indent="0" algn="ctr">
              <a:buNone/>
            </a:pPr>
            <a:endParaRPr lang="en-US" sz="1600" b="1" dirty="0">
              <a:solidFill>
                <a:srgbClr val="B30000"/>
              </a:solidFill>
              <a:latin typeface="Playfair Display Bold" pitchFamily="34" charset="0"/>
              <a:ea typeface="Playfair Display Bold" pitchFamily="34" charset="-122"/>
              <a:cs typeface="Playfair Display Bold" pitchFamily="34" charset="-120"/>
            </a:endParaRPr>
          </a:p>
          <a:p>
            <a:pPr marL="0" indent="0" algn="ctr">
              <a:buNone/>
            </a:pPr>
            <a:r>
              <a:rPr lang="en-US" sz="1200" b="1" dirty="0">
                <a:solidFill>
                  <a:srgbClr val="B30000"/>
                </a:solidFill>
                <a:latin typeface="Playfair Display Bold" pitchFamily="34" charset="0"/>
                <a:ea typeface="Playfair Display Bold" pitchFamily="34" charset="-122"/>
                <a:cs typeface="Playfair Display Bold" pitchFamily="34" charset="-120"/>
              </a:rPr>
              <a:t>Martin Muduva </a:t>
            </a:r>
            <a:r>
              <a:rPr lang="en-US" sz="1200" b="1" i="1" dirty="0">
                <a:solidFill>
                  <a:srgbClr val="B30000"/>
                </a:solidFill>
                <a:latin typeface="Playfair Display Bold" pitchFamily="34" charset="0"/>
                <a:ea typeface="Playfair Display Bold" pitchFamily="34" charset="-122"/>
                <a:cs typeface="Playfair Display Bold" pitchFamily="34" charset="-120"/>
              </a:rPr>
              <a:t>(PhD, MBL (ongoing),MSc, MSc, MLC, MSc, B. Tech (hons), PGD, Certified DPO)</a:t>
            </a:r>
            <a:endParaRPr lang="en-US" sz="1200" i="1" dirty="0"/>
          </a:p>
        </p:txBody>
      </p:sp>
      <p:sp>
        <p:nvSpPr>
          <p:cNvPr id="6" name="TextBox 5">
            <a:extLst>
              <a:ext uri="{FF2B5EF4-FFF2-40B4-BE49-F238E27FC236}">
                <a16:creationId xmlns:a16="http://schemas.microsoft.com/office/drawing/2014/main" id="{8EA6C29D-D05A-202B-896A-4095F38F567F}"/>
              </a:ext>
            </a:extLst>
          </p:cNvPr>
          <p:cNvSpPr txBox="1"/>
          <p:nvPr/>
        </p:nvSpPr>
        <p:spPr>
          <a:xfrm>
            <a:off x="941755" y="397137"/>
            <a:ext cx="7569200" cy="1107996"/>
          </a:xfrm>
          <a:prstGeom prst="rect">
            <a:avLst/>
          </a:prstGeom>
          <a:noFill/>
          <a:ln>
            <a:solidFill>
              <a:srgbClr val="FF0000"/>
            </a:solidFill>
          </a:ln>
        </p:spPr>
        <p:txBody>
          <a:bodyPr wrap="square">
            <a:spAutoFit/>
          </a:bodyPr>
          <a:lstStyle/>
          <a:p>
            <a:pPr algn="ctr"/>
            <a:r>
              <a:rPr lang="en-ZW" sz="1600" dirty="0">
                <a:solidFill>
                  <a:srgbClr val="002060"/>
                </a:solidFill>
              </a:rPr>
              <a:t>From the President, His Excellency CDE, Dr. Emmerson Dambudzo Mnangagwa;</a:t>
            </a:r>
            <a:r>
              <a:rPr lang="en-ZW" sz="1600" i="1" dirty="0">
                <a:solidFill>
                  <a:srgbClr val="002060"/>
                </a:solidFill>
                <a:effectLst>
                  <a:outerShdw blurRad="38100" dist="38100" dir="2700000" algn="tl">
                    <a:srgbClr val="000000">
                      <a:alpha val="43137"/>
                    </a:srgbClr>
                  </a:outerShdw>
                </a:effectLst>
              </a:rPr>
              <a:t> </a:t>
            </a:r>
            <a:r>
              <a:rPr lang="en-ZW" sz="1600" i="1" dirty="0">
                <a:effectLst>
                  <a:outerShdw blurRad="38100" dist="38100" dir="2700000" algn="tl">
                    <a:srgbClr val="000000">
                      <a:alpha val="43137"/>
                    </a:srgbClr>
                  </a:outerShdw>
                </a:effectLst>
              </a:rPr>
              <a:t>“We stand at the dawn of a new era, a time of unprecedented technological advancement that will reshape our world, where the 21st century is defined by the rapid pace of technological change and at its heart lies Artificial Intelligence (AI).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9144000" cy="5143500"/>
          </a:xfrm>
          <a:prstGeom prst="rect">
            <a:avLst/>
          </a:prstGeom>
        </p:spPr>
      </p:pic>
      <p:sp>
        <p:nvSpPr>
          <p:cNvPr id="3" name="Shape 0"/>
          <p:cNvSpPr/>
          <p:nvPr/>
        </p:nvSpPr>
        <p:spPr>
          <a:xfrm>
            <a:off x="0" y="0"/>
            <a:ext cx="9144000" cy="642938"/>
          </a:xfrm>
          <a:prstGeom prst="rect">
            <a:avLst/>
          </a:prstGeom>
          <a:solidFill>
            <a:srgbClr val="800000"/>
          </a:solidFill>
          <a:ln/>
        </p:spPr>
      </p:sp>
      <p:sp>
        <p:nvSpPr>
          <p:cNvPr id="4" name="Shape 1"/>
          <p:cNvSpPr/>
          <p:nvPr/>
        </p:nvSpPr>
        <p:spPr>
          <a:xfrm>
            <a:off x="0" y="628650"/>
            <a:ext cx="9144000" cy="14288"/>
          </a:xfrm>
          <a:prstGeom prst="rect">
            <a:avLst/>
          </a:prstGeom>
          <a:solidFill>
            <a:srgbClr val="000000"/>
          </a:solidFill>
          <a:ln/>
        </p:spPr>
      </p:sp>
      <p:sp>
        <p:nvSpPr>
          <p:cNvPr id="5" name="Text 2"/>
          <p:cNvSpPr/>
          <p:nvPr/>
        </p:nvSpPr>
        <p:spPr>
          <a:xfrm>
            <a:off x="571500" y="221456"/>
            <a:ext cx="5752505" cy="342900"/>
          </a:xfrm>
          <a:prstGeom prst="rect">
            <a:avLst/>
          </a:prstGeom>
          <a:noFill/>
          <a:ln/>
        </p:spPr>
        <p:txBody>
          <a:bodyPr wrap="square" lIns="0" tIns="0" rIns="0" bIns="0" rtlCol="0" anchor="t">
            <a:spAutoFit/>
          </a:bodyPr>
          <a:lstStyle/>
          <a:p>
            <a:pPr marL="0" indent="0" algn="l">
              <a:buNone/>
            </a:pPr>
            <a:r>
              <a:rPr lang="en-US" sz="1800" b="1" dirty="0">
                <a:solidFill>
                  <a:srgbClr val="FFFFFF"/>
                </a:solidFill>
                <a:latin typeface="Playfair Display Bold" pitchFamily="34" charset="0"/>
                <a:ea typeface="Playfair Display Bold" pitchFamily="34" charset="-122"/>
                <a:cs typeface="Playfair Display Bold" pitchFamily="34" charset="-120"/>
              </a:rPr>
              <a:t>Pillar 3: AI Adoption and Service Transformation</a:t>
            </a:r>
            <a:endParaRPr lang="en-US" sz="1800" dirty="0"/>
          </a:p>
        </p:txBody>
      </p:sp>
      <p:sp>
        <p:nvSpPr>
          <p:cNvPr id="6" name="Text 3"/>
          <p:cNvSpPr/>
          <p:nvPr/>
        </p:nvSpPr>
        <p:spPr>
          <a:xfrm>
            <a:off x="571500" y="622300"/>
            <a:ext cx="8001000" cy="266105"/>
          </a:xfrm>
          <a:prstGeom prst="rect">
            <a:avLst/>
          </a:prstGeom>
          <a:noFill/>
          <a:ln/>
        </p:spPr>
        <p:txBody>
          <a:bodyPr wrap="square" lIns="0" tIns="0" rIns="0" bIns="0" rtlCol="0" anchor="t">
            <a:spAutoFit/>
          </a:bodyPr>
          <a:lstStyle/>
          <a:p>
            <a:pPr marL="0" indent="0" algn="ctr">
              <a:buNone/>
            </a:pPr>
            <a:r>
              <a:rPr lang="en-US" sz="1400" b="1" dirty="0">
                <a:solidFill>
                  <a:srgbClr val="B30000"/>
                </a:solidFill>
                <a:latin typeface="Playfair Display Bold" pitchFamily="34" charset="0"/>
                <a:ea typeface="Playfair Display Bold" pitchFamily="34" charset="-122"/>
                <a:cs typeface="Playfair Display Bold" pitchFamily="34" charset="-120"/>
              </a:rPr>
              <a:t>Driving Sector-Wide Adoption for Inclusive Growth</a:t>
            </a:r>
            <a:endParaRPr lang="en-US" sz="1400" dirty="0"/>
          </a:p>
        </p:txBody>
      </p:sp>
      <p:sp>
        <p:nvSpPr>
          <p:cNvPr id="10" name="Shape 6"/>
          <p:cNvSpPr/>
          <p:nvPr/>
        </p:nvSpPr>
        <p:spPr>
          <a:xfrm>
            <a:off x="6982817" y="1180503"/>
            <a:ext cx="2143125" cy="7144"/>
          </a:xfrm>
          <a:prstGeom prst="rect">
            <a:avLst/>
          </a:prstGeom>
          <a:solidFill>
            <a:srgbClr val="000000"/>
          </a:solidFill>
          <a:ln/>
        </p:spPr>
      </p:sp>
      <p:sp>
        <p:nvSpPr>
          <p:cNvPr id="11" name="Shape 7"/>
          <p:cNvSpPr/>
          <p:nvPr/>
        </p:nvSpPr>
        <p:spPr>
          <a:xfrm>
            <a:off x="9118798" y="1187648"/>
            <a:ext cx="7144" cy="2571750"/>
          </a:xfrm>
          <a:prstGeom prst="rect">
            <a:avLst/>
          </a:prstGeom>
          <a:solidFill>
            <a:srgbClr val="000000"/>
          </a:solidFill>
          <a:ln/>
        </p:spPr>
      </p:sp>
      <p:sp>
        <p:nvSpPr>
          <p:cNvPr id="12" name="Shape 8"/>
          <p:cNvSpPr/>
          <p:nvPr/>
        </p:nvSpPr>
        <p:spPr>
          <a:xfrm>
            <a:off x="7000875" y="3752254"/>
            <a:ext cx="2143125" cy="7144"/>
          </a:xfrm>
          <a:prstGeom prst="rect">
            <a:avLst/>
          </a:prstGeom>
          <a:solidFill>
            <a:srgbClr val="000000"/>
          </a:solidFill>
          <a:ln/>
        </p:spPr>
      </p:sp>
      <p:sp>
        <p:nvSpPr>
          <p:cNvPr id="13" name="Shape 9"/>
          <p:cNvSpPr/>
          <p:nvPr/>
        </p:nvSpPr>
        <p:spPr>
          <a:xfrm>
            <a:off x="6982817" y="1187648"/>
            <a:ext cx="28575" cy="2571750"/>
          </a:xfrm>
          <a:prstGeom prst="rect">
            <a:avLst/>
          </a:prstGeom>
          <a:solidFill>
            <a:srgbClr val="B30000"/>
          </a:solidFill>
          <a:ln/>
        </p:spPr>
      </p:sp>
      <p:sp>
        <p:nvSpPr>
          <p:cNvPr id="14" name="Text 10"/>
          <p:cNvSpPr/>
          <p:nvPr/>
        </p:nvSpPr>
        <p:spPr>
          <a:xfrm>
            <a:off x="7241534" y="1414462"/>
            <a:ext cx="1857375" cy="2314575"/>
          </a:xfrm>
          <a:prstGeom prst="rect">
            <a:avLst/>
          </a:prstGeom>
          <a:noFill/>
          <a:ln/>
        </p:spPr>
        <p:txBody>
          <a:bodyPr wrap="square" lIns="0" tIns="0" rIns="0" bIns="0" rtlCol="0" anchor="t">
            <a:spAutoFit/>
          </a:bodyPr>
          <a:lstStyle/>
          <a:p>
            <a:pPr marL="0" indent="0" algn="ctr">
              <a:lnSpc>
                <a:spcPct val="120000"/>
              </a:lnSpc>
              <a:buNone/>
            </a:pPr>
            <a:r>
              <a:rPr lang="en-US" sz="950" dirty="0">
                <a:solidFill>
                  <a:srgbClr val="000000"/>
                </a:solidFill>
                <a:latin typeface="Roboto" pitchFamily="34" charset="0"/>
                <a:ea typeface="Roboto" pitchFamily="34" charset="-122"/>
                <a:cs typeface="Roboto" pitchFamily="34" charset="-120"/>
              </a:rPr>
              <a:t>This pillar drives sector-wide AI adoption to improve service delivery, optimise industries, and enhance citizen experiences while ensuring equitable access. </a:t>
            </a:r>
            <a:r>
              <a:rPr lang="en-US" sz="950" dirty="0">
                <a:solidFill>
                  <a:srgbClr val="B30000"/>
                </a:solidFill>
                <a:latin typeface="Roboto" pitchFamily="34" charset="0"/>
                <a:ea typeface="Roboto" pitchFamily="34" charset="-122"/>
                <a:cs typeface="Roboto" pitchFamily="34" charset="-120"/>
              </a:rPr>
              <a:t>Technical Working Groups (TWGs)</a:t>
            </a:r>
            <a:r>
              <a:rPr lang="en-US" sz="950" dirty="0">
                <a:solidFill>
                  <a:srgbClr val="000000"/>
                </a:solidFill>
                <a:latin typeface="Roboto" pitchFamily="34" charset="0"/>
                <a:ea typeface="Roboto" pitchFamily="34" charset="-122"/>
                <a:cs typeface="Roboto" pitchFamily="34" charset="-120"/>
              </a:rPr>
              <a:t> co-chaired by government and private sector leaders lead implementation in Agriculture, Health, Mining, Finance, and Education.</a:t>
            </a:r>
            <a:endParaRPr lang="en-US" sz="950" dirty="0"/>
          </a:p>
        </p:txBody>
      </p:sp>
      <p:sp>
        <p:nvSpPr>
          <p:cNvPr id="15" name="Shape 11"/>
          <p:cNvSpPr/>
          <p:nvPr/>
        </p:nvSpPr>
        <p:spPr>
          <a:xfrm>
            <a:off x="0" y="4786313"/>
            <a:ext cx="9144000" cy="357188"/>
          </a:xfrm>
          <a:prstGeom prst="rect">
            <a:avLst/>
          </a:prstGeom>
          <a:solidFill>
            <a:srgbClr val="000000"/>
          </a:solidFill>
          <a:ln/>
        </p:spPr>
      </p:sp>
      <p:sp>
        <p:nvSpPr>
          <p:cNvPr id="16" name="Shape 12"/>
          <p:cNvSpPr/>
          <p:nvPr/>
        </p:nvSpPr>
        <p:spPr>
          <a:xfrm>
            <a:off x="0" y="4786313"/>
            <a:ext cx="9144000" cy="7144"/>
          </a:xfrm>
          <a:prstGeom prst="rect">
            <a:avLst/>
          </a:prstGeom>
          <a:solidFill>
            <a:srgbClr val="000000"/>
          </a:solidFill>
          <a:ln/>
        </p:spPr>
      </p:sp>
      <p:sp>
        <p:nvSpPr>
          <p:cNvPr id="17" name="Text 13"/>
          <p:cNvSpPr/>
          <p:nvPr/>
        </p:nvSpPr>
        <p:spPr>
          <a:xfrm>
            <a:off x="571500" y="4893469"/>
            <a:ext cx="1868091" cy="117872"/>
          </a:xfrm>
          <a:prstGeom prst="rect">
            <a:avLst/>
          </a:prstGeom>
          <a:noFill/>
          <a:ln/>
        </p:spPr>
        <p:txBody>
          <a:bodyPr wrap="squar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Zimbabwe National AI Strategy 2026-2030</a:t>
            </a:r>
            <a:endParaRPr lang="en-US" sz="750" dirty="0"/>
          </a:p>
        </p:txBody>
      </p:sp>
      <p:sp>
        <p:nvSpPr>
          <p:cNvPr id="18" name="Text 14"/>
          <p:cNvSpPr/>
          <p:nvPr/>
        </p:nvSpPr>
        <p:spPr>
          <a:xfrm>
            <a:off x="8461772" y="4893469"/>
            <a:ext cx="110728" cy="117872"/>
          </a:xfrm>
          <a:prstGeom prst="rect">
            <a:avLst/>
          </a:prstGeom>
          <a:noFill/>
          <a:ln/>
        </p:spPr>
        <p:txBody>
          <a:bodyPr wrap="non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10</a:t>
            </a:r>
            <a:endParaRPr lang="en-US" sz="750" dirty="0"/>
          </a:p>
        </p:txBody>
      </p:sp>
      <p:pic>
        <p:nvPicPr>
          <p:cNvPr id="20" name="Picture 19">
            <a:extLst>
              <a:ext uri="{FF2B5EF4-FFF2-40B4-BE49-F238E27FC236}">
                <a16:creationId xmlns:a16="http://schemas.microsoft.com/office/drawing/2014/main" id="{42706EAD-B0B2-360C-1B84-99CBFDD11A7F}"/>
              </a:ext>
            </a:extLst>
          </p:cNvPr>
          <p:cNvPicPr>
            <a:picLocks noChangeAspect="1"/>
          </p:cNvPicPr>
          <p:nvPr/>
        </p:nvPicPr>
        <p:blipFill>
          <a:blip r:embed="rId4"/>
          <a:stretch>
            <a:fillRect/>
          </a:stretch>
        </p:blipFill>
        <p:spPr>
          <a:xfrm>
            <a:off x="882468" y="888017"/>
            <a:ext cx="5870207" cy="3862057"/>
          </a:xfrm>
          <a:prstGeom prst="roundRect">
            <a:avLst>
              <a:gd name="adj" fmla="val 16667"/>
            </a:avLst>
          </a:prstGeom>
          <a:ln>
            <a:solidFill>
              <a:srgbClr val="FF000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iblet"/>
            <a:contourClr>
              <a:srgbClr val="969696"/>
            </a:contourClr>
          </a:sp3d>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42985" y="-13906"/>
            <a:ext cx="9144000" cy="5143500"/>
          </a:xfrm>
          <a:prstGeom prst="rect">
            <a:avLst/>
          </a:prstGeom>
        </p:spPr>
      </p:pic>
      <p:sp>
        <p:nvSpPr>
          <p:cNvPr id="3" name="Shape 0"/>
          <p:cNvSpPr/>
          <p:nvPr/>
        </p:nvSpPr>
        <p:spPr>
          <a:xfrm>
            <a:off x="0" y="0"/>
            <a:ext cx="9144000" cy="642938"/>
          </a:xfrm>
          <a:prstGeom prst="rect">
            <a:avLst/>
          </a:prstGeom>
          <a:solidFill>
            <a:srgbClr val="800000"/>
          </a:solidFill>
          <a:ln/>
        </p:spPr>
      </p:sp>
      <p:sp>
        <p:nvSpPr>
          <p:cNvPr id="4" name="Shape 1"/>
          <p:cNvSpPr/>
          <p:nvPr/>
        </p:nvSpPr>
        <p:spPr>
          <a:xfrm>
            <a:off x="0" y="628650"/>
            <a:ext cx="9144000" cy="14288"/>
          </a:xfrm>
          <a:prstGeom prst="rect">
            <a:avLst/>
          </a:prstGeom>
          <a:solidFill>
            <a:srgbClr val="000000"/>
          </a:solidFill>
          <a:ln/>
        </p:spPr>
      </p:sp>
      <p:sp>
        <p:nvSpPr>
          <p:cNvPr id="5" name="Text 2"/>
          <p:cNvSpPr/>
          <p:nvPr/>
        </p:nvSpPr>
        <p:spPr>
          <a:xfrm>
            <a:off x="571500" y="221456"/>
            <a:ext cx="6347222" cy="342900"/>
          </a:xfrm>
          <a:prstGeom prst="rect">
            <a:avLst/>
          </a:prstGeom>
          <a:noFill/>
          <a:ln/>
        </p:spPr>
        <p:txBody>
          <a:bodyPr wrap="square" lIns="0" tIns="0" rIns="0" bIns="0" rtlCol="0" anchor="t">
            <a:spAutoFit/>
          </a:bodyPr>
          <a:lstStyle/>
          <a:p>
            <a:pPr marL="0" indent="0" algn="l">
              <a:buNone/>
            </a:pPr>
            <a:r>
              <a:rPr lang="en-US" sz="1800" b="1" dirty="0">
                <a:solidFill>
                  <a:srgbClr val="FFFFFF"/>
                </a:solidFill>
                <a:latin typeface="Playfair Display Bold" pitchFamily="34" charset="0"/>
                <a:ea typeface="Playfair Display Bold" pitchFamily="34" charset="-122"/>
                <a:cs typeface="Playfair Display Bold" pitchFamily="34" charset="-120"/>
              </a:rPr>
              <a:t>Pillar 4: Governance, Ethics &amp; Regulatory Framework</a:t>
            </a:r>
            <a:endParaRPr lang="en-US" sz="1800" dirty="0"/>
          </a:p>
        </p:txBody>
      </p:sp>
      <p:sp>
        <p:nvSpPr>
          <p:cNvPr id="6" name="Text 3"/>
          <p:cNvSpPr/>
          <p:nvPr/>
        </p:nvSpPr>
        <p:spPr>
          <a:xfrm>
            <a:off x="614485" y="747652"/>
            <a:ext cx="8001000" cy="184666"/>
          </a:xfrm>
          <a:prstGeom prst="rect">
            <a:avLst/>
          </a:prstGeom>
          <a:noFill/>
          <a:ln/>
        </p:spPr>
        <p:txBody>
          <a:bodyPr wrap="square" lIns="0" tIns="0" rIns="0" bIns="0" rtlCol="0" anchor="t">
            <a:spAutoFit/>
          </a:bodyPr>
          <a:lstStyle/>
          <a:p>
            <a:pPr marL="0" indent="0" algn="ctr">
              <a:buNone/>
            </a:pPr>
            <a:r>
              <a:rPr lang="en-US" sz="1200" b="1" dirty="0">
                <a:solidFill>
                  <a:srgbClr val="B30000"/>
                </a:solidFill>
                <a:latin typeface="Playfair Display Bold" pitchFamily="34" charset="0"/>
                <a:ea typeface="Playfair Display Bold" pitchFamily="34" charset="-122"/>
                <a:cs typeface="Playfair Display Bold" pitchFamily="34" charset="-120"/>
              </a:rPr>
              <a:t>Responsible AI Rooted in Ubuntu Philosophy</a:t>
            </a:r>
            <a:endParaRPr lang="en-US" sz="1200" dirty="0"/>
          </a:p>
        </p:txBody>
      </p:sp>
      <p:sp>
        <p:nvSpPr>
          <p:cNvPr id="7" name="Shape 4"/>
          <p:cNvSpPr/>
          <p:nvPr/>
        </p:nvSpPr>
        <p:spPr>
          <a:xfrm>
            <a:off x="571500" y="1228725"/>
            <a:ext cx="3471863" cy="3000375"/>
          </a:xfrm>
          <a:prstGeom prst="rect">
            <a:avLst/>
          </a:prstGeom>
          <a:solidFill>
            <a:srgbClr val="FFFFFF"/>
          </a:solidFill>
          <a:ln w="9144">
            <a:solidFill>
              <a:srgbClr val="000000"/>
            </a:solidFill>
            <a:prstDash val="solid"/>
          </a:ln>
        </p:spPr>
      </p:sp>
      <p:sp>
        <p:nvSpPr>
          <p:cNvPr id="9" name="Text 5"/>
          <p:cNvSpPr/>
          <p:nvPr/>
        </p:nvSpPr>
        <p:spPr>
          <a:xfrm>
            <a:off x="4218384" y="1736632"/>
            <a:ext cx="4243388" cy="255198"/>
          </a:xfrm>
          <a:prstGeom prst="rect">
            <a:avLst/>
          </a:prstGeom>
          <a:noFill/>
          <a:ln/>
        </p:spPr>
        <p:txBody>
          <a:bodyPr wrap="square" lIns="0" tIns="0" rIns="0" bIns="85090" rtlCol="0" anchor="t">
            <a:spAutoFit/>
          </a:bodyPr>
          <a:lstStyle/>
          <a:p>
            <a:pPr marL="0" indent="0" algn="ctr">
              <a:buNone/>
            </a:pPr>
            <a:r>
              <a:rPr lang="en-US" sz="1100" b="1" dirty="0">
                <a:solidFill>
                  <a:srgbClr val="002060"/>
                </a:solidFill>
                <a:latin typeface="Playfair Display Bold" pitchFamily="34" charset="0"/>
                <a:ea typeface="Playfair Display Bold" pitchFamily="34" charset="-122"/>
                <a:cs typeface="Playfair Display Bold" pitchFamily="34" charset="-120"/>
              </a:rPr>
              <a:t>Regulatory Architecture</a:t>
            </a:r>
            <a:endParaRPr lang="en-US" sz="1100" dirty="0">
              <a:solidFill>
                <a:srgbClr val="002060"/>
              </a:solidFill>
            </a:endParaRPr>
          </a:p>
        </p:txBody>
      </p:sp>
      <p:sp>
        <p:nvSpPr>
          <p:cNvPr id="10" name="Shape 6"/>
          <p:cNvSpPr/>
          <p:nvPr/>
        </p:nvSpPr>
        <p:spPr>
          <a:xfrm>
            <a:off x="4329113" y="1966318"/>
            <a:ext cx="4243388" cy="2153840"/>
          </a:xfrm>
          <a:prstGeom prst="rect">
            <a:avLst/>
          </a:prstGeom>
          <a:solidFill>
            <a:srgbClr val="FFFFFF"/>
          </a:solidFill>
          <a:ln w="9144">
            <a:solidFill>
              <a:srgbClr val="000000"/>
            </a:solidFill>
            <a:prstDash val="solid"/>
          </a:ln>
        </p:spPr>
      </p:sp>
      <p:sp>
        <p:nvSpPr>
          <p:cNvPr id="12" name="Shape 8"/>
          <p:cNvSpPr/>
          <p:nvPr/>
        </p:nvSpPr>
        <p:spPr>
          <a:xfrm>
            <a:off x="4329113" y="1937742"/>
            <a:ext cx="1485174" cy="7144"/>
          </a:xfrm>
          <a:prstGeom prst="rect">
            <a:avLst/>
          </a:prstGeom>
          <a:solidFill>
            <a:srgbClr val="D4AF37"/>
          </a:solidFill>
          <a:ln/>
        </p:spPr>
      </p:sp>
      <p:sp>
        <p:nvSpPr>
          <p:cNvPr id="15" name="Shape 11"/>
          <p:cNvSpPr/>
          <p:nvPr/>
        </p:nvSpPr>
        <p:spPr>
          <a:xfrm>
            <a:off x="5814287" y="1937742"/>
            <a:ext cx="1697338" cy="7144"/>
          </a:xfrm>
          <a:prstGeom prst="rect">
            <a:avLst/>
          </a:prstGeom>
          <a:solidFill>
            <a:srgbClr val="D4AF37"/>
          </a:solidFill>
          <a:ln/>
        </p:spPr>
      </p:sp>
      <p:sp>
        <p:nvSpPr>
          <p:cNvPr id="17" name="Shape 13"/>
          <p:cNvSpPr/>
          <p:nvPr/>
        </p:nvSpPr>
        <p:spPr>
          <a:xfrm>
            <a:off x="7511625" y="1623417"/>
            <a:ext cx="1060875" cy="321469"/>
          </a:xfrm>
          <a:prstGeom prst="rect">
            <a:avLst/>
          </a:prstGeom>
          <a:solidFill>
            <a:srgbClr val="FFFFFF"/>
          </a:solidFill>
          <a:ln/>
        </p:spPr>
      </p:sp>
      <p:sp>
        <p:nvSpPr>
          <p:cNvPr id="18" name="Shape 14"/>
          <p:cNvSpPr/>
          <p:nvPr/>
        </p:nvSpPr>
        <p:spPr>
          <a:xfrm>
            <a:off x="7511625" y="1937742"/>
            <a:ext cx="1060875" cy="7144"/>
          </a:xfrm>
          <a:prstGeom prst="rect">
            <a:avLst/>
          </a:prstGeom>
          <a:solidFill>
            <a:srgbClr val="D4AF37"/>
          </a:solidFill>
          <a:ln/>
        </p:spPr>
      </p:sp>
      <p:sp>
        <p:nvSpPr>
          <p:cNvPr id="19" name="Text 15"/>
          <p:cNvSpPr/>
          <p:nvPr/>
        </p:nvSpPr>
        <p:spPr>
          <a:xfrm>
            <a:off x="7511625" y="1623417"/>
            <a:ext cx="1060875" cy="321469"/>
          </a:xfrm>
          <a:prstGeom prst="rect">
            <a:avLst/>
          </a:prstGeom>
          <a:noFill/>
          <a:ln/>
        </p:spPr>
        <p:txBody>
          <a:bodyPr wrap="none" lIns="127508" tIns="102108" rIns="127508" bIns="0" rtlCol="0" anchor="ctr">
            <a:spAutoFit/>
          </a:bodyPr>
          <a:lstStyle/>
          <a:p>
            <a:pPr marL="0" indent="0" algn="l">
              <a:buNone/>
            </a:pPr>
            <a:r>
              <a:rPr lang="en-US" sz="900" b="1" dirty="0">
                <a:solidFill>
                  <a:srgbClr val="FFFFFF"/>
                </a:solidFill>
                <a:latin typeface="Playfair Display Bold" pitchFamily="34" charset="0"/>
                <a:ea typeface="Playfair Display Bold" pitchFamily="34" charset="-122"/>
                <a:cs typeface="Playfair Display Bold" pitchFamily="34" charset="-120"/>
              </a:rPr>
              <a:t>Location</a:t>
            </a:r>
            <a:endParaRPr lang="en-US" sz="900" dirty="0"/>
          </a:p>
        </p:txBody>
      </p:sp>
      <p:sp>
        <p:nvSpPr>
          <p:cNvPr id="23" name="Text 19"/>
          <p:cNvSpPr/>
          <p:nvPr/>
        </p:nvSpPr>
        <p:spPr>
          <a:xfrm>
            <a:off x="4329113" y="2337792"/>
            <a:ext cx="1485174" cy="494705"/>
          </a:xfrm>
          <a:prstGeom prst="rect">
            <a:avLst/>
          </a:prstGeom>
          <a:noFill/>
          <a:ln/>
        </p:spPr>
        <p:txBody>
          <a:bodyPr wrap="square" lIns="127508" tIns="102108" rIns="127508" bIns="0" rtlCol="0" anchor="ctr">
            <a:spAutoFit/>
          </a:bodyPr>
          <a:lstStyle/>
          <a:p>
            <a:pPr marL="0" indent="0" algn="l">
              <a:buNone/>
            </a:pPr>
            <a:r>
              <a:rPr lang="en-US" sz="800" b="1" dirty="0">
                <a:solidFill>
                  <a:srgbClr val="B30000"/>
                </a:solidFill>
                <a:latin typeface="Roboto" pitchFamily="34" charset="0"/>
                <a:ea typeface="Roboto" pitchFamily="34" charset="-122"/>
                <a:cs typeface="Roboto" pitchFamily="34" charset="-120"/>
              </a:rPr>
              <a:t>AI Strategy Implementation Office (AISIO)</a:t>
            </a:r>
            <a:endParaRPr lang="en-US" sz="800" dirty="0"/>
          </a:p>
        </p:txBody>
      </p:sp>
      <p:sp>
        <p:nvSpPr>
          <p:cNvPr id="24" name="Text 20"/>
          <p:cNvSpPr/>
          <p:nvPr/>
        </p:nvSpPr>
        <p:spPr>
          <a:xfrm>
            <a:off x="5814287" y="2337792"/>
            <a:ext cx="1697338" cy="494705"/>
          </a:xfrm>
          <a:prstGeom prst="rect">
            <a:avLst/>
          </a:prstGeom>
          <a:noFill/>
          <a:ln/>
        </p:spPr>
        <p:txBody>
          <a:bodyPr wrap="square" lIns="127508" tIns="102108" rIns="127508" bIns="0" rtlCol="0" anchor="ctr">
            <a:spAutoFit/>
          </a:bodyPr>
          <a:lstStyle/>
          <a:p>
            <a:pPr marL="0" indent="0" algn="l">
              <a:buNone/>
            </a:pPr>
            <a:r>
              <a:rPr lang="en-US" sz="850" dirty="0">
                <a:solidFill>
                  <a:srgbClr val="000000"/>
                </a:solidFill>
                <a:latin typeface="Roboto" pitchFamily="34" charset="0"/>
                <a:ea typeface="Roboto" pitchFamily="34" charset="-122"/>
                <a:cs typeface="Roboto" pitchFamily="34" charset="-120"/>
              </a:rPr>
              <a:t>Operational execution and M&amp;E</a:t>
            </a:r>
            <a:endParaRPr lang="en-US" sz="850" dirty="0"/>
          </a:p>
        </p:txBody>
      </p:sp>
      <p:sp>
        <p:nvSpPr>
          <p:cNvPr id="25" name="Text 21"/>
          <p:cNvSpPr/>
          <p:nvPr/>
        </p:nvSpPr>
        <p:spPr>
          <a:xfrm>
            <a:off x="7511625" y="2402787"/>
            <a:ext cx="1007144" cy="364715"/>
          </a:xfrm>
          <a:prstGeom prst="rect">
            <a:avLst/>
          </a:prstGeom>
          <a:noFill/>
          <a:ln/>
        </p:spPr>
        <p:txBody>
          <a:bodyPr wrap="square" lIns="127508" tIns="102108" rIns="127508" bIns="0" rtlCol="0" anchor="ctr">
            <a:spAutoFit/>
          </a:bodyPr>
          <a:lstStyle/>
          <a:p>
            <a:pPr marL="0" indent="0" algn="l">
              <a:buNone/>
            </a:pPr>
            <a:r>
              <a:rPr lang="en-US" sz="850" dirty="0">
                <a:solidFill>
                  <a:srgbClr val="000000"/>
                </a:solidFill>
                <a:latin typeface="Roboto" pitchFamily="34" charset="0"/>
                <a:ea typeface="Roboto" pitchFamily="34" charset="-122"/>
                <a:cs typeface="Roboto" pitchFamily="34" charset="-120"/>
              </a:rPr>
              <a:t>Lead Ministry (MICTPCS)</a:t>
            </a:r>
            <a:endParaRPr lang="en-US" sz="850" dirty="0"/>
          </a:p>
        </p:txBody>
      </p:sp>
      <p:sp>
        <p:nvSpPr>
          <p:cNvPr id="26" name="Text 22"/>
          <p:cNvSpPr/>
          <p:nvPr/>
        </p:nvSpPr>
        <p:spPr>
          <a:xfrm>
            <a:off x="4329113" y="2832497"/>
            <a:ext cx="1485174" cy="494705"/>
          </a:xfrm>
          <a:prstGeom prst="rect">
            <a:avLst/>
          </a:prstGeom>
          <a:noFill/>
          <a:ln/>
        </p:spPr>
        <p:txBody>
          <a:bodyPr wrap="square" lIns="127508" tIns="102108" rIns="127508" bIns="0" rtlCol="0" anchor="ctr">
            <a:spAutoFit/>
          </a:bodyPr>
          <a:lstStyle/>
          <a:p>
            <a:pPr marL="0" indent="0" algn="l">
              <a:buNone/>
            </a:pPr>
            <a:r>
              <a:rPr lang="en-US" sz="800" b="1" dirty="0">
                <a:solidFill>
                  <a:srgbClr val="B30000"/>
                </a:solidFill>
                <a:latin typeface="Roboto" pitchFamily="34" charset="0"/>
                <a:ea typeface="Roboto" pitchFamily="34" charset="-122"/>
                <a:cs typeface="Roboto" pitchFamily="34" charset="-120"/>
              </a:rPr>
              <a:t>National Digital Regulatory Committee (ZNDC)</a:t>
            </a:r>
            <a:endParaRPr lang="en-US" sz="800" dirty="0"/>
          </a:p>
        </p:txBody>
      </p:sp>
      <p:sp>
        <p:nvSpPr>
          <p:cNvPr id="27" name="Text 23"/>
          <p:cNvSpPr/>
          <p:nvPr/>
        </p:nvSpPr>
        <p:spPr>
          <a:xfrm>
            <a:off x="5814287" y="2832497"/>
            <a:ext cx="1697338" cy="494705"/>
          </a:xfrm>
          <a:prstGeom prst="rect">
            <a:avLst/>
          </a:prstGeom>
          <a:noFill/>
          <a:ln/>
        </p:spPr>
        <p:txBody>
          <a:bodyPr wrap="square" lIns="127508" tIns="102108" rIns="127508" bIns="0" rtlCol="0" anchor="ctr">
            <a:spAutoFit/>
          </a:bodyPr>
          <a:lstStyle/>
          <a:p>
            <a:pPr marL="0" indent="0" algn="l">
              <a:buNone/>
            </a:pPr>
            <a:r>
              <a:rPr lang="en-US" sz="850" dirty="0">
                <a:solidFill>
                  <a:srgbClr val="000000"/>
                </a:solidFill>
                <a:latin typeface="Roboto" pitchFamily="34" charset="0"/>
                <a:ea typeface="Roboto" pitchFamily="34" charset="-122"/>
                <a:cs typeface="Roboto" pitchFamily="34" charset="-120"/>
              </a:rPr>
              <a:t>Independent regulatory oversight</a:t>
            </a:r>
            <a:endParaRPr lang="en-US" sz="850" dirty="0"/>
          </a:p>
        </p:txBody>
      </p:sp>
      <p:sp>
        <p:nvSpPr>
          <p:cNvPr id="28" name="Text 24"/>
          <p:cNvSpPr/>
          <p:nvPr/>
        </p:nvSpPr>
        <p:spPr>
          <a:xfrm>
            <a:off x="7511625" y="2897492"/>
            <a:ext cx="950147" cy="364715"/>
          </a:xfrm>
          <a:prstGeom prst="rect">
            <a:avLst/>
          </a:prstGeom>
          <a:noFill/>
          <a:ln/>
        </p:spPr>
        <p:txBody>
          <a:bodyPr wrap="square" lIns="127508" tIns="102108" rIns="127508" bIns="0" rtlCol="0" anchor="ctr">
            <a:spAutoFit/>
          </a:bodyPr>
          <a:lstStyle/>
          <a:p>
            <a:pPr marL="0" indent="0" algn="l">
              <a:buNone/>
            </a:pPr>
            <a:r>
              <a:rPr lang="en-US" sz="850" dirty="0">
                <a:solidFill>
                  <a:srgbClr val="000000"/>
                </a:solidFill>
                <a:latin typeface="Roboto" pitchFamily="34" charset="0"/>
                <a:ea typeface="Roboto" pitchFamily="34" charset="-122"/>
                <a:cs typeface="Roboto" pitchFamily="34" charset="-120"/>
              </a:rPr>
              <a:t>Hosted within POTRAZ</a:t>
            </a:r>
            <a:endParaRPr lang="en-US" sz="850" dirty="0"/>
          </a:p>
        </p:txBody>
      </p:sp>
      <p:sp>
        <p:nvSpPr>
          <p:cNvPr id="29" name="Text 25"/>
          <p:cNvSpPr/>
          <p:nvPr/>
        </p:nvSpPr>
        <p:spPr>
          <a:xfrm>
            <a:off x="4329113" y="3327202"/>
            <a:ext cx="1485174" cy="392906"/>
          </a:xfrm>
          <a:prstGeom prst="rect">
            <a:avLst/>
          </a:prstGeom>
          <a:noFill/>
          <a:ln/>
        </p:spPr>
        <p:txBody>
          <a:bodyPr wrap="square" lIns="127508" tIns="102108" rIns="127508" bIns="0" rtlCol="0" anchor="ctr">
            <a:spAutoFit/>
          </a:bodyPr>
          <a:lstStyle/>
          <a:p>
            <a:pPr marL="0" indent="0" algn="l">
              <a:buNone/>
            </a:pPr>
            <a:r>
              <a:rPr lang="en-US" sz="800" b="1" dirty="0">
                <a:solidFill>
                  <a:srgbClr val="B30000"/>
                </a:solidFill>
                <a:latin typeface="Roboto" pitchFamily="34" charset="0"/>
                <a:ea typeface="Roboto" pitchFamily="34" charset="-122"/>
                <a:cs typeface="Roboto" pitchFamily="34" charset="-120"/>
              </a:rPr>
              <a:t>Technical Working Groups (TWGs)</a:t>
            </a:r>
            <a:endParaRPr lang="en-US" sz="800" dirty="0"/>
          </a:p>
        </p:txBody>
      </p:sp>
      <p:sp>
        <p:nvSpPr>
          <p:cNvPr id="30" name="Text 26"/>
          <p:cNvSpPr/>
          <p:nvPr/>
        </p:nvSpPr>
        <p:spPr>
          <a:xfrm>
            <a:off x="5814287" y="3327202"/>
            <a:ext cx="1697338" cy="392906"/>
          </a:xfrm>
          <a:prstGeom prst="rect">
            <a:avLst/>
          </a:prstGeom>
          <a:noFill/>
          <a:ln/>
        </p:spPr>
        <p:txBody>
          <a:bodyPr wrap="square" lIns="127508" tIns="102108" rIns="127508" bIns="0" rtlCol="0" anchor="ctr">
            <a:spAutoFit/>
          </a:bodyPr>
          <a:lstStyle/>
          <a:p>
            <a:pPr marL="0" indent="0" algn="l">
              <a:buNone/>
            </a:pPr>
            <a:r>
              <a:rPr lang="en-US" sz="850" dirty="0">
                <a:solidFill>
                  <a:srgbClr val="000000"/>
                </a:solidFill>
                <a:latin typeface="Roboto" pitchFamily="34" charset="0"/>
                <a:ea typeface="Roboto" pitchFamily="34" charset="-122"/>
                <a:cs typeface="Roboto" pitchFamily="34" charset="-120"/>
              </a:rPr>
              <a:t>Sector-specific implementation</a:t>
            </a:r>
            <a:endParaRPr lang="en-US" sz="850" dirty="0"/>
          </a:p>
        </p:txBody>
      </p:sp>
      <p:sp>
        <p:nvSpPr>
          <p:cNvPr id="31" name="Text 27"/>
          <p:cNvSpPr/>
          <p:nvPr/>
        </p:nvSpPr>
        <p:spPr>
          <a:xfrm>
            <a:off x="7511625" y="3327202"/>
            <a:ext cx="1060875" cy="392906"/>
          </a:xfrm>
          <a:prstGeom prst="rect">
            <a:avLst/>
          </a:prstGeom>
          <a:noFill/>
          <a:ln/>
        </p:spPr>
        <p:txBody>
          <a:bodyPr wrap="none" lIns="127508" tIns="102108" rIns="127508" bIns="0" rtlCol="0" anchor="ctr">
            <a:spAutoFit/>
          </a:bodyPr>
          <a:lstStyle/>
          <a:p>
            <a:pPr marL="0" indent="0" algn="l">
              <a:buNone/>
            </a:pPr>
            <a:r>
              <a:rPr lang="en-US" sz="850" dirty="0">
                <a:solidFill>
                  <a:srgbClr val="000000"/>
                </a:solidFill>
                <a:latin typeface="Roboto" pitchFamily="34" charset="0"/>
                <a:ea typeface="Roboto" pitchFamily="34" charset="-122"/>
                <a:cs typeface="Roboto" pitchFamily="34" charset="-120"/>
              </a:rPr>
              <a:t>Cross-ministerial</a:t>
            </a:r>
            <a:endParaRPr lang="en-US" sz="850" dirty="0"/>
          </a:p>
        </p:txBody>
      </p:sp>
      <p:sp>
        <p:nvSpPr>
          <p:cNvPr id="32" name="Text 28"/>
          <p:cNvSpPr/>
          <p:nvPr/>
        </p:nvSpPr>
        <p:spPr>
          <a:xfrm>
            <a:off x="4329113" y="3720108"/>
            <a:ext cx="1485174" cy="392906"/>
          </a:xfrm>
          <a:prstGeom prst="rect">
            <a:avLst/>
          </a:prstGeom>
          <a:noFill/>
          <a:ln/>
        </p:spPr>
        <p:txBody>
          <a:bodyPr wrap="square" lIns="127508" tIns="102108" rIns="127508" bIns="0" rtlCol="0" anchor="ctr">
            <a:spAutoFit/>
          </a:bodyPr>
          <a:lstStyle/>
          <a:p>
            <a:pPr marL="0" indent="0" algn="l">
              <a:buNone/>
            </a:pPr>
            <a:r>
              <a:rPr lang="en-US" sz="800" b="1" dirty="0">
                <a:solidFill>
                  <a:srgbClr val="B30000"/>
                </a:solidFill>
                <a:latin typeface="Roboto" pitchFamily="34" charset="0"/>
                <a:ea typeface="Roboto" pitchFamily="34" charset="-122"/>
                <a:cs typeface="Roboto" pitchFamily="34" charset="-120"/>
              </a:rPr>
              <a:t>National AI Ethics Committee</a:t>
            </a:r>
            <a:endParaRPr lang="en-US" sz="800" dirty="0"/>
          </a:p>
        </p:txBody>
      </p:sp>
      <p:sp>
        <p:nvSpPr>
          <p:cNvPr id="33" name="Text 29"/>
          <p:cNvSpPr/>
          <p:nvPr/>
        </p:nvSpPr>
        <p:spPr>
          <a:xfrm>
            <a:off x="5814287" y="3720108"/>
            <a:ext cx="1697338" cy="392906"/>
          </a:xfrm>
          <a:prstGeom prst="rect">
            <a:avLst/>
          </a:prstGeom>
          <a:noFill/>
          <a:ln/>
        </p:spPr>
        <p:txBody>
          <a:bodyPr wrap="square" lIns="127508" tIns="102108" rIns="127508" bIns="0" rtlCol="0" anchor="ctr">
            <a:spAutoFit/>
          </a:bodyPr>
          <a:lstStyle/>
          <a:p>
            <a:pPr marL="0" indent="0" algn="l">
              <a:buNone/>
            </a:pPr>
            <a:r>
              <a:rPr lang="en-US" sz="850" dirty="0">
                <a:solidFill>
                  <a:srgbClr val="000000"/>
                </a:solidFill>
                <a:latin typeface="Roboto" pitchFamily="34" charset="0"/>
                <a:ea typeface="Roboto" pitchFamily="34" charset="-122"/>
                <a:cs typeface="Roboto" pitchFamily="34" charset="-120"/>
              </a:rPr>
              <a:t>Independent ethical oversight</a:t>
            </a:r>
            <a:endParaRPr lang="en-US" sz="850" dirty="0"/>
          </a:p>
        </p:txBody>
      </p:sp>
      <p:sp>
        <p:nvSpPr>
          <p:cNvPr id="34" name="Text 30"/>
          <p:cNvSpPr/>
          <p:nvPr/>
        </p:nvSpPr>
        <p:spPr>
          <a:xfrm>
            <a:off x="7511625" y="3720108"/>
            <a:ext cx="1060875" cy="392906"/>
          </a:xfrm>
          <a:prstGeom prst="rect">
            <a:avLst/>
          </a:prstGeom>
          <a:noFill/>
          <a:ln/>
        </p:spPr>
        <p:txBody>
          <a:bodyPr wrap="none" lIns="127508" tIns="102108" rIns="127508" bIns="0" rtlCol="0" anchor="ctr">
            <a:spAutoFit/>
          </a:bodyPr>
          <a:lstStyle/>
          <a:p>
            <a:pPr marL="0" indent="0" algn="l">
              <a:buNone/>
            </a:pPr>
            <a:r>
              <a:rPr lang="en-US" sz="850" dirty="0">
                <a:solidFill>
                  <a:srgbClr val="000000"/>
                </a:solidFill>
                <a:latin typeface="Roboto" pitchFamily="34" charset="0"/>
                <a:ea typeface="Roboto" pitchFamily="34" charset="-122"/>
                <a:cs typeface="Roboto" pitchFamily="34" charset="-120"/>
              </a:rPr>
              <a:t>Independent</a:t>
            </a:r>
            <a:endParaRPr lang="en-US" sz="850" dirty="0"/>
          </a:p>
        </p:txBody>
      </p:sp>
      <p:sp>
        <p:nvSpPr>
          <p:cNvPr id="35" name="Shape 31"/>
          <p:cNvSpPr/>
          <p:nvPr/>
        </p:nvSpPr>
        <p:spPr>
          <a:xfrm>
            <a:off x="0" y="4786313"/>
            <a:ext cx="9144000" cy="357188"/>
          </a:xfrm>
          <a:prstGeom prst="rect">
            <a:avLst/>
          </a:prstGeom>
          <a:solidFill>
            <a:srgbClr val="000000"/>
          </a:solidFill>
          <a:ln/>
        </p:spPr>
      </p:sp>
      <p:sp>
        <p:nvSpPr>
          <p:cNvPr id="36" name="Shape 32"/>
          <p:cNvSpPr/>
          <p:nvPr/>
        </p:nvSpPr>
        <p:spPr>
          <a:xfrm>
            <a:off x="0" y="4786313"/>
            <a:ext cx="9144000" cy="7144"/>
          </a:xfrm>
          <a:prstGeom prst="rect">
            <a:avLst/>
          </a:prstGeom>
          <a:solidFill>
            <a:srgbClr val="000000"/>
          </a:solidFill>
          <a:ln/>
        </p:spPr>
      </p:sp>
      <p:sp>
        <p:nvSpPr>
          <p:cNvPr id="37" name="Text 33"/>
          <p:cNvSpPr/>
          <p:nvPr/>
        </p:nvSpPr>
        <p:spPr>
          <a:xfrm>
            <a:off x="571500" y="4893469"/>
            <a:ext cx="1868091" cy="117872"/>
          </a:xfrm>
          <a:prstGeom prst="rect">
            <a:avLst/>
          </a:prstGeom>
          <a:noFill/>
          <a:ln/>
        </p:spPr>
        <p:txBody>
          <a:bodyPr wrap="squar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Zimbabwe National AI Strategy 2026-2030</a:t>
            </a:r>
            <a:endParaRPr lang="en-US" sz="750" dirty="0"/>
          </a:p>
        </p:txBody>
      </p:sp>
      <p:sp>
        <p:nvSpPr>
          <p:cNvPr id="38" name="Text 34"/>
          <p:cNvSpPr/>
          <p:nvPr/>
        </p:nvSpPr>
        <p:spPr>
          <a:xfrm>
            <a:off x="8461772" y="4893469"/>
            <a:ext cx="110728" cy="117872"/>
          </a:xfrm>
          <a:prstGeom prst="rect">
            <a:avLst/>
          </a:prstGeom>
          <a:noFill/>
          <a:ln/>
        </p:spPr>
        <p:txBody>
          <a:bodyPr wrap="non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11</a:t>
            </a:r>
            <a:endParaRPr lang="en-US" sz="750" dirty="0"/>
          </a:p>
        </p:txBody>
      </p:sp>
      <p:pic>
        <p:nvPicPr>
          <p:cNvPr id="40" name="Picture 39">
            <a:extLst>
              <a:ext uri="{FF2B5EF4-FFF2-40B4-BE49-F238E27FC236}">
                <a16:creationId xmlns:a16="http://schemas.microsoft.com/office/drawing/2014/main" id="{9F60E1E2-FE6B-8564-7A77-04C327707194}"/>
              </a:ext>
            </a:extLst>
          </p:cNvPr>
          <p:cNvPicPr>
            <a:picLocks noChangeAspect="1"/>
          </p:cNvPicPr>
          <p:nvPr/>
        </p:nvPicPr>
        <p:blipFill>
          <a:blip r:embed="rId4"/>
          <a:stretch>
            <a:fillRect/>
          </a:stretch>
        </p:blipFill>
        <p:spPr>
          <a:xfrm>
            <a:off x="406400" y="1001223"/>
            <a:ext cx="3922711" cy="3706508"/>
          </a:xfrm>
          <a:prstGeom prst="roundRect">
            <a:avLst>
              <a:gd name="adj" fmla="val 16667"/>
            </a:avLst>
          </a:prstGeom>
          <a:ln>
            <a:solidFill>
              <a:srgbClr val="FF000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9144000" cy="5143500"/>
          </a:xfrm>
          <a:prstGeom prst="rect">
            <a:avLst/>
          </a:prstGeom>
        </p:spPr>
      </p:pic>
      <p:sp>
        <p:nvSpPr>
          <p:cNvPr id="3" name="Shape 0"/>
          <p:cNvSpPr/>
          <p:nvPr/>
        </p:nvSpPr>
        <p:spPr>
          <a:xfrm>
            <a:off x="0" y="0"/>
            <a:ext cx="9144000" cy="642938"/>
          </a:xfrm>
          <a:prstGeom prst="rect">
            <a:avLst/>
          </a:prstGeom>
          <a:solidFill>
            <a:srgbClr val="800000"/>
          </a:solidFill>
          <a:ln/>
        </p:spPr>
      </p:sp>
      <p:sp>
        <p:nvSpPr>
          <p:cNvPr id="4" name="Shape 1"/>
          <p:cNvSpPr/>
          <p:nvPr/>
        </p:nvSpPr>
        <p:spPr>
          <a:xfrm>
            <a:off x="0" y="628650"/>
            <a:ext cx="9144000" cy="14288"/>
          </a:xfrm>
          <a:prstGeom prst="rect">
            <a:avLst/>
          </a:prstGeom>
          <a:solidFill>
            <a:srgbClr val="000000"/>
          </a:solidFill>
          <a:ln/>
        </p:spPr>
      </p:sp>
      <p:sp>
        <p:nvSpPr>
          <p:cNvPr id="5" name="Text 2"/>
          <p:cNvSpPr/>
          <p:nvPr/>
        </p:nvSpPr>
        <p:spPr>
          <a:xfrm>
            <a:off x="571500" y="221456"/>
            <a:ext cx="5713214" cy="342900"/>
          </a:xfrm>
          <a:prstGeom prst="rect">
            <a:avLst/>
          </a:prstGeom>
          <a:noFill/>
          <a:ln/>
        </p:spPr>
        <p:txBody>
          <a:bodyPr wrap="square" lIns="0" tIns="0" rIns="0" bIns="0" rtlCol="0" anchor="t">
            <a:spAutoFit/>
          </a:bodyPr>
          <a:lstStyle/>
          <a:p>
            <a:pPr marL="0" indent="0" algn="l">
              <a:buNone/>
            </a:pPr>
            <a:r>
              <a:rPr lang="en-US" sz="1800" b="1" dirty="0">
                <a:solidFill>
                  <a:srgbClr val="FFFFFF"/>
                </a:solidFill>
                <a:latin typeface="Playfair Display Bold" pitchFamily="34" charset="0"/>
                <a:ea typeface="Playfair Display Bold" pitchFamily="34" charset="-122"/>
                <a:cs typeface="Playfair Display Bold" pitchFamily="34" charset="-120"/>
              </a:rPr>
              <a:t>Pillar 5: AI Research, Development &amp; Innovation</a:t>
            </a:r>
            <a:endParaRPr lang="en-US" sz="1800" dirty="0"/>
          </a:p>
        </p:txBody>
      </p:sp>
      <p:sp>
        <p:nvSpPr>
          <p:cNvPr id="6" name="Text 3"/>
          <p:cNvSpPr/>
          <p:nvPr/>
        </p:nvSpPr>
        <p:spPr>
          <a:xfrm>
            <a:off x="571500" y="857250"/>
            <a:ext cx="8001000" cy="228600"/>
          </a:xfrm>
          <a:prstGeom prst="rect">
            <a:avLst/>
          </a:prstGeom>
          <a:noFill/>
          <a:ln/>
        </p:spPr>
        <p:txBody>
          <a:bodyPr wrap="square" lIns="0" tIns="0" rIns="0" bIns="0" rtlCol="0" anchor="t">
            <a:spAutoFit/>
          </a:bodyPr>
          <a:lstStyle/>
          <a:p>
            <a:pPr marL="0" indent="0" algn="l">
              <a:buNone/>
            </a:pPr>
            <a:r>
              <a:rPr lang="en-US" sz="1200" b="1" dirty="0">
                <a:solidFill>
                  <a:srgbClr val="B30000"/>
                </a:solidFill>
                <a:latin typeface="Playfair Display Bold" pitchFamily="34" charset="0"/>
                <a:ea typeface="Playfair Display Bold" pitchFamily="34" charset="-122"/>
                <a:cs typeface="Playfair Display Bold" pitchFamily="34" charset="-120"/>
              </a:rPr>
              <a:t>Advancing Scientific Discovery and Home-Grown IP</a:t>
            </a:r>
            <a:endParaRPr lang="en-US" sz="1200" dirty="0"/>
          </a:p>
        </p:txBody>
      </p:sp>
      <p:sp>
        <p:nvSpPr>
          <p:cNvPr id="7" name="Shape 4"/>
          <p:cNvSpPr/>
          <p:nvPr/>
        </p:nvSpPr>
        <p:spPr>
          <a:xfrm>
            <a:off x="571500" y="1228725"/>
            <a:ext cx="8001000" cy="642938"/>
          </a:xfrm>
          <a:prstGeom prst="rect">
            <a:avLst/>
          </a:prstGeom>
          <a:solidFill>
            <a:srgbClr val="FFFFFF"/>
          </a:solidFill>
          <a:ln w="9144">
            <a:solidFill>
              <a:srgbClr val="000000"/>
            </a:solidFill>
            <a:prstDash val="solid"/>
          </a:ln>
        </p:spPr>
      </p:sp>
      <p:sp>
        <p:nvSpPr>
          <p:cNvPr id="8" name="Text 5"/>
          <p:cNvSpPr/>
          <p:nvPr/>
        </p:nvSpPr>
        <p:spPr>
          <a:xfrm>
            <a:off x="750094" y="1371600"/>
            <a:ext cx="7643813" cy="316369"/>
          </a:xfrm>
          <a:prstGeom prst="rect">
            <a:avLst/>
          </a:prstGeom>
          <a:noFill/>
          <a:ln/>
        </p:spPr>
        <p:txBody>
          <a:bodyPr wrap="square" lIns="0" tIns="0" rIns="0" bIns="0" rtlCol="0" anchor="t">
            <a:spAutoFit/>
          </a:bodyPr>
          <a:lstStyle/>
          <a:p>
            <a:pPr marL="0" indent="0" algn="l">
              <a:lnSpc>
                <a:spcPct val="108000"/>
              </a:lnSpc>
              <a:buNone/>
            </a:pPr>
            <a:r>
              <a:rPr lang="en-US" sz="1000" b="1" dirty="0">
                <a:solidFill>
                  <a:srgbClr val="B30000"/>
                </a:solidFill>
                <a:latin typeface="Playfair Display Bold" pitchFamily="34" charset="0"/>
                <a:ea typeface="Playfair Display Bold" pitchFamily="34" charset="-122"/>
                <a:cs typeface="Playfair Display Bold" pitchFamily="34" charset="-120"/>
              </a:rPr>
              <a:t>Mission:</a:t>
            </a:r>
            <a:r>
              <a:rPr lang="en-US" sz="950" dirty="0">
                <a:solidFill>
                  <a:srgbClr val="000000"/>
                </a:solidFill>
                <a:latin typeface="Roboto" pitchFamily="34" charset="0"/>
                <a:ea typeface="Roboto" pitchFamily="34" charset="-122"/>
                <a:cs typeface="Roboto" pitchFamily="34" charset="-120"/>
              </a:rPr>
              <a:t> Promote scientific discovery, technological innovation and locally tailored intellectual property that meets national priorities and enriches global AI knowledge positioning Zimbabwe as a contributor to, not merely a consumer of, global AI advancement.</a:t>
            </a:r>
            <a:endParaRPr lang="en-US" sz="1000" dirty="0"/>
          </a:p>
        </p:txBody>
      </p:sp>
      <p:sp>
        <p:nvSpPr>
          <p:cNvPr id="9" name="Shape 6"/>
          <p:cNvSpPr/>
          <p:nvPr/>
        </p:nvSpPr>
        <p:spPr>
          <a:xfrm>
            <a:off x="571500" y="2050256"/>
            <a:ext cx="2524116" cy="2000250"/>
          </a:xfrm>
          <a:prstGeom prst="rect">
            <a:avLst/>
          </a:prstGeom>
          <a:solidFill>
            <a:srgbClr val="FFFFFF"/>
          </a:solidFill>
          <a:ln/>
        </p:spPr>
      </p:sp>
      <p:sp>
        <p:nvSpPr>
          <p:cNvPr id="10" name="Shape 7"/>
          <p:cNvSpPr/>
          <p:nvPr/>
        </p:nvSpPr>
        <p:spPr>
          <a:xfrm>
            <a:off x="571500" y="2050256"/>
            <a:ext cx="2524116" cy="28575"/>
          </a:xfrm>
          <a:prstGeom prst="rect">
            <a:avLst/>
          </a:prstGeom>
          <a:solidFill>
            <a:srgbClr val="000000"/>
          </a:solidFill>
          <a:ln/>
        </p:spPr>
      </p:sp>
      <p:sp>
        <p:nvSpPr>
          <p:cNvPr id="11" name="Shape 8"/>
          <p:cNvSpPr/>
          <p:nvPr/>
        </p:nvSpPr>
        <p:spPr>
          <a:xfrm>
            <a:off x="3088472" y="2050256"/>
            <a:ext cx="7144" cy="2000250"/>
          </a:xfrm>
          <a:prstGeom prst="rect">
            <a:avLst/>
          </a:prstGeom>
          <a:solidFill>
            <a:srgbClr val="000000"/>
          </a:solidFill>
          <a:ln/>
        </p:spPr>
      </p:sp>
      <p:sp>
        <p:nvSpPr>
          <p:cNvPr id="12" name="Shape 9"/>
          <p:cNvSpPr/>
          <p:nvPr/>
        </p:nvSpPr>
        <p:spPr>
          <a:xfrm>
            <a:off x="571500" y="4043363"/>
            <a:ext cx="2524116" cy="7144"/>
          </a:xfrm>
          <a:prstGeom prst="rect">
            <a:avLst/>
          </a:prstGeom>
          <a:solidFill>
            <a:srgbClr val="000000"/>
          </a:solidFill>
          <a:ln/>
        </p:spPr>
      </p:sp>
      <p:sp>
        <p:nvSpPr>
          <p:cNvPr id="13" name="Shape 10"/>
          <p:cNvSpPr/>
          <p:nvPr/>
        </p:nvSpPr>
        <p:spPr>
          <a:xfrm>
            <a:off x="571500" y="2050256"/>
            <a:ext cx="7144" cy="2000250"/>
          </a:xfrm>
          <a:prstGeom prst="rect">
            <a:avLst/>
          </a:prstGeom>
          <a:solidFill>
            <a:srgbClr val="000000"/>
          </a:solidFill>
          <a:ln/>
        </p:spPr>
      </p:sp>
      <p:pic>
        <p:nvPicPr>
          <p:cNvPr id="14" name="Image 1" descr="preencoded.png"/>
          <p:cNvPicPr>
            <a:picLocks noChangeAspect="1"/>
          </p:cNvPicPr>
          <p:nvPr/>
        </p:nvPicPr>
        <p:blipFill>
          <a:blip r:embed="rId4"/>
          <a:stretch>
            <a:fillRect/>
          </a:stretch>
        </p:blipFill>
        <p:spPr>
          <a:xfrm>
            <a:off x="750094" y="2219027"/>
            <a:ext cx="157163" cy="157163"/>
          </a:xfrm>
          <a:prstGeom prst="rect">
            <a:avLst/>
          </a:prstGeom>
        </p:spPr>
      </p:pic>
      <p:sp>
        <p:nvSpPr>
          <p:cNvPr id="15" name="Text 11"/>
          <p:cNvSpPr/>
          <p:nvPr/>
        </p:nvSpPr>
        <p:spPr>
          <a:xfrm>
            <a:off x="1014413" y="2193131"/>
            <a:ext cx="1469827" cy="208955"/>
          </a:xfrm>
          <a:prstGeom prst="rect">
            <a:avLst/>
          </a:prstGeom>
          <a:noFill/>
          <a:ln/>
        </p:spPr>
        <p:txBody>
          <a:bodyPr wrap="square" lIns="0" tIns="0" rIns="0" bIns="0" rtlCol="0" anchor="t">
            <a:spAutoFit/>
          </a:bodyPr>
          <a:lstStyle/>
          <a:p>
            <a:pPr marL="0" indent="0" algn="l">
              <a:buNone/>
            </a:pPr>
            <a:r>
              <a:rPr lang="en-US" sz="1100" b="1" dirty="0">
                <a:solidFill>
                  <a:srgbClr val="B30000"/>
                </a:solidFill>
                <a:latin typeface="Playfair Display Bold" pitchFamily="34" charset="0"/>
                <a:ea typeface="Playfair Display Bold" pitchFamily="34" charset="-122"/>
                <a:cs typeface="Playfair Display Bold" pitchFamily="34" charset="-120"/>
              </a:rPr>
              <a:t>Research Excellence</a:t>
            </a:r>
            <a:endParaRPr lang="en-US" sz="1100" dirty="0"/>
          </a:p>
        </p:txBody>
      </p:sp>
      <p:sp>
        <p:nvSpPr>
          <p:cNvPr id="16" name="Text 12"/>
          <p:cNvSpPr/>
          <p:nvPr/>
        </p:nvSpPr>
        <p:spPr>
          <a:xfrm>
            <a:off x="750094" y="2587823"/>
            <a:ext cx="2166928" cy="480027"/>
          </a:xfrm>
          <a:prstGeom prst="rect">
            <a:avLst/>
          </a:prstGeom>
          <a:noFill/>
          <a:ln/>
        </p:spPr>
        <p:txBody>
          <a:bodyPr wrap="square" lIns="212598" tIns="0" rIns="0" bIns="0" rtlCol="0" anchor="t">
            <a:spAutoFit/>
          </a:bodyPr>
          <a:lstStyle/>
          <a:p>
            <a:pPr marL="0" indent="0" algn="l">
              <a:lnSpc>
                <a:spcPct val="112000"/>
              </a:lnSpc>
              <a:buNone/>
            </a:pPr>
            <a:r>
              <a:rPr lang="en-US" sz="850" dirty="0">
                <a:solidFill>
                  <a:srgbClr val="000000"/>
                </a:solidFill>
                <a:latin typeface="Roboto" pitchFamily="34" charset="0"/>
                <a:ea typeface="Roboto" pitchFamily="34" charset="-122"/>
                <a:cs typeface="Roboto" pitchFamily="34" charset="-120"/>
              </a:rPr>
              <a:t>Specialized research focus areas at universities aligned with national priorities</a:t>
            </a:r>
            <a:endParaRPr lang="en-US" sz="850" dirty="0"/>
          </a:p>
        </p:txBody>
      </p:sp>
      <p:sp>
        <p:nvSpPr>
          <p:cNvPr id="17" name="Text 13"/>
          <p:cNvSpPr/>
          <p:nvPr/>
        </p:nvSpPr>
        <p:spPr>
          <a:xfrm>
            <a:off x="750094" y="3175006"/>
            <a:ext cx="2166928" cy="320018"/>
          </a:xfrm>
          <a:prstGeom prst="rect">
            <a:avLst/>
          </a:prstGeom>
          <a:noFill/>
          <a:ln/>
        </p:spPr>
        <p:txBody>
          <a:bodyPr wrap="square" lIns="212598" tIns="0" rIns="0" bIns="0" rtlCol="0" anchor="t">
            <a:spAutoFit/>
          </a:bodyPr>
          <a:lstStyle/>
          <a:p>
            <a:pPr marL="0" indent="0" algn="l">
              <a:lnSpc>
                <a:spcPct val="112000"/>
              </a:lnSpc>
              <a:buNone/>
            </a:pPr>
            <a:r>
              <a:rPr lang="en-US" sz="850" dirty="0">
                <a:solidFill>
                  <a:srgbClr val="000000"/>
                </a:solidFill>
                <a:latin typeface="Roboto" pitchFamily="34" charset="0"/>
                <a:ea typeface="Roboto" pitchFamily="34" charset="-122"/>
                <a:cs typeface="Roboto" pitchFamily="34" charset="-120"/>
              </a:rPr>
              <a:t>National AI Research Fellowship program</a:t>
            </a:r>
            <a:endParaRPr lang="en-US" sz="850" dirty="0"/>
          </a:p>
        </p:txBody>
      </p:sp>
      <p:sp>
        <p:nvSpPr>
          <p:cNvPr id="18" name="Text 14"/>
          <p:cNvSpPr/>
          <p:nvPr/>
        </p:nvSpPr>
        <p:spPr>
          <a:xfrm>
            <a:off x="742950" y="3502182"/>
            <a:ext cx="2166928" cy="320018"/>
          </a:xfrm>
          <a:prstGeom prst="rect">
            <a:avLst/>
          </a:prstGeom>
          <a:noFill/>
          <a:ln/>
        </p:spPr>
        <p:txBody>
          <a:bodyPr wrap="square" lIns="212598" tIns="0" rIns="0" bIns="0" rtlCol="0" anchor="t">
            <a:spAutoFit/>
          </a:bodyPr>
          <a:lstStyle/>
          <a:p>
            <a:pPr marL="0" indent="0" algn="l">
              <a:lnSpc>
                <a:spcPct val="112000"/>
              </a:lnSpc>
              <a:buNone/>
            </a:pPr>
            <a:r>
              <a:rPr lang="en-US" sz="850" dirty="0">
                <a:solidFill>
                  <a:srgbClr val="000000"/>
                </a:solidFill>
                <a:latin typeface="Roboto" pitchFamily="34" charset="0"/>
                <a:ea typeface="Roboto" pitchFamily="34" charset="-122"/>
                <a:cs typeface="Roboto" pitchFamily="34" charset="-120"/>
              </a:rPr>
              <a:t>Advanced AI research projects and PhD programs</a:t>
            </a:r>
            <a:endParaRPr lang="en-US" sz="850" dirty="0"/>
          </a:p>
        </p:txBody>
      </p:sp>
      <p:sp>
        <p:nvSpPr>
          <p:cNvPr id="19" name="Text 15"/>
          <p:cNvSpPr/>
          <p:nvPr/>
        </p:nvSpPr>
        <p:spPr>
          <a:xfrm>
            <a:off x="750094" y="3783620"/>
            <a:ext cx="2166928" cy="320018"/>
          </a:xfrm>
          <a:prstGeom prst="rect">
            <a:avLst/>
          </a:prstGeom>
          <a:noFill/>
          <a:ln/>
        </p:spPr>
        <p:txBody>
          <a:bodyPr wrap="square" lIns="212598" tIns="0" rIns="0" bIns="0" rtlCol="0" anchor="t">
            <a:spAutoFit/>
          </a:bodyPr>
          <a:lstStyle/>
          <a:p>
            <a:pPr marL="0" indent="0" algn="l">
              <a:lnSpc>
                <a:spcPct val="112000"/>
              </a:lnSpc>
              <a:buNone/>
            </a:pPr>
            <a:r>
              <a:rPr lang="en-US" sz="850" dirty="0">
                <a:solidFill>
                  <a:srgbClr val="000000"/>
                </a:solidFill>
                <a:latin typeface="Roboto" pitchFamily="34" charset="0"/>
                <a:ea typeface="Roboto" pitchFamily="34" charset="-122"/>
                <a:cs typeface="Roboto" pitchFamily="34" charset="-120"/>
              </a:rPr>
              <a:t>International research partnerships and exchanges</a:t>
            </a:r>
            <a:endParaRPr lang="en-US" sz="850" dirty="0"/>
          </a:p>
        </p:txBody>
      </p:sp>
      <p:sp>
        <p:nvSpPr>
          <p:cNvPr id="20" name="Text 16"/>
          <p:cNvSpPr/>
          <p:nvPr/>
        </p:nvSpPr>
        <p:spPr>
          <a:xfrm>
            <a:off x="750094" y="2602111"/>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21" name="Text 17"/>
          <p:cNvSpPr/>
          <p:nvPr/>
        </p:nvSpPr>
        <p:spPr>
          <a:xfrm>
            <a:off x="750094" y="3189294"/>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22" name="Text 18"/>
          <p:cNvSpPr/>
          <p:nvPr/>
        </p:nvSpPr>
        <p:spPr>
          <a:xfrm>
            <a:off x="750094" y="3616468"/>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23" name="Text 19"/>
          <p:cNvSpPr/>
          <p:nvPr/>
        </p:nvSpPr>
        <p:spPr>
          <a:xfrm>
            <a:off x="757238" y="3919770"/>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24" name="Shape 20"/>
          <p:cNvSpPr/>
          <p:nvPr/>
        </p:nvSpPr>
        <p:spPr>
          <a:xfrm>
            <a:off x="3309928" y="2050255"/>
            <a:ext cx="2524116" cy="2214563"/>
          </a:xfrm>
          <a:prstGeom prst="rect">
            <a:avLst/>
          </a:prstGeom>
          <a:solidFill>
            <a:srgbClr val="FFFFFF"/>
          </a:solidFill>
          <a:ln/>
        </p:spPr>
      </p:sp>
      <p:sp>
        <p:nvSpPr>
          <p:cNvPr id="25" name="Shape 21"/>
          <p:cNvSpPr/>
          <p:nvPr/>
        </p:nvSpPr>
        <p:spPr>
          <a:xfrm>
            <a:off x="3309928" y="2050256"/>
            <a:ext cx="2524116" cy="28575"/>
          </a:xfrm>
          <a:prstGeom prst="rect">
            <a:avLst/>
          </a:prstGeom>
          <a:solidFill>
            <a:srgbClr val="000000"/>
          </a:solidFill>
          <a:ln/>
        </p:spPr>
      </p:sp>
      <p:sp>
        <p:nvSpPr>
          <p:cNvPr id="26" name="Shape 22"/>
          <p:cNvSpPr/>
          <p:nvPr/>
        </p:nvSpPr>
        <p:spPr>
          <a:xfrm>
            <a:off x="5826900" y="2050256"/>
            <a:ext cx="7144" cy="2000250"/>
          </a:xfrm>
          <a:prstGeom prst="rect">
            <a:avLst/>
          </a:prstGeom>
          <a:solidFill>
            <a:srgbClr val="000000"/>
          </a:solidFill>
          <a:ln/>
        </p:spPr>
      </p:sp>
      <p:sp>
        <p:nvSpPr>
          <p:cNvPr id="27" name="Shape 23"/>
          <p:cNvSpPr/>
          <p:nvPr/>
        </p:nvSpPr>
        <p:spPr>
          <a:xfrm>
            <a:off x="3309928" y="4043363"/>
            <a:ext cx="2524116" cy="7144"/>
          </a:xfrm>
          <a:prstGeom prst="rect">
            <a:avLst/>
          </a:prstGeom>
          <a:solidFill>
            <a:srgbClr val="000000"/>
          </a:solidFill>
          <a:ln/>
        </p:spPr>
      </p:sp>
      <p:sp>
        <p:nvSpPr>
          <p:cNvPr id="28" name="Shape 24"/>
          <p:cNvSpPr/>
          <p:nvPr/>
        </p:nvSpPr>
        <p:spPr>
          <a:xfrm>
            <a:off x="3309928" y="2050256"/>
            <a:ext cx="7144" cy="2000250"/>
          </a:xfrm>
          <a:prstGeom prst="rect">
            <a:avLst/>
          </a:prstGeom>
          <a:solidFill>
            <a:srgbClr val="000000"/>
          </a:solidFill>
          <a:ln/>
        </p:spPr>
      </p:sp>
      <p:pic>
        <p:nvPicPr>
          <p:cNvPr id="29" name="Image 2" descr="preencoded.png"/>
          <p:cNvPicPr>
            <a:picLocks noChangeAspect="1"/>
          </p:cNvPicPr>
          <p:nvPr/>
        </p:nvPicPr>
        <p:blipFill>
          <a:blip r:embed="rId5"/>
          <a:stretch>
            <a:fillRect/>
          </a:stretch>
        </p:blipFill>
        <p:spPr>
          <a:xfrm>
            <a:off x="3488522" y="2219027"/>
            <a:ext cx="117872" cy="157163"/>
          </a:xfrm>
          <a:prstGeom prst="rect">
            <a:avLst/>
          </a:prstGeom>
        </p:spPr>
      </p:pic>
      <p:sp>
        <p:nvSpPr>
          <p:cNvPr id="30" name="Text 25"/>
          <p:cNvSpPr/>
          <p:nvPr/>
        </p:nvSpPr>
        <p:spPr>
          <a:xfrm>
            <a:off x="3713550" y="2193131"/>
            <a:ext cx="1425178" cy="208955"/>
          </a:xfrm>
          <a:prstGeom prst="rect">
            <a:avLst/>
          </a:prstGeom>
          <a:noFill/>
          <a:ln/>
        </p:spPr>
        <p:txBody>
          <a:bodyPr wrap="square" lIns="0" tIns="0" rIns="0" bIns="0" rtlCol="0" anchor="t">
            <a:spAutoFit/>
          </a:bodyPr>
          <a:lstStyle/>
          <a:p>
            <a:pPr marL="0" indent="0" algn="l">
              <a:buNone/>
            </a:pPr>
            <a:r>
              <a:rPr lang="en-US" sz="1100" b="1" dirty="0">
                <a:solidFill>
                  <a:srgbClr val="B30000"/>
                </a:solidFill>
                <a:latin typeface="Playfair Display Bold" pitchFamily="34" charset="0"/>
                <a:ea typeface="Playfair Display Bold" pitchFamily="34" charset="-122"/>
                <a:cs typeface="Playfair Display Bold" pitchFamily="34" charset="-120"/>
              </a:rPr>
              <a:t>Innovation Pipeline</a:t>
            </a:r>
            <a:endParaRPr lang="en-US" sz="1100" dirty="0"/>
          </a:p>
        </p:txBody>
      </p:sp>
      <p:sp>
        <p:nvSpPr>
          <p:cNvPr id="31" name="Text 26"/>
          <p:cNvSpPr/>
          <p:nvPr/>
        </p:nvSpPr>
        <p:spPr>
          <a:xfrm>
            <a:off x="3488522" y="2587823"/>
            <a:ext cx="2166928" cy="320018"/>
          </a:xfrm>
          <a:prstGeom prst="rect">
            <a:avLst/>
          </a:prstGeom>
          <a:noFill/>
          <a:ln/>
        </p:spPr>
        <p:txBody>
          <a:bodyPr wrap="square" lIns="212598" tIns="0" rIns="0" bIns="0" rtlCol="0" anchor="t">
            <a:spAutoFit/>
          </a:bodyPr>
          <a:lstStyle/>
          <a:p>
            <a:pPr marL="0" indent="0" algn="l">
              <a:lnSpc>
                <a:spcPct val="112000"/>
              </a:lnSpc>
              <a:buNone/>
            </a:pPr>
            <a:r>
              <a:rPr lang="en-US" sz="850" dirty="0">
                <a:solidFill>
                  <a:srgbClr val="000000"/>
                </a:solidFill>
                <a:latin typeface="Roboto" pitchFamily="34" charset="0"/>
                <a:ea typeface="Roboto" pitchFamily="34" charset="-122"/>
                <a:cs typeface="Roboto" pitchFamily="34" charset="-120"/>
              </a:rPr>
              <a:t>Research-to-commercialization pathways</a:t>
            </a:r>
            <a:endParaRPr lang="en-US" sz="850" dirty="0"/>
          </a:p>
        </p:txBody>
      </p:sp>
      <p:sp>
        <p:nvSpPr>
          <p:cNvPr id="32" name="Text 27"/>
          <p:cNvSpPr/>
          <p:nvPr/>
        </p:nvSpPr>
        <p:spPr>
          <a:xfrm>
            <a:off x="3488522" y="3014997"/>
            <a:ext cx="2166928" cy="320018"/>
          </a:xfrm>
          <a:prstGeom prst="rect">
            <a:avLst/>
          </a:prstGeom>
          <a:noFill/>
          <a:ln/>
        </p:spPr>
        <p:txBody>
          <a:bodyPr wrap="square" lIns="212598" tIns="0" rIns="0" bIns="0" rtlCol="0" anchor="t">
            <a:spAutoFit/>
          </a:bodyPr>
          <a:lstStyle/>
          <a:p>
            <a:pPr marL="0" indent="0" algn="l">
              <a:lnSpc>
                <a:spcPct val="112000"/>
              </a:lnSpc>
              <a:buNone/>
            </a:pPr>
            <a:r>
              <a:rPr lang="en-US" sz="850" dirty="0">
                <a:solidFill>
                  <a:srgbClr val="000000"/>
                </a:solidFill>
                <a:latin typeface="Roboto" pitchFamily="34" charset="0"/>
                <a:ea typeface="Roboto" pitchFamily="34" charset="-122"/>
                <a:cs typeface="Roboto" pitchFamily="34" charset="-120"/>
              </a:rPr>
              <a:t>Joint Innovation Labs between government and private sector</a:t>
            </a:r>
            <a:endParaRPr lang="en-US" sz="850" dirty="0"/>
          </a:p>
        </p:txBody>
      </p:sp>
      <p:sp>
        <p:nvSpPr>
          <p:cNvPr id="33" name="Text 28"/>
          <p:cNvSpPr/>
          <p:nvPr/>
        </p:nvSpPr>
        <p:spPr>
          <a:xfrm>
            <a:off x="3488522" y="3442171"/>
            <a:ext cx="2166928" cy="320018"/>
          </a:xfrm>
          <a:prstGeom prst="rect">
            <a:avLst/>
          </a:prstGeom>
          <a:noFill/>
          <a:ln/>
        </p:spPr>
        <p:txBody>
          <a:bodyPr wrap="square" lIns="212598" tIns="0" rIns="0" bIns="0" rtlCol="0" anchor="t">
            <a:spAutoFit/>
          </a:bodyPr>
          <a:lstStyle/>
          <a:p>
            <a:pPr marL="0" indent="0" algn="l">
              <a:lnSpc>
                <a:spcPct val="112000"/>
              </a:lnSpc>
              <a:buNone/>
            </a:pPr>
            <a:r>
              <a:rPr lang="en-US" sz="850" dirty="0">
                <a:solidFill>
                  <a:srgbClr val="000000"/>
                </a:solidFill>
                <a:latin typeface="Roboto" pitchFamily="34" charset="0"/>
                <a:ea typeface="Roboto" pitchFamily="34" charset="-122"/>
                <a:cs typeface="Roboto" pitchFamily="34" charset="-120"/>
              </a:rPr>
              <a:t>AI Regulatory Sandbox ("Innovation Crucible")</a:t>
            </a:r>
            <a:endParaRPr lang="en-US" sz="850" dirty="0"/>
          </a:p>
        </p:txBody>
      </p:sp>
      <p:sp>
        <p:nvSpPr>
          <p:cNvPr id="34" name="Text 29"/>
          <p:cNvSpPr/>
          <p:nvPr/>
        </p:nvSpPr>
        <p:spPr>
          <a:xfrm>
            <a:off x="3495666" y="3751533"/>
            <a:ext cx="2166928" cy="320018"/>
          </a:xfrm>
          <a:prstGeom prst="rect">
            <a:avLst/>
          </a:prstGeom>
          <a:noFill/>
          <a:ln/>
        </p:spPr>
        <p:txBody>
          <a:bodyPr wrap="square" lIns="212598" tIns="0" rIns="0" bIns="0" rtlCol="0" anchor="t">
            <a:spAutoFit/>
          </a:bodyPr>
          <a:lstStyle/>
          <a:p>
            <a:pPr marL="0" indent="0" algn="l">
              <a:lnSpc>
                <a:spcPct val="112000"/>
              </a:lnSpc>
              <a:buNone/>
            </a:pPr>
            <a:r>
              <a:rPr lang="en-US" sz="850" dirty="0">
                <a:solidFill>
                  <a:srgbClr val="000000"/>
                </a:solidFill>
                <a:latin typeface="Roboto" pitchFamily="34" charset="0"/>
                <a:ea typeface="Roboto" pitchFamily="34" charset="-122"/>
                <a:cs typeface="Roboto" pitchFamily="34" charset="-120"/>
              </a:rPr>
              <a:t>Support infrastructure for AI start-ups and SMEs</a:t>
            </a:r>
            <a:endParaRPr lang="en-US" sz="850" dirty="0"/>
          </a:p>
        </p:txBody>
      </p:sp>
      <p:sp>
        <p:nvSpPr>
          <p:cNvPr id="35" name="Text 30"/>
          <p:cNvSpPr/>
          <p:nvPr/>
        </p:nvSpPr>
        <p:spPr>
          <a:xfrm>
            <a:off x="3488522" y="2602111"/>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36" name="Text 31"/>
          <p:cNvSpPr/>
          <p:nvPr/>
        </p:nvSpPr>
        <p:spPr>
          <a:xfrm>
            <a:off x="3488522" y="3029285"/>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37" name="Text 32"/>
          <p:cNvSpPr/>
          <p:nvPr/>
        </p:nvSpPr>
        <p:spPr>
          <a:xfrm>
            <a:off x="3488522" y="3456459"/>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38" name="Text 33"/>
          <p:cNvSpPr/>
          <p:nvPr/>
        </p:nvSpPr>
        <p:spPr>
          <a:xfrm>
            <a:off x="3488522" y="3883633"/>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39" name="Shape 34"/>
          <p:cNvSpPr/>
          <p:nvPr/>
        </p:nvSpPr>
        <p:spPr>
          <a:xfrm>
            <a:off x="6048356" y="2050256"/>
            <a:ext cx="2524116" cy="2000250"/>
          </a:xfrm>
          <a:prstGeom prst="rect">
            <a:avLst/>
          </a:prstGeom>
          <a:solidFill>
            <a:srgbClr val="FFFFFF"/>
          </a:solidFill>
          <a:ln/>
        </p:spPr>
      </p:sp>
      <p:sp>
        <p:nvSpPr>
          <p:cNvPr id="40" name="Shape 35"/>
          <p:cNvSpPr/>
          <p:nvPr/>
        </p:nvSpPr>
        <p:spPr>
          <a:xfrm>
            <a:off x="6048356" y="2050256"/>
            <a:ext cx="2524116" cy="28575"/>
          </a:xfrm>
          <a:prstGeom prst="rect">
            <a:avLst/>
          </a:prstGeom>
          <a:solidFill>
            <a:srgbClr val="000000"/>
          </a:solidFill>
          <a:ln/>
        </p:spPr>
      </p:sp>
      <p:sp>
        <p:nvSpPr>
          <p:cNvPr id="41" name="Shape 36"/>
          <p:cNvSpPr/>
          <p:nvPr/>
        </p:nvSpPr>
        <p:spPr>
          <a:xfrm>
            <a:off x="8565328" y="2050256"/>
            <a:ext cx="7144" cy="2000250"/>
          </a:xfrm>
          <a:prstGeom prst="rect">
            <a:avLst/>
          </a:prstGeom>
          <a:solidFill>
            <a:srgbClr val="000000"/>
          </a:solidFill>
          <a:ln/>
        </p:spPr>
      </p:sp>
      <p:sp>
        <p:nvSpPr>
          <p:cNvPr id="42" name="Shape 37"/>
          <p:cNvSpPr/>
          <p:nvPr/>
        </p:nvSpPr>
        <p:spPr>
          <a:xfrm>
            <a:off x="6048356" y="4043363"/>
            <a:ext cx="2524116" cy="7144"/>
          </a:xfrm>
          <a:prstGeom prst="rect">
            <a:avLst/>
          </a:prstGeom>
          <a:solidFill>
            <a:srgbClr val="000000"/>
          </a:solidFill>
          <a:ln/>
        </p:spPr>
      </p:sp>
      <p:sp>
        <p:nvSpPr>
          <p:cNvPr id="43" name="Shape 38"/>
          <p:cNvSpPr/>
          <p:nvPr/>
        </p:nvSpPr>
        <p:spPr>
          <a:xfrm>
            <a:off x="6048356" y="2050256"/>
            <a:ext cx="7144" cy="2000250"/>
          </a:xfrm>
          <a:prstGeom prst="rect">
            <a:avLst/>
          </a:prstGeom>
          <a:solidFill>
            <a:srgbClr val="000000"/>
          </a:solidFill>
          <a:ln/>
        </p:spPr>
      </p:sp>
      <p:pic>
        <p:nvPicPr>
          <p:cNvPr id="44" name="Image 3" descr="preencoded.png"/>
          <p:cNvPicPr>
            <a:picLocks noChangeAspect="1"/>
          </p:cNvPicPr>
          <p:nvPr/>
        </p:nvPicPr>
        <p:blipFill>
          <a:blip r:embed="rId6"/>
          <a:stretch>
            <a:fillRect/>
          </a:stretch>
        </p:blipFill>
        <p:spPr>
          <a:xfrm>
            <a:off x="6226950" y="2219027"/>
            <a:ext cx="157163" cy="157163"/>
          </a:xfrm>
          <a:prstGeom prst="rect">
            <a:avLst/>
          </a:prstGeom>
        </p:spPr>
      </p:pic>
      <p:sp>
        <p:nvSpPr>
          <p:cNvPr id="45" name="Text 39"/>
          <p:cNvSpPr/>
          <p:nvPr/>
        </p:nvSpPr>
        <p:spPr>
          <a:xfrm>
            <a:off x="6491269" y="2193131"/>
            <a:ext cx="1169789" cy="208955"/>
          </a:xfrm>
          <a:prstGeom prst="rect">
            <a:avLst/>
          </a:prstGeom>
          <a:noFill/>
          <a:ln/>
        </p:spPr>
        <p:txBody>
          <a:bodyPr wrap="none" lIns="0" tIns="0" rIns="0" bIns="0" rtlCol="0" anchor="t">
            <a:spAutoFit/>
          </a:bodyPr>
          <a:lstStyle/>
          <a:p>
            <a:pPr marL="0" indent="0" algn="l">
              <a:buNone/>
            </a:pPr>
            <a:r>
              <a:rPr lang="en-US" sz="1100" b="1" dirty="0">
                <a:solidFill>
                  <a:srgbClr val="B30000"/>
                </a:solidFill>
                <a:latin typeface="Playfair Display Bold" pitchFamily="34" charset="0"/>
                <a:ea typeface="Playfair Display Bold" pitchFamily="34" charset="-122"/>
                <a:cs typeface="Playfair Display Bold" pitchFamily="34" charset="-120"/>
              </a:rPr>
              <a:t>IP &amp; Knowledge</a:t>
            </a:r>
            <a:endParaRPr lang="en-US" sz="1100" dirty="0"/>
          </a:p>
        </p:txBody>
      </p:sp>
      <p:sp>
        <p:nvSpPr>
          <p:cNvPr id="46" name="Text 40"/>
          <p:cNvSpPr/>
          <p:nvPr/>
        </p:nvSpPr>
        <p:spPr>
          <a:xfrm>
            <a:off x="6226950" y="2587823"/>
            <a:ext cx="2166928" cy="320018"/>
          </a:xfrm>
          <a:prstGeom prst="rect">
            <a:avLst/>
          </a:prstGeom>
          <a:noFill/>
          <a:ln/>
        </p:spPr>
        <p:txBody>
          <a:bodyPr wrap="square" lIns="212598" tIns="0" rIns="0" bIns="0" rtlCol="0" anchor="t">
            <a:spAutoFit/>
          </a:bodyPr>
          <a:lstStyle/>
          <a:p>
            <a:pPr marL="0" indent="0" algn="l">
              <a:lnSpc>
                <a:spcPct val="112000"/>
              </a:lnSpc>
              <a:buNone/>
            </a:pPr>
            <a:r>
              <a:rPr lang="en-US" sz="850" dirty="0">
                <a:solidFill>
                  <a:srgbClr val="000000"/>
                </a:solidFill>
                <a:latin typeface="Roboto" pitchFamily="34" charset="0"/>
                <a:ea typeface="Roboto" pitchFamily="34" charset="-122"/>
                <a:cs typeface="Roboto" pitchFamily="34" charset="-120"/>
              </a:rPr>
              <a:t>Locally-tailored Intellectual Property (IP) reflecting Zimbabwean context</a:t>
            </a:r>
            <a:endParaRPr lang="en-US" sz="850" dirty="0"/>
          </a:p>
        </p:txBody>
      </p:sp>
      <p:sp>
        <p:nvSpPr>
          <p:cNvPr id="47" name="Text 41"/>
          <p:cNvSpPr/>
          <p:nvPr/>
        </p:nvSpPr>
        <p:spPr>
          <a:xfrm>
            <a:off x="6226950" y="3014997"/>
            <a:ext cx="2166928" cy="320018"/>
          </a:xfrm>
          <a:prstGeom prst="rect">
            <a:avLst/>
          </a:prstGeom>
          <a:noFill/>
          <a:ln/>
        </p:spPr>
        <p:txBody>
          <a:bodyPr wrap="square" lIns="212598" tIns="0" rIns="0" bIns="0" rtlCol="0" anchor="t">
            <a:spAutoFit/>
          </a:bodyPr>
          <a:lstStyle/>
          <a:p>
            <a:pPr marL="0" indent="0" algn="l">
              <a:lnSpc>
                <a:spcPct val="112000"/>
              </a:lnSpc>
              <a:buNone/>
            </a:pPr>
            <a:r>
              <a:rPr lang="en-US" sz="850" dirty="0">
                <a:solidFill>
                  <a:srgbClr val="000000"/>
                </a:solidFill>
                <a:latin typeface="Roboto" pitchFamily="34" charset="0"/>
                <a:ea typeface="Roboto" pitchFamily="34" charset="-122"/>
                <a:cs typeface="Roboto" pitchFamily="34" charset="-120"/>
              </a:rPr>
              <a:t>"Data for Development" agreements with private companies</a:t>
            </a:r>
            <a:endParaRPr lang="en-US" sz="850" dirty="0"/>
          </a:p>
        </p:txBody>
      </p:sp>
      <p:sp>
        <p:nvSpPr>
          <p:cNvPr id="48" name="Text 42"/>
          <p:cNvSpPr/>
          <p:nvPr/>
        </p:nvSpPr>
        <p:spPr>
          <a:xfrm>
            <a:off x="6226950" y="3442171"/>
            <a:ext cx="2166928" cy="320018"/>
          </a:xfrm>
          <a:prstGeom prst="rect">
            <a:avLst/>
          </a:prstGeom>
          <a:noFill/>
          <a:ln/>
        </p:spPr>
        <p:txBody>
          <a:bodyPr wrap="square" lIns="212598" tIns="0" rIns="0" bIns="0" rtlCol="0" anchor="t">
            <a:spAutoFit/>
          </a:bodyPr>
          <a:lstStyle/>
          <a:p>
            <a:pPr marL="0" indent="0" algn="l">
              <a:lnSpc>
                <a:spcPct val="112000"/>
              </a:lnSpc>
              <a:buNone/>
            </a:pPr>
            <a:r>
              <a:rPr lang="en-US" sz="850" dirty="0">
                <a:solidFill>
                  <a:srgbClr val="000000"/>
                </a:solidFill>
                <a:latin typeface="Roboto" pitchFamily="34" charset="0"/>
                <a:ea typeface="Roboto" pitchFamily="34" charset="-122"/>
                <a:cs typeface="Roboto" pitchFamily="34" charset="-120"/>
              </a:rPr>
              <a:t>Publication and knowledge-sharing platforms</a:t>
            </a:r>
            <a:endParaRPr lang="en-US" sz="850" dirty="0"/>
          </a:p>
        </p:txBody>
      </p:sp>
      <p:sp>
        <p:nvSpPr>
          <p:cNvPr id="49" name="Text 43"/>
          <p:cNvSpPr/>
          <p:nvPr/>
        </p:nvSpPr>
        <p:spPr>
          <a:xfrm>
            <a:off x="6226950" y="3739984"/>
            <a:ext cx="2166928" cy="320018"/>
          </a:xfrm>
          <a:prstGeom prst="rect">
            <a:avLst/>
          </a:prstGeom>
          <a:noFill/>
          <a:ln/>
        </p:spPr>
        <p:txBody>
          <a:bodyPr wrap="square" lIns="212598" tIns="0" rIns="0" bIns="0" rtlCol="0" anchor="t">
            <a:spAutoFit/>
          </a:bodyPr>
          <a:lstStyle/>
          <a:p>
            <a:pPr marL="0" indent="0" algn="l">
              <a:lnSpc>
                <a:spcPct val="112000"/>
              </a:lnSpc>
              <a:buNone/>
            </a:pPr>
            <a:r>
              <a:rPr lang="en-US" sz="850" dirty="0">
                <a:solidFill>
                  <a:srgbClr val="000000"/>
                </a:solidFill>
                <a:latin typeface="Roboto" pitchFamily="34" charset="0"/>
                <a:ea typeface="Roboto" pitchFamily="34" charset="-122"/>
                <a:cs typeface="Roboto" pitchFamily="34" charset="-120"/>
              </a:rPr>
              <a:t>Indigenous knowledge integration in AI systems</a:t>
            </a:r>
            <a:endParaRPr lang="en-US" sz="850" dirty="0"/>
          </a:p>
        </p:txBody>
      </p:sp>
      <p:sp>
        <p:nvSpPr>
          <p:cNvPr id="51" name="Shape 45"/>
          <p:cNvSpPr/>
          <p:nvPr/>
        </p:nvSpPr>
        <p:spPr>
          <a:xfrm>
            <a:off x="0" y="4786313"/>
            <a:ext cx="9144000" cy="357188"/>
          </a:xfrm>
          <a:prstGeom prst="rect">
            <a:avLst/>
          </a:prstGeom>
          <a:solidFill>
            <a:srgbClr val="000000"/>
          </a:solidFill>
          <a:ln/>
        </p:spPr>
      </p:sp>
      <p:sp>
        <p:nvSpPr>
          <p:cNvPr id="52" name="Shape 46"/>
          <p:cNvSpPr/>
          <p:nvPr/>
        </p:nvSpPr>
        <p:spPr>
          <a:xfrm>
            <a:off x="0" y="4786313"/>
            <a:ext cx="9144000" cy="7144"/>
          </a:xfrm>
          <a:prstGeom prst="rect">
            <a:avLst/>
          </a:prstGeom>
          <a:solidFill>
            <a:srgbClr val="000000"/>
          </a:solidFill>
          <a:ln/>
        </p:spPr>
      </p:sp>
      <p:sp>
        <p:nvSpPr>
          <p:cNvPr id="53" name="Text 47"/>
          <p:cNvSpPr/>
          <p:nvPr/>
        </p:nvSpPr>
        <p:spPr>
          <a:xfrm>
            <a:off x="6226950" y="2602111"/>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54" name="Text 48"/>
          <p:cNvSpPr/>
          <p:nvPr/>
        </p:nvSpPr>
        <p:spPr>
          <a:xfrm>
            <a:off x="6226950" y="3029285"/>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55" name="Text 49"/>
          <p:cNvSpPr/>
          <p:nvPr/>
        </p:nvSpPr>
        <p:spPr>
          <a:xfrm>
            <a:off x="6226950" y="3456459"/>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56" name="Text 50"/>
          <p:cNvSpPr/>
          <p:nvPr/>
        </p:nvSpPr>
        <p:spPr>
          <a:xfrm>
            <a:off x="6226950" y="3883633"/>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57" name="Text 51"/>
          <p:cNvSpPr/>
          <p:nvPr/>
        </p:nvSpPr>
        <p:spPr>
          <a:xfrm>
            <a:off x="571500" y="4893469"/>
            <a:ext cx="1868091" cy="117872"/>
          </a:xfrm>
          <a:prstGeom prst="rect">
            <a:avLst/>
          </a:prstGeom>
          <a:noFill/>
          <a:ln/>
        </p:spPr>
        <p:txBody>
          <a:bodyPr wrap="squar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Zimbabwe National AI Strategy 2026-2030</a:t>
            </a:r>
            <a:endParaRPr lang="en-US" sz="750" dirty="0"/>
          </a:p>
        </p:txBody>
      </p:sp>
      <p:sp>
        <p:nvSpPr>
          <p:cNvPr id="58" name="Text 52"/>
          <p:cNvSpPr/>
          <p:nvPr/>
        </p:nvSpPr>
        <p:spPr>
          <a:xfrm>
            <a:off x="8461772" y="4893469"/>
            <a:ext cx="110728" cy="117872"/>
          </a:xfrm>
          <a:prstGeom prst="rect">
            <a:avLst/>
          </a:prstGeom>
          <a:noFill/>
          <a:ln/>
        </p:spPr>
        <p:txBody>
          <a:bodyPr wrap="non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12</a:t>
            </a:r>
            <a:endParaRPr lang="en-US" sz="7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9144000" cy="5143500"/>
          </a:xfrm>
          <a:prstGeom prst="rect">
            <a:avLst/>
          </a:prstGeom>
        </p:spPr>
      </p:pic>
      <p:sp>
        <p:nvSpPr>
          <p:cNvPr id="3" name="Shape 0"/>
          <p:cNvSpPr/>
          <p:nvPr/>
        </p:nvSpPr>
        <p:spPr>
          <a:xfrm>
            <a:off x="0" y="0"/>
            <a:ext cx="9144000" cy="642938"/>
          </a:xfrm>
          <a:prstGeom prst="rect">
            <a:avLst/>
          </a:prstGeom>
          <a:solidFill>
            <a:srgbClr val="800000"/>
          </a:solidFill>
          <a:ln/>
        </p:spPr>
      </p:sp>
      <p:sp>
        <p:nvSpPr>
          <p:cNvPr id="4" name="Shape 1"/>
          <p:cNvSpPr/>
          <p:nvPr/>
        </p:nvSpPr>
        <p:spPr>
          <a:xfrm>
            <a:off x="0" y="628650"/>
            <a:ext cx="9144000" cy="14288"/>
          </a:xfrm>
          <a:prstGeom prst="rect">
            <a:avLst/>
          </a:prstGeom>
          <a:solidFill>
            <a:srgbClr val="000000"/>
          </a:solidFill>
          <a:ln/>
        </p:spPr>
      </p:sp>
      <p:sp>
        <p:nvSpPr>
          <p:cNvPr id="5" name="Text 2"/>
          <p:cNvSpPr/>
          <p:nvPr/>
        </p:nvSpPr>
        <p:spPr>
          <a:xfrm>
            <a:off x="571500" y="221456"/>
            <a:ext cx="6431161" cy="342900"/>
          </a:xfrm>
          <a:prstGeom prst="rect">
            <a:avLst/>
          </a:prstGeom>
          <a:noFill/>
          <a:ln/>
        </p:spPr>
        <p:txBody>
          <a:bodyPr wrap="square" lIns="0" tIns="0" rIns="0" bIns="0" rtlCol="0" anchor="t">
            <a:spAutoFit/>
          </a:bodyPr>
          <a:lstStyle/>
          <a:p>
            <a:pPr marL="0" indent="0" algn="l">
              <a:buNone/>
            </a:pPr>
            <a:r>
              <a:rPr lang="en-US" sz="1800" b="1" dirty="0">
                <a:solidFill>
                  <a:srgbClr val="FFFFFF"/>
                </a:solidFill>
                <a:latin typeface="Playfair Display Bold" pitchFamily="34" charset="0"/>
                <a:ea typeface="Playfair Display Bold" pitchFamily="34" charset="-122"/>
                <a:cs typeface="Playfair Display Bold" pitchFamily="34" charset="-120"/>
              </a:rPr>
              <a:t>Pillar 6: AI International Collaboration and Diplomacy</a:t>
            </a:r>
            <a:endParaRPr lang="en-US" sz="1800" dirty="0"/>
          </a:p>
        </p:txBody>
      </p:sp>
      <p:sp>
        <p:nvSpPr>
          <p:cNvPr id="6" name="Text 3"/>
          <p:cNvSpPr/>
          <p:nvPr/>
        </p:nvSpPr>
        <p:spPr>
          <a:xfrm>
            <a:off x="571500" y="857250"/>
            <a:ext cx="8001000" cy="228600"/>
          </a:xfrm>
          <a:prstGeom prst="rect">
            <a:avLst/>
          </a:prstGeom>
          <a:noFill/>
          <a:ln/>
        </p:spPr>
        <p:txBody>
          <a:bodyPr wrap="square" lIns="0" tIns="0" rIns="0" bIns="0" rtlCol="0" anchor="t">
            <a:spAutoFit/>
          </a:bodyPr>
          <a:lstStyle/>
          <a:p>
            <a:pPr marL="0" indent="0" algn="l">
              <a:buNone/>
            </a:pPr>
            <a:r>
              <a:rPr lang="en-US" sz="1200" b="1" dirty="0">
                <a:solidFill>
                  <a:srgbClr val="B30000"/>
                </a:solidFill>
                <a:latin typeface="Playfair Display Bold" pitchFamily="34" charset="0"/>
                <a:ea typeface="Playfair Display Bold" pitchFamily="34" charset="-122"/>
                <a:cs typeface="Playfair Display Bold" pitchFamily="34" charset="-120"/>
              </a:rPr>
              <a:t>Global Engagement While Protecting Digital Sovereignty</a:t>
            </a:r>
            <a:endParaRPr lang="en-US" sz="1200" dirty="0"/>
          </a:p>
        </p:txBody>
      </p:sp>
      <p:sp>
        <p:nvSpPr>
          <p:cNvPr id="7" name="Shape 4"/>
          <p:cNvSpPr/>
          <p:nvPr/>
        </p:nvSpPr>
        <p:spPr>
          <a:xfrm>
            <a:off x="571500" y="1228725"/>
            <a:ext cx="8001000" cy="642938"/>
          </a:xfrm>
          <a:prstGeom prst="rect">
            <a:avLst/>
          </a:prstGeom>
          <a:solidFill>
            <a:srgbClr val="FFFFFF"/>
          </a:solidFill>
          <a:ln w="9144">
            <a:solidFill>
              <a:srgbClr val="000000"/>
            </a:solidFill>
            <a:prstDash val="solid"/>
          </a:ln>
        </p:spPr>
      </p:sp>
      <p:sp>
        <p:nvSpPr>
          <p:cNvPr id="8" name="Text 5"/>
          <p:cNvSpPr/>
          <p:nvPr/>
        </p:nvSpPr>
        <p:spPr>
          <a:xfrm>
            <a:off x="750094" y="1371600"/>
            <a:ext cx="7643813" cy="412552"/>
          </a:xfrm>
          <a:prstGeom prst="rect">
            <a:avLst/>
          </a:prstGeom>
          <a:noFill/>
          <a:ln/>
        </p:spPr>
        <p:txBody>
          <a:bodyPr wrap="square" lIns="0" tIns="0" rIns="0" bIns="0" rtlCol="0" anchor="t">
            <a:spAutoFit/>
          </a:bodyPr>
          <a:lstStyle/>
          <a:p>
            <a:pPr marL="0" indent="0" algn="l">
              <a:lnSpc>
                <a:spcPct val="108000"/>
              </a:lnSpc>
              <a:buNone/>
            </a:pPr>
            <a:r>
              <a:rPr lang="en-US" sz="1000" b="1" dirty="0">
                <a:solidFill>
                  <a:srgbClr val="B30000"/>
                </a:solidFill>
                <a:latin typeface="Playfair Display Bold" pitchFamily="34" charset="0"/>
                <a:ea typeface="Playfair Display Bold" pitchFamily="34" charset="-122"/>
                <a:cs typeface="Playfair Display Bold" pitchFamily="34" charset="-120"/>
              </a:rPr>
              <a:t>Mission:</a:t>
            </a:r>
            <a:r>
              <a:rPr lang="en-US" sz="950" dirty="0">
                <a:solidFill>
                  <a:srgbClr val="000000"/>
                </a:solidFill>
                <a:latin typeface="Roboto" pitchFamily="34" charset="0"/>
                <a:ea typeface="Roboto" pitchFamily="34" charset="-122"/>
                <a:cs typeface="Roboto" pitchFamily="34" charset="-120"/>
              </a:rPr>
              <a:t> Enhance Zimbabwe's role in the global AI landscape, amplify its influence in global AI governance, and secure technology transfer while protecting digital sovereignty — positioning Zimbabwe as a continental leader and Global South voice in AI governance.</a:t>
            </a:r>
            <a:endParaRPr lang="en-US" sz="1000" dirty="0"/>
          </a:p>
        </p:txBody>
      </p:sp>
      <p:sp>
        <p:nvSpPr>
          <p:cNvPr id="9" name="Shape 6"/>
          <p:cNvSpPr/>
          <p:nvPr/>
        </p:nvSpPr>
        <p:spPr>
          <a:xfrm>
            <a:off x="571500" y="2050256"/>
            <a:ext cx="3857625" cy="2000250"/>
          </a:xfrm>
          <a:prstGeom prst="rect">
            <a:avLst/>
          </a:prstGeom>
          <a:solidFill>
            <a:srgbClr val="FFFFFF"/>
          </a:solidFill>
          <a:ln/>
        </p:spPr>
      </p:sp>
      <p:sp>
        <p:nvSpPr>
          <p:cNvPr id="10" name="Shape 7"/>
          <p:cNvSpPr/>
          <p:nvPr/>
        </p:nvSpPr>
        <p:spPr>
          <a:xfrm>
            <a:off x="571500" y="2050256"/>
            <a:ext cx="3857625" cy="7144"/>
          </a:xfrm>
          <a:prstGeom prst="rect">
            <a:avLst/>
          </a:prstGeom>
          <a:solidFill>
            <a:srgbClr val="000000"/>
          </a:solidFill>
          <a:ln/>
        </p:spPr>
      </p:sp>
      <p:sp>
        <p:nvSpPr>
          <p:cNvPr id="11" name="Shape 8"/>
          <p:cNvSpPr/>
          <p:nvPr/>
        </p:nvSpPr>
        <p:spPr>
          <a:xfrm>
            <a:off x="4421981" y="2050256"/>
            <a:ext cx="7144" cy="2000250"/>
          </a:xfrm>
          <a:prstGeom prst="rect">
            <a:avLst/>
          </a:prstGeom>
          <a:solidFill>
            <a:srgbClr val="000000"/>
          </a:solidFill>
          <a:ln/>
        </p:spPr>
      </p:sp>
      <p:sp>
        <p:nvSpPr>
          <p:cNvPr id="12" name="Shape 9"/>
          <p:cNvSpPr/>
          <p:nvPr/>
        </p:nvSpPr>
        <p:spPr>
          <a:xfrm>
            <a:off x="571500" y="4043363"/>
            <a:ext cx="3857625" cy="7144"/>
          </a:xfrm>
          <a:prstGeom prst="rect">
            <a:avLst/>
          </a:prstGeom>
          <a:solidFill>
            <a:srgbClr val="000000"/>
          </a:solidFill>
          <a:ln/>
        </p:spPr>
      </p:sp>
      <p:sp>
        <p:nvSpPr>
          <p:cNvPr id="13" name="Shape 10"/>
          <p:cNvSpPr/>
          <p:nvPr/>
        </p:nvSpPr>
        <p:spPr>
          <a:xfrm>
            <a:off x="571500" y="2050256"/>
            <a:ext cx="28575" cy="2000250"/>
          </a:xfrm>
          <a:prstGeom prst="rect">
            <a:avLst/>
          </a:prstGeom>
          <a:solidFill>
            <a:srgbClr val="B30000"/>
          </a:solidFill>
          <a:ln/>
        </p:spPr>
      </p:sp>
      <p:pic>
        <p:nvPicPr>
          <p:cNvPr id="14" name="Image 1" descr="preencoded.png"/>
          <p:cNvPicPr>
            <a:picLocks noChangeAspect="1"/>
          </p:cNvPicPr>
          <p:nvPr/>
        </p:nvPicPr>
        <p:blipFill>
          <a:blip r:embed="rId4"/>
          <a:stretch>
            <a:fillRect/>
          </a:stretch>
        </p:blipFill>
        <p:spPr>
          <a:xfrm>
            <a:off x="750094" y="2219027"/>
            <a:ext cx="157163" cy="157163"/>
          </a:xfrm>
          <a:prstGeom prst="rect">
            <a:avLst/>
          </a:prstGeom>
        </p:spPr>
      </p:pic>
      <p:sp>
        <p:nvSpPr>
          <p:cNvPr id="15" name="Text 11"/>
          <p:cNvSpPr/>
          <p:nvPr/>
        </p:nvSpPr>
        <p:spPr>
          <a:xfrm>
            <a:off x="1014413" y="2193131"/>
            <a:ext cx="1494830" cy="208955"/>
          </a:xfrm>
          <a:prstGeom prst="rect">
            <a:avLst/>
          </a:prstGeom>
          <a:noFill/>
          <a:ln/>
        </p:spPr>
        <p:txBody>
          <a:bodyPr wrap="square" lIns="0" tIns="0" rIns="0" bIns="0" rtlCol="0" anchor="t">
            <a:spAutoFit/>
          </a:bodyPr>
          <a:lstStyle/>
          <a:p>
            <a:pPr marL="0" indent="0" algn="l">
              <a:buNone/>
            </a:pPr>
            <a:r>
              <a:rPr lang="en-US" sz="1100" b="1" dirty="0">
                <a:solidFill>
                  <a:srgbClr val="B30000"/>
                </a:solidFill>
                <a:latin typeface="Playfair Display Bold" pitchFamily="34" charset="0"/>
                <a:ea typeface="Playfair Display Bold" pitchFamily="34" charset="-122"/>
                <a:cs typeface="Playfair Display Bold" pitchFamily="34" charset="-120"/>
              </a:rPr>
              <a:t>Regional Leadership</a:t>
            </a:r>
            <a:endParaRPr lang="en-US" sz="1100" dirty="0"/>
          </a:p>
        </p:txBody>
      </p:sp>
      <p:sp>
        <p:nvSpPr>
          <p:cNvPr id="16" name="Text 12"/>
          <p:cNvSpPr/>
          <p:nvPr/>
        </p:nvSpPr>
        <p:spPr>
          <a:xfrm>
            <a:off x="750094" y="2587823"/>
            <a:ext cx="3500438" cy="138371"/>
          </a:xfrm>
          <a:prstGeom prst="rect">
            <a:avLst/>
          </a:prstGeom>
          <a:noFill/>
          <a:ln/>
        </p:spPr>
        <p:txBody>
          <a:bodyPr wrap="square" lIns="212598" tIns="0" rIns="0" bIns="0" rtlCol="0" anchor="t">
            <a:spAutoFit/>
          </a:bodyPr>
          <a:lstStyle/>
          <a:p>
            <a:pPr marL="0" indent="0" algn="l">
              <a:lnSpc>
                <a:spcPct val="112000"/>
              </a:lnSpc>
              <a:buNone/>
            </a:pPr>
            <a:r>
              <a:rPr lang="en-US" sz="850" dirty="0">
                <a:solidFill>
                  <a:srgbClr val="000000"/>
                </a:solidFill>
                <a:latin typeface="Roboto" pitchFamily="34" charset="0"/>
                <a:ea typeface="Roboto" pitchFamily="34" charset="-122"/>
                <a:cs typeface="Roboto" pitchFamily="34" charset="-120"/>
              </a:rPr>
              <a:t>Lead African AI governance through regional bodies</a:t>
            </a:r>
            <a:endParaRPr lang="en-US" sz="850" dirty="0"/>
          </a:p>
        </p:txBody>
      </p:sp>
      <p:sp>
        <p:nvSpPr>
          <p:cNvPr id="17" name="Text 13"/>
          <p:cNvSpPr/>
          <p:nvPr/>
        </p:nvSpPr>
        <p:spPr>
          <a:xfrm>
            <a:off x="750094" y="3014997"/>
            <a:ext cx="3500438" cy="138371"/>
          </a:xfrm>
          <a:prstGeom prst="rect">
            <a:avLst/>
          </a:prstGeom>
          <a:noFill/>
          <a:ln/>
        </p:spPr>
        <p:txBody>
          <a:bodyPr wrap="square" lIns="212598" tIns="0" rIns="0" bIns="0" rtlCol="0" anchor="t">
            <a:spAutoFit/>
          </a:bodyPr>
          <a:lstStyle/>
          <a:p>
            <a:pPr marL="0" indent="0" algn="l">
              <a:lnSpc>
                <a:spcPct val="112000"/>
              </a:lnSpc>
              <a:buNone/>
            </a:pPr>
            <a:r>
              <a:rPr lang="en-US" sz="850" dirty="0">
                <a:solidFill>
                  <a:srgbClr val="000000"/>
                </a:solidFill>
                <a:latin typeface="Roboto" pitchFamily="34" charset="0"/>
                <a:ea typeface="Roboto" pitchFamily="34" charset="-122"/>
                <a:cs typeface="Roboto" pitchFamily="34" charset="-120"/>
              </a:rPr>
              <a:t>Host the annual "Harare Declaration on Ethical AI for Development"</a:t>
            </a:r>
            <a:endParaRPr lang="en-US" sz="850" dirty="0"/>
          </a:p>
        </p:txBody>
      </p:sp>
      <p:sp>
        <p:nvSpPr>
          <p:cNvPr id="18" name="Text 14"/>
          <p:cNvSpPr/>
          <p:nvPr/>
        </p:nvSpPr>
        <p:spPr>
          <a:xfrm>
            <a:off x="750094" y="3442171"/>
            <a:ext cx="3500438" cy="138371"/>
          </a:xfrm>
          <a:prstGeom prst="rect">
            <a:avLst/>
          </a:prstGeom>
          <a:noFill/>
          <a:ln/>
        </p:spPr>
        <p:txBody>
          <a:bodyPr wrap="square" lIns="212598" tIns="0" rIns="0" bIns="0" rtlCol="0" anchor="t">
            <a:spAutoFit/>
          </a:bodyPr>
          <a:lstStyle/>
          <a:p>
            <a:pPr marL="0" indent="0" algn="l">
              <a:lnSpc>
                <a:spcPct val="112000"/>
              </a:lnSpc>
              <a:buNone/>
            </a:pPr>
            <a:r>
              <a:rPr lang="en-US" sz="850" dirty="0">
                <a:solidFill>
                  <a:srgbClr val="000000"/>
                </a:solidFill>
                <a:latin typeface="Roboto" pitchFamily="34" charset="0"/>
                <a:ea typeface="Roboto" pitchFamily="34" charset="-122"/>
                <a:cs typeface="Roboto" pitchFamily="34" charset="-120"/>
              </a:rPr>
              <a:t> Build alliances with other "AI Sprinter" nations</a:t>
            </a:r>
            <a:endParaRPr lang="en-US" sz="850" dirty="0"/>
          </a:p>
        </p:txBody>
      </p:sp>
      <p:sp>
        <p:nvSpPr>
          <p:cNvPr id="19" name="Text 15"/>
          <p:cNvSpPr/>
          <p:nvPr/>
        </p:nvSpPr>
        <p:spPr>
          <a:xfrm>
            <a:off x="750094" y="3869345"/>
            <a:ext cx="3500438" cy="138371"/>
          </a:xfrm>
          <a:prstGeom prst="rect">
            <a:avLst/>
          </a:prstGeom>
          <a:noFill/>
          <a:ln/>
        </p:spPr>
        <p:txBody>
          <a:bodyPr wrap="square" lIns="212598" tIns="0" rIns="0" bIns="0" rtlCol="0" anchor="t">
            <a:spAutoFit/>
          </a:bodyPr>
          <a:lstStyle/>
          <a:p>
            <a:pPr marL="0" indent="0" algn="l">
              <a:lnSpc>
                <a:spcPct val="112000"/>
              </a:lnSpc>
              <a:buNone/>
            </a:pPr>
            <a:r>
              <a:rPr lang="en-US" sz="850" dirty="0">
                <a:solidFill>
                  <a:srgbClr val="000000"/>
                </a:solidFill>
                <a:latin typeface="Roboto" pitchFamily="34" charset="0"/>
                <a:ea typeface="Roboto" pitchFamily="34" charset="-122"/>
                <a:cs typeface="Roboto" pitchFamily="34" charset="-120"/>
              </a:rPr>
              <a:t>Contribute to African AI standards and frameworks</a:t>
            </a:r>
            <a:endParaRPr lang="en-US" sz="850" dirty="0"/>
          </a:p>
        </p:txBody>
      </p:sp>
      <p:sp>
        <p:nvSpPr>
          <p:cNvPr id="20" name="Text 16"/>
          <p:cNvSpPr/>
          <p:nvPr/>
        </p:nvSpPr>
        <p:spPr>
          <a:xfrm>
            <a:off x="750094" y="2602111"/>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21" name="Text 17"/>
          <p:cNvSpPr/>
          <p:nvPr/>
        </p:nvSpPr>
        <p:spPr>
          <a:xfrm>
            <a:off x="750094" y="3029285"/>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22" name="Text 18"/>
          <p:cNvSpPr/>
          <p:nvPr/>
        </p:nvSpPr>
        <p:spPr>
          <a:xfrm>
            <a:off x="750094" y="3456459"/>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23" name="Text 19"/>
          <p:cNvSpPr/>
          <p:nvPr/>
        </p:nvSpPr>
        <p:spPr>
          <a:xfrm>
            <a:off x="750094" y="3883633"/>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24" name="Shape 20"/>
          <p:cNvSpPr/>
          <p:nvPr/>
        </p:nvSpPr>
        <p:spPr>
          <a:xfrm>
            <a:off x="4714875" y="2050256"/>
            <a:ext cx="3857625" cy="2000250"/>
          </a:xfrm>
          <a:prstGeom prst="rect">
            <a:avLst/>
          </a:prstGeom>
          <a:solidFill>
            <a:srgbClr val="FFFFFF"/>
          </a:solidFill>
          <a:ln/>
        </p:spPr>
      </p:sp>
      <p:sp>
        <p:nvSpPr>
          <p:cNvPr id="25" name="Shape 21"/>
          <p:cNvSpPr/>
          <p:nvPr/>
        </p:nvSpPr>
        <p:spPr>
          <a:xfrm>
            <a:off x="4714875" y="2050256"/>
            <a:ext cx="3857625" cy="7144"/>
          </a:xfrm>
          <a:prstGeom prst="rect">
            <a:avLst/>
          </a:prstGeom>
          <a:solidFill>
            <a:srgbClr val="000000"/>
          </a:solidFill>
          <a:ln/>
        </p:spPr>
      </p:sp>
      <p:sp>
        <p:nvSpPr>
          <p:cNvPr id="26" name="Shape 22"/>
          <p:cNvSpPr/>
          <p:nvPr/>
        </p:nvSpPr>
        <p:spPr>
          <a:xfrm>
            <a:off x="8565356" y="2050256"/>
            <a:ext cx="7144" cy="2000250"/>
          </a:xfrm>
          <a:prstGeom prst="rect">
            <a:avLst/>
          </a:prstGeom>
          <a:solidFill>
            <a:srgbClr val="000000"/>
          </a:solidFill>
          <a:ln/>
        </p:spPr>
      </p:sp>
      <p:sp>
        <p:nvSpPr>
          <p:cNvPr id="27" name="Shape 23"/>
          <p:cNvSpPr/>
          <p:nvPr/>
        </p:nvSpPr>
        <p:spPr>
          <a:xfrm>
            <a:off x="4714875" y="4043363"/>
            <a:ext cx="3857625" cy="7144"/>
          </a:xfrm>
          <a:prstGeom prst="rect">
            <a:avLst/>
          </a:prstGeom>
          <a:solidFill>
            <a:srgbClr val="000000"/>
          </a:solidFill>
          <a:ln/>
        </p:spPr>
      </p:sp>
      <p:sp>
        <p:nvSpPr>
          <p:cNvPr id="28" name="Shape 24"/>
          <p:cNvSpPr/>
          <p:nvPr/>
        </p:nvSpPr>
        <p:spPr>
          <a:xfrm>
            <a:off x="4714875" y="2050256"/>
            <a:ext cx="28575" cy="2000250"/>
          </a:xfrm>
          <a:prstGeom prst="rect">
            <a:avLst/>
          </a:prstGeom>
          <a:solidFill>
            <a:srgbClr val="B30000"/>
          </a:solidFill>
          <a:ln/>
        </p:spPr>
      </p:sp>
      <p:pic>
        <p:nvPicPr>
          <p:cNvPr id="29" name="Image 2" descr="preencoded.png"/>
          <p:cNvPicPr>
            <a:picLocks noChangeAspect="1"/>
          </p:cNvPicPr>
          <p:nvPr/>
        </p:nvPicPr>
        <p:blipFill>
          <a:blip r:embed="rId5"/>
          <a:stretch>
            <a:fillRect/>
          </a:stretch>
        </p:blipFill>
        <p:spPr>
          <a:xfrm>
            <a:off x="4893469" y="2219027"/>
            <a:ext cx="157163" cy="157163"/>
          </a:xfrm>
          <a:prstGeom prst="rect">
            <a:avLst/>
          </a:prstGeom>
        </p:spPr>
      </p:pic>
      <p:sp>
        <p:nvSpPr>
          <p:cNvPr id="30" name="Text 25"/>
          <p:cNvSpPr/>
          <p:nvPr/>
        </p:nvSpPr>
        <p:spPr>
          <a:xfrm>
            <a:off x="5157788" y="2193131"/>
            <a:ext cx="1409105" cy="208955"/>
          </a:xfrm>
          <a:prstGeom prst="rect">
            <a:avLst/>
          </a:prstGeom>
          <a:noFill/>
          <a:ln/>
        </p:spPr>
        <p:txBody>
          <a:bodyPr wrap="square" lIns="0" tIns="0" rIns="0" bIns="0" rtlCol="0" anchor="t">
            <a:spAutoFit/>
          </a:bodyPr>
          <a:lstStyle/>
          <a:p>
            <a:pPr marL="0" indent="0" algn="l">
              <a:buNone/>
            </a:pPr>
            <a:r>
              <a:rPr lang="en-US" sz="1100" b="1" dirty="0">
                <a:solidFill>
                  <a:srgbClr val="B30000"/>
                </a:solidFill>
                <a:latin typeface="Playfair Display Bold" pitchFamily="34" charset="0"/>
                <a:ea typeface="Playfair Display Bold" pitchFamily="34" charset="-122"/>
                <a:cs typeface="Playfair Display Bold" pitchFamily="34" charset="-120"/>
              </a:rPr>
              <a:t>Global Engagement</a:t>
            </a:r>
            <a:endParaRPr lang="en-US" sz="1100" dirty="0"/>
          </a:p>
        </p:txBody>
      </p:sp>
      <p:sp>
        <p:nvSpPr>
          <p:cNvPr id="31" name="Text 26"/>
          <p:cNvSpPr/>
          <p:nvPr/>
        </p:nvSpPr>
        <p:spPr>
          <a:xfrm>
            <a:off x="4893469" y="2587823"/>
            <a:ext cx="3500438" cy="138371"/>
          </a:xfrm>
          <a:prstGeom prst="rect">
            <a:avLst/>
          </a:prstGeom>
          <a:noFill/>
          <a:ln/>
        </p:spPr>
        <p:txBody>
          <a:bodyPr wrap="square" lIns="212598" tIns="0" rIns="0" bIns="0" rtlCol="0" anchor="t">
            <a:spAutoFit/>
          </a:bodyPr>
          <a:lstStyle/>
          <a:p>
            <a:pPr marL="0" indent="0" algn="l">
              <a:lnSpc>
                <a:spcPct val="112000"/>
              </a:lnSpc>
              <a:buNone/>
            </a:pPr>
            <a:r>
              <a:rPr lang="en-US" sz="850" dirty="0">
                <a:solidFill>
                  <a:srgbClr val="000000"/>
                </a:solidFill>
                <a:latin typeface="Roboto" pitchFamily="34" charset="0"/>
                <a:ea typeface="Roboto" pitchFamily="34" charset="-122"/>
                <a:cs typeface="Roboto" pitchFamily="34" charset="-120"/>
              </a:rPr>
              <a:t>Participate in ITU, UNESCO, and OECD AI standards development</a:t>
            </a:r>
            <a:endParaRPr lang="en-US" sz="850" dirty="0"/>
          </a:p>
        </p:txBody>
      </p:sp>
      <p:sp>
        <p:nvSpPr>
          <p:cNvPr id="32" name="Text 27"/>
          <p:cNvSpPr/>
          <p:nvPr/>
        </p:nvSpPr>
        <p:spPr>
          <a:xfrm>
            <a:off x="4893469" y="3014997"/>
            <a:ext cx="3500438" cy="138371"/>
          </a:xfrm>
          <a:prstGeom prst="rect">
            <a:avLst/>
          </a:prstGeom>
          <a:noFill/>
          <a:ln/>
        </p:spPr>
        <p:txBody>
          <a:bodyPr wrap="square" lIns="212598" tIns="0" rIns="0" bIns="0" rtlCol="0" anchor="t">
            <a:spAutoFit/>
          </a:bodyPr>
          <a:lstStyle/>
          <a:p>
            <a:pPr marL="0" indent="0" algn="l">
              <a:lnSpc>
                <a:spcPct val="112000"/>
              </a:lnSpc>
              <a:buNone/>
            </a:pPr>
            <a:r>
              <a:rPr lang="en-US" sz="850" dirty="0">
                <a:solidFill>
                  <a:srgbClr val="000000"/>
                </a:solidFill>
                <a:latin typeface="Roboto" pitchFamily="34" charset="0"/>
                <a:ea typeface="Roboto" pitchFamily="34" charset="-122"/>
                <a:cs typeface="Roboto" pitchFamily="34" charset="-120"/>
              </a:rPr>
              <a:t>Secure agreements with global technology partners</a:t>
            </a:r>
            <a:endParaRPr lang="en-US" sz="850" dirty="0"/>
          </a:p>
        </p:txBody>
      </p:sp>
      <p:sp>
        <p:nvSpPr>
          <p:cNvPr id="33" name="Text 28"/>
          <p:cNvSpPr/>
          <p:nvPr/>
        </p:nvSpPr>
        <p:spPr>
          <a:xfrm>
            <a:off x="4893469" y="3442171"/>
            <a:ext cx="3500438" cy="138371"/>
          </a:xfrm>
          <a:prstGeom prst="rect">
            <a:avLst/>
          </a:prstGeom>
          <a:noFill/>
          <a:ln/>
        </p:spPr>
        <p:txBody>
          <a:bodyPr wrap="square" lIns="212598" tIns="0" rIns="0" bIns="0" rtlCol="0" anchor="t">
            <a:spAutoFit/>
          </a:bodyPr>
          <a:lstStyle/>
          <a:p>
            <a:pPr marL="0" indent="0" algn="l">
              <a:lnSpc>
                <a:spcPct val="112000"/>
              </a:lnSpc>
              <a:buNone/>
            </a:pPr>
            <a:r>
              <a:rPr lang="en-US" sz="850" dirty="0">
                <a:solidFill>
                  <a:srgbClr val="000000"/>
                </a:solidFill>
                <a:latin typeface="Roboto" pitchFamily="34" charset="0"/>
                <a:ea typeface="Roboto" pitchFamily="34" charset="-122"/>
                <a:cs typeface="Roboto" pitchFamily="34" charset="-120"/>
              </a:rPr>
              <a:t>Establish strategic agreements with private companies</a:t>
            </a:r>
            <a:endParaRPr lang="en-US" sz="850" dirty="0"/>
          </a:p>
        </p:txBody>
      </p:sp>
      <p:sp>
        <p:nvSpPr>
          <p:cNvPr id="34" name="Text 29"/>
          <p:cNvSpPr/>
          <p:nvPr/>
        </p:nvSpPr>
        <p:spPr>
          <a:xfrm>
            <a:off x="4893469" y="3869345"/>
            <a:ext cx="3500438" cy="138371"/>
          </a:xfrm>
          <a:prstGeom prst="rect">
            <a:avLst/>
          </a:prstGeom>
          <a:noFill/>
          <a:ln/>
        </p:spPr>
        <p:txBody>
          <a:bodyPr wrap="square" lIns="212598" tIns="0" rIns="0" bIns="0" rtlCol="0" anchor="t">
            <a:spAutoFit/>
          </a:bodyPr>
          <a:lstStyle/>
          <a:p>
            <a:pPr marL="0" indent="0" algn="l">
              <a:lnSpc>
                <a:spcPct val="112000"/>
              </a:lnSpc>
              <a:buNone/>
            </a:pPr>
            <a:r>
              <a:rPr lang="en-US" sz="850" dirty="0">
                <a:solidFill>
                  <a:srgbClr val="000000"/>
                </a:solidFill>
                <a:latin typeface="Roboto" pitchFamily="34" charset="0"/>
                <a:ea typeface="Roboto" pitchFamily="34" charset="-122"/>
                <a:cs typeface="Roboto" pitchFamily="34" charset="-120"/>
              </a:rPr>
              <a:t>Support for allied nations and diaspora AI experts</a:t>
            </a:r>
            <a:endParaRPr lang="en-US" sz="850" dirty="0"/>
          </a:p>
        </p:txBody>
      </p:sp>
      <p:sp>
        <p:nvSpPr>
          <p:cNvPr id="35" name="Shape 30"/>
          <p:cNvSpPr/>
          <p:nvPr/>
        </p:nvSpPr>
        <p:spPr>
          <a:xfrm>
            <a:off x="571500" y="4229100"/>
            <a:ext cx="8001000" cy="428625"/>
          </a:xfrm>
          <a:prstGeom prst="rect">
            <a:avLst/>
          </a:prstGeom>
          <a:solidFill>
            <a:srgbClr val="FFFFFF"/>
          </a:solidFill>
          <a:ln w="9144">
            <a:solidFill>
              <a:srgbClr val="B30000"/>
            </a:solidFill>
            <a:prstDash val="solid"/>
          </a:ln>
        </p:spPr>
      </p:sp>
      <p:sp>
        <p:nvSpPr>
          <p:cNvPr id="36" name="Text 31"/>
          <p:cNvSpPr/>
          <p:nvPr/>
        </p:nvSpPr>
        <p:spPr>
          <a:xfrm>
            <a:off x="4893469" y="2602111"/>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37" name="Text 32"/>
          <p:cNvSpPr/>
          <p:nvPr/>
        </p:nvSpPr>
        <p:spPr>
          <a:xfrm>
            <a:off x="4893469" y="3029285"/>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38" name="Text 33"/>
          <p:cNvSpPr/>
          <p:nvPr/>
        </p:nvSpPr>
        <p:spPr>
          <a:xfrm>
            <a:off x="4893469" y="3456459"/>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39" name="Text 34"/>
          <p:cNvSpPr/>
          <p:nvPr/>
        </p:nvSpPr>
        <p:spPr>
          <a:xfrm>
            <a:off x="4893469" y="3883633"/>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40" name="Text 35"/>
          <p:cNvSpPr/>
          <p:nvPr/>
        </p:nvSpPr>
        <p:spPr>
          <a:xfrm>
            <a:off x="750094" y="4336256"/>
            <a:ext cx="7643813" cy="323165"/>
          </a:xfrm>
          <a:prstGeom prst="rect">
            <a:avLst/>
          </a:prstGeom>
          <a:noFill/>
          <a:ln/>
        </p:spPr>
        <p:txBody>
          <a:bodyPr wrap="square" lIns="0" tIns="0" rIns="0" bIns="0" rtlCol="0" anchor="t">
            <a:spAutoFit/>
          </a:bodyPr>
          <a:lstStyle/>
          <a:p>
            <a:pPr marL="0" indent="0" algn="ctr">
              <a:buNone/>
            </a:pPr>
            <a:r>
              <a:rPr lang="en-US" sz="1000" b="1" dirty="0">
                <a:solidFill>
                  <a:srgbClr val="0070C0"/>
                </a:solidFill>
                <a:latin typeface="Playfair Display Bold" pitchFamily="34" charset="0"/>
                <a:ea typeface="Playfair Display Bold" pitchFamily="34" charset="-122"/>
                <a:cs typeface="Playfair Display Bold" pitchFamily="34" charset="-120"/>
              </a:rPr>
              <a:t>Strategic Positioning:</a:t>
            </a:r>
            <a:r>
              <a:rPr lang="en-US" sz="1050" b="1" dirty="0">
                <a:solidFill>
                  <a:srgbClr val="0070C0"/>
                </a:solidFill>
                <a:latin typeface="Roboto" pitchFamily="34" charset="0"/>
                <a:ea typeface="Roboto" pitchFamily="34" charset="-122"/>
                <a:cs typeface="Roboto" pitchFamily="34" charset="-120"/>
              </a:rPr>
              <a:t> Zimbabwe as the continental hub of "AI for Development" — where home-grown ingenuity meets global excellence.</a:t>
            </a:r>
            <a:endParaRPr lang="en-US" sz="1000" b="1" dirty="0">
              <a:solidFill>
                <a:srgbClr val="0070C0"/>
              </a:solidFill>
            </a:endParaRPr>
          </a:p>
        </p:txBody>
      </p:sp>
      <p:sp>
        <p:nvSpPr>
          <p:cNvPr id="41" name="Shape 36"/>
          <p:cNvSpPr/>
          <p:nvPr/>
        </p:nvSpPr>
        <p:spPr>
          <a:xfrm>
            <a:off x="0" y="4786313"/>
            <a:ext cx="9144000" cy="357188"/>
          </a:xfrm>
          <a:prstGeom prst="rect">
            <a:avLst/>
          </a:prstGeom>
          <a:solidFill>
            <a:srgbClr val="000000"/>
          </a:solidFill>
          <a:ln/>
        </p:spPr>
      </p:sp>
      <p:sp>
        <p:nvSpPr>
          <p:cNvPr id="42" name="Shape 37"/>
          <p:cNvSpPr/>
          <p:nvPr/>
        </p:nvSpPr>
        <p:spPr>
          <a:xfrm>
            <a:off x="0" y="4786313"/>
            <a:ext cx="9144000" cy="7144"/>
          </a:xfrm>
          <a:prstGeom prst="rect">
            <a:avLst/>
          </a:prstGeom>
          <a:solidFill>
            <a:srgbClr val="000000"/>
          </a:solidFill>
          <a:ln/>
        </p:spPr>
      </p:sp>
      <p:sp>
        <p:nvSpPr>
          <p:cNvPr id="43" name="Text 38"/>
          <p:cNvSpPr/>
          <p:nvPr/>
        </p:nvSpPr>
        <p:spPr>
          <a:xfrm>
            <a:off x="571500" y="4893469"/>
            <a:ext cx="1868091" cy="117872"/>
          </a:xfrm>
          <a:prstGeom prst="rect">
            <a:avLst/>
          </a:prstGeom>
          <a:noFill/>
          <a:ln/>
        </p:spPr>
        <p:txBody>
          <a:bodyPr wrap="squar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Zimbabwe National AI Strategy 2026-2030</a:t>
            </a:r>
            <a:endParaRPr lang="en-US" sz="750" dirty="0"/>
          </a:p>
        </p:txBody>
      </p:sp>
      <p:sp>
        <p:nvSpPr>
          <p:cNvPr id="44" name="Text 39"/>
          <p:cNvSpPr/>
          <p:nvPr/>
        </p:nvSpPr>
        <p:spPr>
          <a:xfrm>
            <a:off x="8461772" y="4893469"/>
            <a:ext cx="110728" cy="117872"/>
          </a:xfrm>
          <a:prstGeom prst="rect">
            <a:avLst/>
          </a:prstGeom>
          <a:noFill/>
          <a:ln/>
        </p:spPr>
        <p:txBody>
          <a:bodyPr wrap="non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13</a:t>
            </a:r>
            <a:endParaRPr lang="en-US" sz="7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9144000" cy="5143500"/>
          </a:xfrm>
          <a:prstGeom prst="rect">
            <a:avLst/>
          </a:prstGeom>
        </p:spPr>
      </p:pic>
      <p:sp>
        <p:nvSpPr>
          <p:cNvPr id="3" name="Shape 0"/>
          <p:cNvSpPr/>
          <p:nvPr/>
        </p:nvSpPr>
        <p:spPr>
          <a:xfrm>
            <a:off x="0" y="0"/>
            <a:ext cx="9144000" cy="642938"/>
          </a:xfrm>
          <a:prstGeom prst="rect">
            <a:avLst/>
          </a:prstGeom>
          <a:solidFill>
            <a:srgbClr val="800000"/>
          </a:solidFill>
          <a:ln/>
        </p:spPr>
      </p:sp>
      <p:sp>
        <p:nvSpPr>
          <p:cNvPr id="4" name="Shape 1"/>
          <p:cNvSpPr/>
          <p:nvPr/>
        </p:nvSpPr>
        <p:spPr>
          <a:xfrm>
            <a:off x="0" y="628650"/>
            <a:ext cx="9144000" cy="14288"/>
          </a:xfrm>
          <a:prstGeom prst="rect">
            <a:avLst/>
          </a:prstGeom>
          <a:solidFill>
            <a:srgbClr val="000000"/>
          </a:solidFill>
          <a:ln/>
        </p:spPr>
      </p:sp>
      <p:sp>
        <p:nvSpPr>
          <p:cNvPr id="5" name="Text 2"/>
          <p:cNvSpPr/>
          <p:nvPr/>
        </p:nvSpPr>
        <p:spPr>
          <a:xfrm>
            <a:off x="571500" y="221456"/>
            <a:ext cx="4064794" cy="342900"/>
          </a:xfrm>
          <a:prstGeom prst="rect">
            <a:avLst/>
          </a:prstGeom>
          <a:noFill/>
          <a:ln/>
        </p:spPr>
        <p:txBody>
          <a:bodyPr wrap="square" lIns="0" tIns="0" rIns="0" bIns="0" rtlCol="0" anchor="t">
            <a:spAutoFit/>
          </a:bodyPr>
          <a:lstStyle/>
          <a:p>
            <a:pPr marL="0" indent="0" algn="l">
              <a:buNone/>
            </a:pPr>
            <a:r>
              <a:rPr lang="en-US" sz="1800" b="1" dirty="0">
                <a:solidFill>
                  <a:srgbClr val="FFFFFF"/>
                </a:solidFill>
                <a:latin typeface="Playfair Display Bold" pitchFamily="34" charset="0"/>
                <a:ea typeface="Playfair Display Bold" pitchFamily="34" charset="-122"/>
                <a:cs typeface="Playfair Display Bold" pitchFamily="34" charset="-120"/>
              </a:rPr>
              <a:t>Five Flagship Initiatives: Overview</a:t>
            </a:r>
            <a:endParaRPr lang="en-US" sz="1800" dirty="0"/>
          </a:p>
        </p:txBody>
      </p:sp>
      <p:sp>
        <p:nvSpPr>
          <p:cNvPr id="6" name="Text 3"/>
          <p:cNvSpPr/>
          <p:nvPr/>
        </p:nvSpPr>
        <p:spPr>
          <a:xfrm>
            <a:off x="571500" y="652890"/>
            <a:ext cx="8001000" cy="266105"/>
          </a:xfrm>
          <a:prstGeom prst="rect">
            <a:avLst/>
          </a:prstGeom>
          <a:noFill/>
          <a:ln/>
        </p:spPr>
        <p:txBody>
          <a:bodyPr wrap="square" lIns="0" tIns="0" rIns="0" bIns="0" rtlCol="0" anchor="t">
            <a:spAutoFit/>
          </a:bodyPr>
          <a:lstStyle/>
          <a:p>
            <a:pPr marL="0" indent="0" algn="ctr">
              <a:buNone/>
            </a:pPr>
            <a:r>
              <a:rPr lang="en-US" sz="1400" b="1" dirty="0">
                <a:solidFill>
                  <a:srgbClr val="B30000"/>
                </a:solidFill>
                <a:latin typeface="Playfair Display Bold" pitchFamily="34" charset="0"/>
                <a:ea typeface="Playfair Display Bold" pitchFamily="34" charset="-122"/>
                <a:cs typeface="Playfair Display Bold" pitchFamily="34" charset="-120"/>
              </a:rPr>
              <a:t>Igniting the National AI Mission</a:t>
            </a:r>
            <a:endParaRPr lang="en-US" sz="1400" dirty="0"/>
          </a:p>
        </p:txBody>
      </p:sp>
      <p:sp>
        <p:nvSpPr>
          <p:cNvPr id="11" name="Shape 7"/>
          <p:cNvSpPr/>
          <p:nvPr/>
        </p:nvSpPr>
        <p:spPr>
          <a:xfrm>
            <a:off x="8136731" y="4123730"/>
            <a:ext cx="7144" cy="642938"/>
          </a:xfrm>
          <a:prstGeom prst="rect">
            <a:avLst/>
          </a:prstGeom>
          <a:solidFill>
            <a:srgbClr val="000000"/>
          </a:solidFill>
          <a:ln/>
        </p:spPr>
      </p:sp>
      <p:sp>
        <p:nvSpPr>
          <p:cNvPr id="13" name="Shape 9"/>
          <p:cNvSpPr/>
          <p:nvPr/>
        </p:nvSpPr>
        <p:spPr>
          <a:xfrm>
            <a:off x="1000125" y="4123730"/>
            <a:ext cx="28575" cy="642938"/>
          </a:xfrm>
          <a:prstGeom prst="rect">
            <a:avLst/>
          </a:prstGeom>
          <a:solidFill>
            <a:srgbClr val="B30000"/>
          </a:solidFill>
          <a:ln/>
        </p:spPr>
      </p:sp>
      <p:sp>
        <p:nvSpPr>
          <p:cNvPr id="14" name="Text 10"/>
          <p:cNvSpPr/>
          <p:nvPr/>
        </p:nvSpPr>
        <p:spPr>
          <a:xfrm>
            <a:off x="7562608" y="1711394"/>
            <a:ext cx="1552329" cy="1319464"/>
          </a:xfrm>
          <a:prstGeom prst="rect">
            <a:avLst/>
          </a:prstGeom>
          <a:solidFill>
            <a:schemeClr val="accent6">
              <a:lumMod val="20000"/>
              <a:lumOff val="80000"/>
            </a:schemeClr>
          </a:solidFill>
          <a:ln>
            <a:solidFill>
              <a:srgbClr val="92D050"/>
            </a:solidFill>
          </a:ln>
        </p:spPr>
        <p:txBody>
          <a:bodyPr wrap="square" lIns="0" tIns="0" rIns="0" bIns="0" rtlCol="0" anchor="t">
            <a:spAutoFit/>
          </a:bodyPr>
          <a:lstStyle/>
          <a:p>
            <a:pPr marL="0" indent="0" algn="ctr">
              <a:lnSpc>
                <a:spcPct val="120000"/>
              </a:lnSpc>
              <a:buNone/>
            </a:pPr>
            <a:r>
              <a:rPr lang="en-US" sz="800" dirty="0">
                <a:solidFill>
                  <a:srgbClr val="000000"/>
                </a:solidFill>
                <a:latin typeface="Roboto" pitchFamily="34" charset="0"/>
                <a:ea typeface="Roboto" pitchFamily="34" charset="-122"/>
                <a:cs typeface="Roboto" pitchFamily="34" charset="-120"/>
              </a:rPr>
              <a:t>Five transformative flagship initiatives have been designed to generate immediate momentum, demonstrate AI's tangible value, and build the foundational infrastructure for Zimbabwe's AI ecosystem. Each initiative is </a:t>
            </a:r>
            <a:r>
              <a:rPr lang="en-US" sz="800" dirty="0">
                <a:solidFill>
                  <a:srgbClr val="B30000"/>
                </a:solidFill>
                <a:latin typeface="Roboto" pitchFamily="34" charset="0"/>
                <a:ea typeface="Roboto" pitchFamily="34" charset="-122"/>
                <a:cs typeface="Roboto" pitchFamily="34" charset="-120"/>
              </a:rPr>
              <a:t>cross-cutting</a:t>
            </a:r>
            <a:r>
              <a:rPr lang="en-US" sz="800" dirty="0">
                <a:solidFill>
                  <a:srgbClr val="000000"/>
                </a:solidFill>
                <a:latin typeface="Roboto" pitchFamily="34" charset="0"/>
                <a:ea typeface="Roboto" pitchFamily="34" charset="-122"/>
                <a:cs typeface="Roboto" pitchFamily="34" charset="-120"/>
              </a:rPr>
              <a:t>, supporting multiple strategic pillars simultaneously.</a:t>
            </a:r>
            <a:endParaRPr lang="en-US" sz="800" dirty="0"/>
          </a:p>
        </p:txBody>
      </p:sp>
      <p:sp>
        <p:nvSpPr>
          <p:cNvPr id="15" name="Shape 11"/>
          <p:cNvSpPr/>
          <p:nvPr/>
        </p:nvSpPr>
        <p:spPr>
          <a:xfrm>
            <a:off x="0" y="4786313"/>
            <a:ext cx="9144000" cy="357188"/>
          </a:xfrm>
          <a:prstGeom prst="rect">
            <a:avLst/>
          </a:prstGeom>
          <a:solidFill>
            <a:srgbClr val="000000"/>
          </a:solidFill>
          <a:ln/>
        </p:spPr>
      </p:sp>
      <p:sp>
        <p:nvSpPr>
          <p:cNvPr id="16" name="Shape 12"/>
          <p:cNvSpPr/>
          <p:nvPr/>
        </p:nvSpPr>
        <p:spPr>
          <a:xfrm>
            <a:off x="0" y="4786313"/>
            <a:ext cx="9144000" cy="7144"/>
          </a:xfrm>
          <a:prstGeom prst="rect">
            <a:avLst/>
          </a:prstGeom>
          <a:solidFill>
            <a:srgbClr val="000000"/>
          </a:solidFill>
          <a:ln/>
        </p:spPr>
      </p:sp>
      <p:sp>
        <p:nvSpPr>
          <p:cNvPr id="17" name="Text 13"/>
          <p:cNvSpPr/>
          <p:nvPr/>
        </p:nvSpPr>
        <p:spPr>
          <a:xfrm>
            <a:off x="571500" y="4893469"/>
            <a:ext cx="1868091" cy="117872"/>
          </a:xfrm>
          <a:prstGeom prst="rect">
            <a:avLst/>
          </a:prstGeom>
          <a:noFill/>
          <a:ln/>
        </p:spPr>
        <p:txBody>
          <a:bodyPr wrap="squar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Zimbabwe National AI Strategy 2026-2030</a:t>
            </a:r>
            <a:endParaRPr lang="en-US" sz="750" dirty="0"/>
          </a:p>
        </p:txBody>
      </p:sp>
      <p:sp>
        <p:nvSpPr>
          <p:cNvPr id="18" name="Text 14"/>
          <p:cNvSpPr/>
          <p:nvPr/>
        </p:nvSpPr>
        <p:spPr>
          <a:xfrm>
            <a:off x="8461772" y="4893469"/>
            <a:ext cx="110728" cy="117872"/>
          </a:xfrm>
          <a:prstGeom prst="rect">
            <a:avLst/>
          </a:prstGeom>
          <a:noFill/>
          <a:ln/>
        </p:spPr>
        <p:txBody>
          <a:bodyPr wrap="non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14</a:t>
            </a:r>
            <a:endParaRPr lang="en-US" sz="750" dirty="0"/>
          </a:p>
        </p:txBody>
      </p:sp>
      <p:pic>
        <p:nvPicPr>
          <p:cNvPr id="20" name="Picture 19">
            <a:extLst>
              <a:ext uri="{FF2B5EF4-FFF2-40B4-BE49-F238E27FC236}">
                <a16:creationId xmlns:a16="http://schemas.microsoft.com/office/drawing/2014/main" id="{012F8304-DCEE-0C0E-5F3D-06320374C564}"/>
              </a:ext>
            </a:extLst>
          </p:cNvPr>
          <p:cNvPicPr>
            <a:picLocks noChangeAspect="1"/>
          </p:cNvPicPr>
          <p:nvPr/>
        </p:nvPicPr>
        <p:blipFill>
          <a:blip r:embed="rId4"/>
          <a:stretch>
            <a:fillRect/>
          </a:stretch>
        </p:blipFill>
        <p:spPr>
          <a:xfrm>
            <a:off x="376819" y="938510"/>
            <a:ext cx="6966589" cy="3769221"/>
          </a:xfrm>
          <a:prstGeom prst="roundRect">
            <a:avLst>
              <a:gd name="adj" fmla="val 16667"/>
            </a:avLst>
          </a:prstGeom>
          <a:ln>
            <a:solidFill>
              <a:srgbClr val="FF000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angle"/>
            <a:contourClr>
              <a:srgbClr val="969696"/>
            </a:contourClr>
          </a:sp3d>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9144000" cy="5143500"/>
          </a:xfrm>
          <a:prstGeom prst="rect">
            <a:avLst/>
          </a:prstGeom>
        </p:spPr>
      </p:pic>
      <p:sp>
        <p:nvSpPr>
          <p:cNvPr id="3" name="Shape 0"/>
          <p:cNvSpPr/>
          <p:nvPr/>
        </p:nvSpPr>
        <p:spPr>
          <a:xfrm>
            <a:off x="0" y="0"/>
            <a:ext cx="9144000" cy="642938"/>
          </a:xfrm>
          <a:prstGeom prst="rect">
            <a:avLst/>
          </a:prstGeom>
          <a:solidFill>
            <a:srgbClr val="800000"/>
          </a:solidFill>
          <a:ln/>
        </p:spPr>
      </p:sp>
      <p:sp>
        <p:nvSpPr>
          <p:cNvPr id="4" name="Shape 1"/>
          <p:cNvSpPr/>
          <p:nvPr/>
        </p:nvSpPr>
        <p:spPr>
          <a:xfrm>
            <a:off x="0" y="628650"/>
            <a:ext cx="9144000" cy="14288"/>
          </a:xfrm>
          <a:prstGeom prst="rect">
            <a:avLst/>
          </a:prstGeom>
          <a:solidFill>
            <a:srgbClr val="000000"/>
          </a:solidFill>
          <a:ln/>
        </p:spPr>
      </p:sp>
      <p:sp>
        <p:nvSpPr>
          <p:cNvPr id="5" name="Text 2"/>
          <p:cNvSpPr/>
          <p:nvPr/>
        </p:nvSpPr>
        <p:spPr>
          <a:xfrm>
            <a:off x="571500" y="221456"/>
            <a:ext cx="5204222" cy="342900"/>
          </a:xfrm>
          <a:prstGeom prst="rect">
            <a:avLst/>
          </a:prstGeom>
          <a:noFill/>
          <a:ln/>
        </p:spPr>
        <p:txBody>
          <a:bodyPr wrap="square" lIns="0" tIns="0" rIns="0" bIns="0" rtlCol="0" anchor="t">
            <a:spAutoFit/>
          </a:bodyPr>
          <a:lstStyle/>
          <a:p>
            <a:pPr marL="0" indent="0" algn="l">
              <a:buNone/>
            </a:pPr>
            <a:r>
              <a:rPr lang="en-US" sz="1800" b="1" dirty="0">
                <a:solidFill>
                  <a:srgbClr val="FFFFFF"/>
                </a:solidFill>
                <a:latin typeface="Playfair Display Bold" pitchFamily="34" charset="0"/>
                <a:ea typeface="Playfair Display Bold" pitchFamily="34" charset="-122"/>
                <a:cs typeface="Playfair Display Bold" pitchFamily="34" charset="-120"/>
              </a:rPr>
              <a:t>Flagship 1: Zimbabwean AI Grand Challenge</a:t>
            </a:r>
            <a:endParaRPr lang="en-US" sz="1800" dirty="0"/>
          </a:p>
        </p:txBody>
      </p:sp>
      <p:sp>
        <p:nvSpPr>
          <p:cNvPr id="6" name="Text 3"/>
          <p:cNvSpPr/>
          <p:nvPr/>
        </p:nvSpPr>
        <p:spPr>
          <a:xfrm>
            <a:off x="571500" y="857250"/>
            <a:ext cx="8001000" cy="228600"/>
          </a:xfrm>
          <a:prstGeom prst="rect">
            <a:avLst/>
          </a:prstGeom>
          <a:noFill/>
          <a:ln/>
        </p:spPr>
        <p:txBody>
          <a:bodyPr wrap="square" lIns="0" tIns="0" rIns="0" bIns="0" rtlCol="0" anchor="t">
            <a:spAutoFit/>
          </a:bodyPr>
          <a:lstStyle/>
          <a:p>
            <a:pPr marL="0" indent="0" algn="l">
              <a:buNone/>
            </a:pPr>
            <a:r>
              <a:rPr lang="en-US" sz="1200" b="1" dirty="0">
                <a:solidFill>
                  <a:srgbClr val="B30000"/>
                </a:solidFill>
                <a:latin typeface="Playfair Display Bold" pitchFamily="34" charset="0"/>
                <a:ea typeface="Playfair Display Bold" pitchFamily="34" charset="-122"/>
                <a:cs typeface="Playfair Display Bold" pitchFamily="34" charset="-120"/>
              </a:rPr>
              <a:t>Catalyzing Home-Grown Innovation</a:t>
            </a:r>
            <a:endParaRPr lang="en-US" sz="1200" dirty="0"/>
          </a:p>
        </p:txBody>
      </p:sp>
      <p:sp>
        <p:nvSpPr>
          <p:cNvPr id="7" name="Shape 4"/>
          <p:cNvSpPr/>
          <p:nvPr/>
        </p:nvSpPr>
        <p:spPr>
          <a:xfrm>
            <a:off x="571500" y="1228725"/>
            <a:ext cx="8001000" cy="642938"/>
          </a:xfrm>
          <a:prstGeom prst="rect">
            <a:avLst/>
          </a:prstGeom>
          <a:solidFill>
            <a:srgbClr val="FFFFFF"/>
          </a:solidFill>
          <a:ln w="9144">
            <a:solidFill>
              <a:srgbClr val="000000"/>
            </a:solidFill>
            <a:prstDash val="solid"/>
          </a:ln>
        </p:spPr>
      </p:sp>
      <p:sp>
        <p:nvSpPr>
          <p:cNvPr id="8" name="Text 5"/>
          <p:cNvSpPr/>
          <p:nvPr/>
        </p:nvSpPr>
        <p:spPr>
          <a:xfrm>
            <a:off x="750094" y="1371600"/>
            <a:ext cx="7643813" cy="412552"/>
          </a:xfrm>
          <a:prstGeom prst="rect">
            <a:avLst/>
          </a:prstGeom>
          <a:noFill/>
          <a:ln/>
        </p:spPr>
        <p:txBody>
          <a:bodyPr wrap="square" lIns="0" tIns="0" rIns="0" bIns="0" rtlCol="0" anchor="t">
            <a:spAutoFit/>
          </a:bodyPr>
          <a:lstStyle/>
          <a:p>
            <a:pPr marL="0" indent="0" algn="l">
              <a:lnSpc>
                <a:spcPct val="108000"/>
              </a:lnSpc>
              <a:buNone/>
            </a:pPr>
            <a:r>
              <a:rPr lang="en-US" sz="1000" b="1" dirty="0">
                <a:solidFill>
                  <a:srgbClr val="B30000"/>
                </a:solidFill>
                <a:latin typeface="Playfair Display Bold" pitchFamily="34" charset="0"/>
                <a:ea typeface="Playfair Display Bold" pitchFamily="34" charset="-122"/>
                <a:cs typeface="Playfair Display Bold" pitchFamily="34" charset="-120"/>
              </a:rPr>
              <a:t>Objective:</a:t>
            </a:r>
            <a:r>
              <a:rPr lang="en-US" sz="950" dirty="0">
                <a:solidFill>
                  <a:srgbClr val="000000"/>
                </a:solidFill>
                <a:latin typeface="Roboto" pitchFamily="34" charset="0"/>
                <a:ea typeface="Roboto" pitchFamily="34" charset="-122"/>
                <a:cs typeface="Roboto" pitchFamily="34" charset="-120"/>
              </a:rPr>
              <a:t> An annual national competition designed to crowdsource AI solutions for Zimbabwe's most pressing socio-economic challenges, driving local innovation and identifying top talent.</a:t>
            </a:r>
            <a:endParaRPr lang="en-US" sz="1000" dirty="0"/>
          </a:p>
        </p:txBody>
      </p:sp>
      <p:sp>
        <p:nvSpPr>
          <p:cNvPr id="9" name="Shape 6"/>
          <p:cNvSpPr/>
          <p:nvPr/>
        </p:nvSpPr>
        <p:spPr>
          <a:xfrm>
            <a:off x="571500" y="2050256"/>
            <a:ext cx="2524116" cy="1785938"/>
          </a:xfrm>
          <a:prstGeom prst="rect">
            <a:avLst/>
          </a:prstGeom>
          <a:solidFill>
            <a:srgbClr val="FFFFFF"/>
          </a:solidFill>
          <a:ln/>
        </p:spPr>
      </p:sp>
      <p:sp>
        <p:nvSpPr>
          <p:cNvPr id="10" name="Shape 7"/>
          <p:cNvSpPr/>
          <p:nvPr/>
        </p:nvSpPr>
        <p:spPr>
          <a:xfrm>
            <a:off x="571500" y="2050256"/>
            <a:ext cx="2524116" cy="28575"/>
          </a:xfrm>
          <a:prstGeom prst="rect">
            <a:avLst/>
          </a:prstGeom>
          <a:solidFill>
            <a:srgbClr val="B30000"/>
          </a:solidFill>
          <a:ln/>
        </p:spPr>
      </p:sp>
      <p:sp>
        <p:nvSpPr>
          <p:cNvPr id="11" name="Shape 8"/>
          <p:cNvSpPr/>
          <p:nvPr/>
        </p:nvSpPr>
        <p:spPr>
          <a:xfrm>
            <a:off x="3088472" y="2050256"/>
            <a:ext cx="7144" cy="1785938"/>
          </a:xfrm>
          <a:prstGeom prst="rect">
            <a:avLst/>
          </a:prstGeom>
          <a:solidFill>
            <a:srgbClr val="000000"/>
          </a:solidFill>
          <a:ln/>
        </p:spPr>
      </p:sp>
      <p:sp>
        <p:nvSpPr>
          <p:cNvPr id="12" name="Shape 9"/>
          <p:cNvSpPr/>
          <p:nvPr/>
        </p:nvSpPr>
        <p:spPr>
          <a:xfrm>
            <a:off x="571500" y="3829050"/>
            <a:ext cx="2524116" cy="7144"/>
          </a:xfrm>
          <a:prstGeom prst="rect">
            <a:avLst/>
          </a:prstGeom>
          <a:solidFill>
            <a:srgbClr val="000000"/>
          </a:solidFill>
          <a:ln/>
        </p:spPr>
      </p:sp>
      <p:sp>
        <p:nvSpPr>
          <p:cNvPr id="13" name="Shape 10"/>
          <p:cNvSpPr/>
          <p:nvPr/>
        </p:nvSpPr>
        <p:spPr>
          <a:xfrm>
            <a:off x="571500" y="2050256"/>
            <a:ext cx="7144" cy="1785938"/>
          </a:xfrm>
          <a:prstGeom prst="rect">
            <a:avLst/>
          </a:prstGeom>
          <a:solidFill>
            <a:srgbClr val="000000"/>
          </a:solidFill>
          <a:ln/>
        </p:spPr>
      </p:sp>
      <p:pic>
        <p:nvPicPr>
          <p:cNvPr id="14" name="Image 1" descr="preencoded.png"/>
          <p:cNvPicPr>
            <a:picLocks noChangeAspect="1"/>
          </p:cNvPicPr>
          <p:nvPr/>
        </p:nvPicPr>
        <p:blipFill>
          <a:blip r:embed="rId4"/>
          <a:stretch>
            <a:fillRect/>
          </a:stretch>
        </p:blipFill>
        <p:spPr>
          <a:xfrm>
            <a:off x="750094" y="2219027"/>
            <a:ext cx="157163" cy="157163"/>
          </a:xfrm>
          <a:prstGeom prst="rect">
            <a:avLst/>
          </a:prstGeom>
        </p:spPr>
      </p:pic>
      <p:sp>
        <p:nvSpPr>
          <p:cNvPr id="15" name="Text 11"/>
          <p:cNvSpPr/>
          <p:nvPr/>
        </p:nvSpPr>
        <p:spPr>
          <a:xfrm>
            <a:off x="1014413" y="2193131"/>
            <a:ext cx="1132284" cy="208955"/>
          </a:xfrm>
          <a:prstGeom prst="rect">
            <a:avLst/>
          </a:prstGeom>
          <a:noFill/>
          <a:ln/>
        </p:spPr>
        <p:txBody>
          <a:bodyPr wrap="none" lIns="0" tIns="0" rIns="0" bIns="0" rtlCol="0" anchor="t">
            <a:spAutoFit/>
          </a:bodyPr>
          <a:lstStyle/>
          <a:p>
            <a:pPr marL="0" indent="0" algn="l">
              <a:buNone/>
            </a:pPr>
            <a:r>
              <a:rPr lang="en-US" sz="1100" b="1" dirty="0">
                <a:solidFill>
                  <a:srgbClr val="B30000"/>
                </a:solidFill>
                <a:latin typeface="Playfair Display Bold" pitchFamily="34" charset="0"/>
                <a:ea typeface="Playfair Display Bold" pitchFamily="34" charset="-122"/>
                <a:cs typeface="Playfair Display Bold" pitchFamily="34" charset="-120"/>
              </a:rPr>
              <a:t>AgriTech Track</a:t>
            </a:r>
            <a:endParaRPr lang="en-US" sz="1100" dirty="0"/>
          </a:p>
        </p:txBody>
      </p:sp>
      <p:sp>
        <p:nvSpPr>
          <p:cNvPr id="16" name="Text 12"/>
          <p:cNvSpPr/>
          <p:nvPr/>
        </p:nvSpPr>
        <p:spPr>
          <a:xfrm>
            <a:off x="750094" y="2587823"/>
            <a:ext cx="2166928" cy="160009"/>
          </a:xfrm>
          <a:prstGeom prst="rect">
            <a:avLst/>
          </a:prstGeom>
          <a:noFill/>
          <a:ln/>
        </p:spPr>
        <p:txBody>
          <a:bodyPr wrap="none" lIns="212598" tIns="0" rIns="0" bIns="0" rtlCol="0" anchor="t">
            <a:spAutoFit/>
          </a:bodyPr>
          <a:lstStyle/>
          <a:p>
            <a:pPr marL="0" indent="0" algn="l">
              <a:lnSpc>
                <a:spcPct val="112000"/>
              </a:lnSpc>
              <a:buNone/>
            </a:pPr>
            <a:r>
              <a:rPr lang="en-US" sz="850" dirty="0">
                <a:solidFill>
                  <a:srgbClr val="000000"/>
                </a:solidFill>
                <a:latin typeface="Roboto" pitchFamily="34" charset="0"/>
                <a:ea typeface="Roboto" pitchFamily="34" charset="-122"/>
                <a:cs typeface="Roboto" pitchFamily="34" charset="-120"/>
              </a:rPr>
              <a:t>Precision farming optimization</a:t>
            </a:r>
            <a:endParaRPr lang="en-US" sz="850" dirty="0"/>
          </a:p>
        </p:txBody>
      </p:sp>
      <p:sp>
        <p:nvSpPr>
          <p:cNvPr id="17" name="Text 13"/>
          <p:cNvSpPr/>
          <p:nvPr/>
        </p:nvSpPr>
        <p:spPr>
          <a:xfrm>
            <a:off x="750094" y="2854989"/>
            <a:ext cx="2166928" cy="160009"/>
          </a:xfrm>
          <a:prstGeom prst="rect">
            <a:avLst/>
          </a:prstGeom>
          <a:noFill/>
          <a:ln/>
        </p:spPr>
        <p:txBody>
          <a:bodyPr wrap="none" lIns="212598" tIns="0" rIns="0" bIns="0" rtlCol="0" anchor="t">
            <a:spAutoFit/>
          </a:bodyPr>
          <a:lstStyle/>
          <a:p>
            <a:pPr marL="0" indent="0" algn="l">
              <a:lnSpc>
                <a:spcPct val="112000"/>
              </a:lnSpc>
              <a:buNone/>
            </a:pPr>
            <a:r>
              <a:rPr lang="en-US" sz="850" dirty="0">
                <a:solidFill>
                  <a:srgbClr val="000000"/>
                </a:solidFill>
                <a:latin typeface="Roboto" pitchFamily="34" charset="0"/>
                <a:ea typeface="Roboto" pitchFamily="34" charset="-122"/>
                <a:cs typeface="Roboto" pitchFamily="34" charset="-120"/>
              </a:rPr>
              <a:t>Early crop disease detection</a:t>
            </a:r>
            <a:endParaRPr lang="en-US" sz="850" dirty="0"/>
          </a:p>
        </p:txBody>
      </p:sp>
      <p:sp>
        <p:nvSpPr>
          <p:cNvPr id="18" name="Text 14"/>
          <p:cNvSpPr/>
          <p:nvPr/>
        </p:nvSpPr>
        <p:spPr>
          <a:xfrm>
            <a:off x="750094" y="3122154"/>
            <a:ext cx="2166928" cy="160009"/>
          </a:xfrm>
          <a:prstGeom prst="rect">
            <a:avLst/>
          </a:prstGeom>
          <a:noFill/>
          <a:ln/>
        </p:spPr>
        <p:txBody>
          <a:bodyPr wrap="none" lIns="212598" tIns="0" rIns="0" bIns="0" rtlCol="0" anchor="t">
            <a:spAutoFit/>
          </a:bodyPr>
          <a:lstStyle/>
          <a:p>
            <a:pPr marL="0" indent="0" algn="l">
              <a:lnSpc>
                <a:spcPct val="112000"/>
              </a:lnSpc>
              <a:buNone/>
            </a:pPr>
            <a:r>
              <a:rPr lang="en-US" sz="850" dirty="0">
                <a:solidFill>
                  <a:srgbClr val="000000"/>
                </a:solidFill>
                <a:latin typeface="Roboto" pitchFamily="34" charset="0"/>
                <a:ea typeface="Roboto" pitchFamily="34" charset="-122"/>
                <a:cs typeface="Roboto" pitchFamily="34" charset="-120"/>
              </a:rPr>
              <a:t>Climate-resilient yield prediction</a:t>
            </a:r>
            <a:endParaRPr lang="en-US" sz="850" dirty="0"/>
          </a:p>
        </p:txBody>
      </p:sp>
      <p:sp>
        <p:nvSpPr>
          <p:cNvPr id="19" name="Text 15"/>
          <p:cNvSpPr/>
          <p:nvPr/>
        </p:nvSpPr>
        <p:spPr>
          <a:xfrm>
            <a:off x="750094" y="3389319"/>
            <a:ext cx="2166928" cy="160009"/>
          </a:xfrm>
          <a:prstGeom prst="rect">
            <a:avLst/>
          </a:prstGeom>
          <a:noFill/>
          <a:ln/>
        </p:spPr>
        <p:txBody>
          <a:bodyPr wrap="none" lIns="212598" tIns="0" rIns="0" bIns="0" rtlCol="0" anchor="t">
            <a:spAutoFit/>
          </a:bodyPr>
          <a:lstStyle/>
          <a:p>
            <a:pPr marL="0" indent="0" algn="l">
              <a:lnSpc>
                <a:spcPct val="112000"/>
              </a:lnSpc>
              <a:buNone/>
            </a:pPr>
            <a:r>
              <a:rPr lang="en-US" sz="850" dirty="0">
                <a:solidFill>
                  <a:srgbClr val="000000"/>
                </a:solidFill>
                <a:latin typeface="Roboto" pitchFamily="34" charset="0"/>
                <a:ea typeface="Roboto" pitchFamily="34" charset="-122"/>
                <a:cs typeface="Roboto" pitchFamily="34" charset="-120"/>
              </a:rPr>
              <a:t>Supply chain logistics</a:t>
            </a:r>
            <a:endParaRPr lang="en-US" sz="850" dirty="0"/>
          </a:p>
        </p:txBody>
      </p:sp>
      <p:sp>
        <p:nvSpPr>
          <p:cNvPr id="20" name="Text 16"/>
          <p:cNvSpPr/>
          <p:nvPr/>
        </p:nvSpPr>
        <p:spPr>
          <a:xfrm>
            <a:off x="750094" y="2602111"/>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21" name="Text 17"/>
          <p:cNvSpPr/>
          <p:nvPr/>
        </p:nvSpPr>
        <p:spPr>
          <a:xfrm>
            <a:off x="750094" y="2869276"/>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22" name="Text 18"/>
          <p:cNvSpPr/>
          <p:nvPr/>
        </p:nvSpPr>
        <p:spPr>
          <a:xfrm>
            <a:off x="750094" y="3136441"/>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23" name="Text 19"/>
          <p:cNvSpPr/>
          <p:nvPr/>
        </p:nvSpPr>
        <p:spPr>
          <a:xfrm>
            <a:off x="750094" y="3403606"/>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24" name="Shape 20"/>
          <p:cNvSpPr/>
          <p:nvPr/>
        </p:nvSpPr>
        <p:spPr>
          <a:xfrm>
            <a:off x="3309928" y="2050256"/>
            <a:ext cx="2524116" cy="1785938"/>
          </a:xfrm>
          <a:prstGeom prst="rect">
            <a:avLst/>
          </a:prstGeom>
          <a:solidFill>
            <a:srgbClr val="FFFFFF"/>
          </a:solidFill>
          <a:ln/>
        </p:spPr>
      </p:sp>
      <p:sp>
        <p:nvSpPr>
          <p:cNvPr id="25" name="Shape 21"/>
          <p:cNvSpPr/>
          <p:nvPr/>
        </p:nvSpPr>
        <p:spPr>
          <a:xfrm>
            <a:off x="3309928" y="2050256"/>
            <a:ext cx="2524116" cy="28575"/>
          </a:xfrm>
          <a:prstGeom prst="rect">
            <a:avLst/>
          </a:prstGeom>
          <a:solidFill>
            <a:srgbClr val="B30000"/>
          </a:solidFill>
          <a:ln/>
        </p:spPr>
      </p:sp>
      <p:sp>
        <p:nvSpPr>
          <p:cNvPr id="26" name="Shape 22"/>
          <p:cNvSpPr/>
          <p:nvPr/>
        </p:nvSpPr>
        <p:spPr>
          <a:xfrm>
            <a:off x="5826900" y="2050256"/>
            <a:ext cx="7144" cy="1785938"/>
          </a:xfrm>
          <a:prstGeom prst="rect">
            <a:avLst/>
          </a:prstGeom>
          <a:solidFill>
            <a:srgbClr val="000000"/>
          </a:solidFill>
          <a:ln/>
        </p:spPr>
      </p:sp>
      <p:sp>
        <p:nvSpPr>
          <p:cNvPr id="27" name="Shape 23"/>
          <p:cNvSpPr/>
          <p:nvPr/>
        </p:nvSpPr>
        <p:spPr>
          <a:xfrm>
            <a:off x="3309928" y="3829050"/>
            <a:ext cx="2524116" cy="7144"/>
          </a:xfrm>
          <a:prstGeom prst="rect">
            <a:avLst/>
          </a:prstGeom>
          <a:solidFill>
            <a:srgbClr val="000000"/>
          </a:solidFill>
          <a:ln/>
        </p:spPr>
      </p:sp>
      <p:sp>
        <p:nvSpPr>
          <p:cNvPr id="28" name="Shape 24"/>
          <p:cNvSpPr/>
          <p:nvPr/>
        </p:nvSpPr>
        <p:spPr>
          <a:xfrm>
            <a:off x="3309928" y="2050256"/>
            <a:ext cx="7144" cy="1785938"/>
          </a:xfrm>
          <a:prstGeom prst="rect">
            <a:avLst/>
          </a:prstGeom>
          <a:solidFill>
            <a:srgbClr val="000000"/>
          </a:solidFill>
          <a:ln/>
        </p:spPr>
      </p:sp>
      <p:pic>
        <p:nvPicPr>
          <p:cNvPr id="29" name="Image 2" descr="preencoded.png"/>
          <p:cNvPicPr>
            <a:picLocks noChangeAspect="1"/>
          </p:cNvPicPr>
          <p:nvPr/>
        </p:nvPicPr>
        <p:blipFill>
          <a:blip r:embed="rId5"/>
          <a:stretch>
            <a:fillRect/>
          </a:stretch>
        </p:blipFill>
        <p:spPr>
          <a:xfrm>
            <a:off x="3488522" y="2219027"/>
            <a:ext cx="176808" cy="157163"/>
          </a:xfrm>
          <a:prstGeom prst="rect">
            <a:avLst/>
          </a:prstGeom>
        </p:spPr>
      </p:pic>
      <p:sp>
        <p:nvSpPr>
          <p:cNvPr id="30" name="Text 25"/>
          <p:cNvSpPr/>
          <p:nvPr/>
        </p:nvSpPr>
        <p:spPr>
          <a:xfrm>
            <a:off x="3772486" y="2193131"/>
            <a:ext cx="1294805" cy="208955"/>
          </a:xfrm>
          <a:prstGeom prst="rect">
            <a:avLst/>
          </a:prstGeom>
          <a:noFill/>
          <a:ln/>
        </p:spPr>
        <p:txBody>
          <a:bodyPr wrap="square" lIns="0" tIns="0" rIns="0" bIns="0" rtlCol="0" anchor="t">
            <a:spAutoFit/>
          </a:bodyPr>
          <a:lstStyle/>
          <a:p>
            <a:pPr marL="0" indent="0" algn="l">
              <a:buNone/>
            </a:pPr>
            <a:r>
              <a:rPr lang="en-US" sz="1100" b="1" dirty="0">
                <a:solidFill>
                  <a:srgbClr val="B30000"/>
                </a:solidFill>
                <a:latin typeface="Playfair Display Bold" pitchFamily="34" charset="0"/>
                <a:ea typeface="Playfair Display Bold" pitchFamily="34" charset="-122"/>
                <a:cs typeface="Playfair Display Bold" pitchFamily="34" charset="-120"/>
              </a:rPr>
              <a:t>HealthTech Track</a:t>
            </a:r>
            <a:endParaRPr lang="en-US" sz="1100" dirty="0"/>
          </a:p>
        </p:txBody>
      </p:sp>
      <p:sp>
        <p:nvSpPr>
          <p:cNvPr id="31" name="Text 26"/>
          <p:cNvSpPr/>
          <p:nvPr/>
        </p:nvSpPr>
        <p:spPr>
          <a:xfrm>
            <a:off x="3488522" y="2587823"/>
            <a:ext cx="2166928" cy="160009"/>
          </a:xfrm>
          <a:prstGeom prst="rect">
            <a:avLst/>
          </a:prstGeom>
          <a:noFill/>
          <a:ln/>
        </p:spPr>
        <p:txBody>
          <a:bodyPr wrap="none" lIns="212598" tIns="0" rIns="0" bIns="0" rtlCol="0" anchor="t">
            <a:spAutoFit/>
          </a:bodyPr>
          <a:lstStyle/>
          <a:p>
            <a:pPr marL="0" indent="0" algn="l">
              <a:lnSpc>
                <a:spcPct val="112000"/>
              </a:lnSpc>
              <a:buNone/>
            </a:pPr>
            <a:r>
              <a:rPr lang="en-US" sz="850" dirty="0">
                <a:solidFill>
                  <a:srgbClr val="000000"/>
                </a:solidFill>
                <a:latin typeface="Roboto" pitchFamily="34" charset="0"/>
                <a:ea typeface="Roboto" pitchFamily="34" charset="-122"/>
                <a:cs typeface="Roboto" pitchFamily="34" charset="-120"/>
              </a:rPr>
              <a:t>AI-assisted diagnostic tools</a:t>
            </a:r>
            <a:endParaRPr lang="en-US" sz="850" dirty="0"/>
          </a:p>
        </p:txBody>
      </p:sp>
      <p:sp>
        <p:nvSpPr>
          <p:cNvPr id="32" name="Text 27"/>
          <p:cNvSpPr/>
          <p:nvPr/>
        </p:nvSpPr>
        <p:spPr>
          <a:xfrm>
            <a:off x="3488522" y="2854989"/>
            <a:ext cx="2166928" cy="160009"/>
          </a:xfrm>
          <a:prstGeom prst="rect">
            <a:avLst/>
          </a:prstGeom>
          <a:noFill/>
          <a:ln/>
        </p:spPr>
        <p:txBody>
          <a:bodyPr wrap="none" lIns="212598" tIns="0" rIns="0" bIns="0" rtlCol="0" anchor="t">
            <a:spAutoFit/>
          </a:bodyPr>
          <a:lstStyle/>
          <a:p>
            <a:pPr marL="0" indent="0" algn="l">
              <a:lnSpc>
                <a:spcPct val="112000"/>
              </a:lnSpc>
              <a:buNone/>
            </a:pPr>
            <a:r>
              <a:rPr lang="en-US" sz="850" dirty="0">
                <a:solidFill>
                  <a:srgbClr val="000000"/>
                </a:solidFill>
                <a:latin typeface="Roboto" pitchFamily="34" charset="0"/>
                <a:ea typeface="Roboto" pitchFamily="34" charset="-122"/>
                <a:cs typeface="Roboto" pitchFamily="34" charset="-120"/>
              </a:rPr>
              <a:t>Medical resource allocation</a:t>
            </a:r>
            <a:endParaRPr lang="en-US" sz="850" dirty="0"/>
          </a:p>
        </p:txBody>
      </p:sp>
      <p:sp>
        <p:nvSpPr>
          <p:cNvPr id="33" name="Text 28"/>
          <p:cNvSpPr/>
          <p:nvPr/>
        </p:nvSpPr>
        <p:spPr>
          <a:xfrm>
            <a:off x="3488522" y="3122154"/>
            <a:ext cx="2166928" cy="160009"/>
          </a:xfrm>
          <a:prstGeom prst="rect">
            <a:avLst/>
          </a:prstGeom>
          <a:noFill/>
          <a:ln/>
        </p:spPr>
        <p:txBody>
          <a:bodyPr wrap="none" lIns="212598" tIns="0" rIns="0" bIns="0" rtlCol="0" anchor="t">
            <a:spAutoFit/>
          </a:bodyPr>
          <a:lstStyle/>
          <a:p>
            <a:pPr marL="0" indent="0" algn="l">
              <a:lnSpc>
                <a:spcPct val="112000"/>
              </a:lnSpc>
              <a:buNone/>
            </a:pPr>
            <a:r>
              <a:rPr lang="en-US" sz="850" dirty="0">
                <a:solidFill>
                  <a:srgbClr val="000000"/>
                </a:solidFill>
                <a:latin typeface="Roboto" pitchFamily="34" charset="0"/>
                <a:ea typeface="Roboto" pitchFamily="34" charset="-122"/>
                <a:cs typeface="Roboto" pitchFamily="34" charset="-120"/>
              </a:rPr>
              <a:t>Telemedicine enhancements</a:t>
            </a:r>
            <a:endParaRPr lang="en-US" sz="850" dirty="0"/>
          </a:p>
        </p:txBody>
      </p:sp>
      <p:sp>
        <p:nvSpPr>
          <p:cNvPr id="34" name="Text 29"/>
          <p:cNvSpPr/>
          <p:nvPr/>
        </p:nvSpPr>
        <p:spPr>
          <a:xfrm>
            <a:off x="3488522" y="3389319"/>
            <a:ext cx="2166928" cy="160009"/>
          </a:xfrm>
          <a:prstGeom prst="rect">
            <a:avLst/>
          </a:prstGeom>
          <a:noFill/>
          <a:ln/>
        </p:spPr>
        <p:txBody>
          <a:bodyPr wrap="none" lIns="212598" tIns="0" rIns="0" bIns="0" rtlCol="0" anchor="t">
            <a:spAutoFit/>
          </a:bodyPr>
          <a:lstStyle/>
          <a:p>
            <a:pPr marL="0" indent="0" algn="l">
              <a:lnSpc>
                <a:spcPct val="112000"/>
              </a:lnSpc>
              <a:buNone/>
            </a:pPr>
            <a:r>
              <a:rPr lang="en-US" sz="850" dirty="0">
                <a:solidFill>
                  <a:srgbClr val="000000"/>
                </a:solidFill>
                <a:latin typeface="Roboto" pitchFamily="34" charset="0"/>
                <a:ea typeface="Roboto" pitchFamily="34" charset="-122"/>
                <a:cs typeface="Roboto" pitchFamily="34" charset="-120"/>
              </a:rPr>
              <a:t>Epidemic outbreak prediction</a:t>
            </a:r>
            <a:endParaRPr lang="en-US" sz="850" dirty="0"/>
          </a:p>
        </p:txBody>
      </p:sp>
      <p:sp>
        <p:nvSpPr>
          <p:cNvPr id="35" name="Text 30"/>
          <p:cNvSpPr/>
          <p:nvPr/>
        </p:nvSpPr>
        <p:spPr>
          <a:xfrm>
            <a:off x="3488522" y="2602111"/>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36" name="Text 31"/>
          <p:cNvSpPr/>
          <p:nvPr/>
        </p:nvSpPr>
        <p:spPr>
          <a:xfrm>
            <a:off x="3488522" y="2869276"/>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37" name="Text 32"/>
          <p:cNvSpPr/>
          <p:nvPr/>
        </p:nvSpPr>
        <p:spPr>
          <a:xfrm>
            <a:off x="3488522" y="3136441"/>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38" name="Text 33"/>
          <p:cNvSpPr/>
          <p:nvPr/>
        </p:nvSpPr>
        <p:spPr>
          <a:xfrm>
            <a:off x="3488522" y="3403606"/>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39" name="Shape 34"/>
          <p:cNvSpPr/>
          <p:nvPr/>
        </p:nvSpPr>
        <p:spPr>
          <a:xfrm>
            <a:off x="6048356" y="2050256"/>
            <a:ext cx="2524116" cy="1785938"/>
          </a:xfrm>
          <a:prstGeom prst="rect">
            <a:avLst/>
          </a:prstGeom>
          <a:solidFill>
            <a:srgbClr val="FFFFFF"/>
          </a:solidFill>
          <a:ln/>
        </p:spPr>
      </p:sp>
      <p:sp>
        <p:nvSpPr>
          <p:cNvPr id="40" name="Shape 35"/>
          <p:cNvSpPr/>
          <p:nvPr/>
        </p:nvSpPr>
        <p:spPr>
          <a:xfrm>
            <a:off x="6048356" y="2050256"/>
            <a:ext cx="2524116" cy="28575"/>
          </a:xfrm>
          <a:prstGeom prst="rect">
            <a:avLst/>
          </a:prstGeom>
          <a:solidFill>
            <a:srgbClr val="B30000"/>
          </a:solidFill>
          <a:ln/>
        </p:spPr>
      </p:sp>
      <p:sp>
        <p:nvSpPr>
          <p:cNvPr id="41" name="Shape 36"/>
          <p:cNvSpPr/>
          <p:nvPr/>
        </p:nvSpPr>
        <p:spPr>
          <a:xfrm>
            <a:off x="8565328" y="2050256"/>
            <a:ext cx="7144" cy="1785938"/>
          </a:xfrm>
          <a:prstGeom prst="rect">
            <a:avLst/>
          </a:prstGeom>
          <a:solidFill>
            <a:srgbClr val="000000"/>
          </a:solidFill>
          <a:ln/>
        </p:spPr>
      </p:sp>
      <p:sp>
        <p:nvSpPr>
          <p:cNvPr id="42" name="Shape 37"/>
          <p:cNvSpPr/>
          <p:nvPr/>
        </p:nvSpPr>
        <p:spPr>
          <a:xfrm>
            <a:off x="6048356" y="3829050"/>
            <a:ext cx="2524116" cy="7144"/>
          </a:xfrm>
          <a:prstGeom prst="rect">
            <a:avLst/>
          </a:prstGeom>
          <a:solidFill>
            <a:srgbClr val="000000"/>
          </a:solidFill>
          <a:ln/>
        </p:spPr>
      </p:sp>
      <p:sp>
        <p:nvSpPr>
          <p:cNvPr id="43" name="Shape 38"/>
          <p:cNvSpPr/>
          <p:nvPr/>
        </p:nvSpPr>
        <p:spPr>
          <a:xfrm>
            <a:off x="6048356" y="2050256"/>
            <a:ext cx="7144" cy="1785938"/>
          </a:xfrm>
          <a:prstGeom prst="rect">
            <a:avLst/>
          </a:prstGeom>
          <a:solidFill>
            <a:srgbClr val="000000"/>
          </a:solidFill>
          <a:ln/>
        </p:spPr>
      </p:sp>
      <p:pic>
        <p:nvPicPr>
          <p:cNvPr id="44" name="Image 3" descr="preencoded.png"/>
          <p:cNvPicPr>
            <a:picLocks noChangeAspect="1"/>
          </p:cNvPicPr>
          <p:nvPr/>
        </p:nvPicPr>
        <p:blipFill>
          <a:blip r:embed="rId6"/>
          <a:stretch>
            <a:fillRect/>
          </a:stretch>
        </p:blipFill>
        <p:spPr>
          <a:xfrm>
            <a:off x="6226950" y="2219027"/>
            <a:ext cx="157163" cy="157163"/>
          </a:xfrm>
          <a:prstGeom prst="rect">
            <a:avLst/>
          </a:prstGeom>
        </p:spPr>
      </p:pic>
      <p:sp>
        <p:nvSpPr>
          <p:cNvPr id="45" name="Text 39"/>
          <p:cNvSpPr/>
          <p:nvPr/>
        </p:nvSpPr>
        <p:spPr>
          <a:xfrm>
            <a:off x="6491269" y="2193131"/>
            <a:ext cx="1341239" cy="208955"/>
          </a:xfrm>
          <a:prstGeom prst="rect">
            <a:avLst/>
          </a:prstGeom>
          <a:noFill/>
          <a:ln/>
        </p:spPr>
        <p:txBody>
          <a:bodyPr wrap="square" lIns="0" tIns="0" rIns="0" bIns="0" rtlCol="0" anchor="t">
            <a:spAutoFit/>
          </a:bodyPr>
          <a:lstStyle/>
          <a:p>
            <a:pPr marL="0" indent="0" algn="l">
              <a:buNone/>
            </a:pPr>
            <a:r>
              <a:rPr lang="en-US" sz="1100" b="1" dirty="0">
                <a:solidFill>
                  <a:srgbClr val="B30000"/>
                </a:solidFill>
                <a:latin typeface="Playfair Display Bold" pitchFamily="34" charset="0"/>
                <a:ea typeface="Playfair Display Bold" pitchFamily="34" charset="-122"/>
                <a:cs typeface="Playfair Display Bold" pitchFamily="34" charset="-120"/>
              </a:rPr>
              <a:t>MiningTech Track</a:t>
            </a:r>
            <a:endParaRPr lang="en-US" sz="1100" dirty="0"/>
          </a:p>
        </p:txBody>
      </p:sp>
      <p:sp>
        <p:nvSpPr>
          <p:cNvPr id="46" name="Text 40"/>
          <p:cNvSpPr/>
          <p:nvPr/>
        </p:nvSpPr>
        <p:spPr>
          <a:xfrm>
            <a:off x="6226950" y="2587823"/>
            <a:ext cx="2166928" cy="160009"/>
          </a:xfrm>
          <a:prstGeom prst="rect">
            <a:avLst/>
          </a:prstGeom>
          <a:noFill/>
          <a:ln/>
        </p:spPr>
        <p:txBody>
          <a:bodyPr wrap="none" lIns="212598" tIns="0" rIns="0" bIns="0" rtlCol="0" anchor="t">
            <a:spAutoFit/>
          </a:bodyPr>
          <a:lstStyle/>
          <a:p>
            <a:pPr marL="0" indent="0" algn="l">
              <a:lnSpc>
                <a:spcPct val="112000"/>
              </a:lnSpc>
              <a:buNone/>
            </a:pPr>
            <a:r>
              <a:rPr lang="en-US" sz="850" dirty="0">
                <a:solidFill>
                  <a:srgbClr val="000000"/>
                </a:solidFill>
                <a:latin typeface="Roboto" pitchFamily="34" charset="0"/>
                <a:ea typeface="Roboto" pitchFamily="34" charset="-122"/>
                <a:cs typeface="Roboto" pitchFamily="34" charset="-120"/>
              </a:rPr>
              <a:t>Mineral exploration optimization</a:t>
            </a:r>
            <a:endParaRPr lang="en-US" sz="850" dirty="0"/>
          </a:p>
        </p:txBody>
      </p:sp>
      <p:sp>
        <p:nvSpPr>
          <p:cNvPr id="47" name="Text 41"/>
          <p:cNvSpPr/>
          <p:nvPr/>
        </p:nvSpPr>
        <p:spPr>
          <a:xfrm>
            <a:off x="6226950" y="2854989"/>
            <a:ext cx="2166928" cy="160009"/>
          </a:xfrm>
          <a:prstGeom prst="rect">
            <a:avLst/>
          </a:prstGeom>
          <a:noFill/>
          <a:ln/>
        </p:spPr>
        <p:txBody>
          <a:bodyPr wrap="none" lIns="212598" tIns="0" rIns="0" bIns="0" rtlCol="0" anchor="t">
            <a:spAutoFit/>
          </a:bodyPr>
          <a:lstStyle/>
          <a:p>
            <a:pPr marL="0" indent="0" algn="l">
              <a:lnSpc>
                <a:spcPct val="112000"/>
              </a:lnSpc>
              <a:buNone/>
            </a:pPr>
            <a:r>
              <a:rPr lang="en-US" sz="850" dirty="0">
                <a:solidFill>
                  <a:srgbClr val="000000"/>
                </a:solidFill>
                <a:latin typeface="Roboto" pitchFamily="34" charset="0"/>
                <a:ea typeface="Roboto" pitchFamily="34" charset="-122"/>
                <a:cs typeface="Roboto" pitchFamily="34" charset="-120"/>
              </a:rPr>
              <a:t>Worker safety monitoring</a:t>
            </a:r>
            <a:endParaRPr lang="en-US" sz="850" dirty="0"/>
          </a:p>
        </p:txBody>
      </p:sp>
      <p:sp>
        <p:nvSpPr>
          <p:cNvPr id="48" name="Text 42"/>
          <p:cNvSpPr/>
          <p:nvPr/>
        </p:nvSpPr>
        <p:spPr>
          <a:xfrm>
            <a:off x="6226950" y="3122154"/>
            <a:ext cx="2166928" cy="160009"/>
          </a:xfrm>
          <a:prstGeom prst="rect">
            <a:avLst/>
          </a:prstGeom>
          <a:noFill/>
          <a:ln/>
        </p:spPr>
        <p:txBody>
          <a:bodyPr wrap="none" lIns="212598" tIns="0" rIns="0" bIns="0" rtlCol="0" anchor="t">
            <a:spAutoFit/>
          </a:bodyPr>
          <a:lstStyle/>
          <a:p>
            <a:pPr marL="0" indent="0" algn="l">
              <a:lnSpc>
                <a:spcPct val="112000"/>
              </a:lnSpc>
              <a:buNone/>
            </a:pPr>
            <a:r>
              <a:rPr lang="en-US" sz="850" dirty="0">
                <a:solidFill>
                  <a:srgbClr val="000000"/>
                </a:solidFill>
                <a:latin typeface="Roboto" pitchFamily="34" charset="0"/>
                <a:ea typeface="Roboto" pitchFamily="34" charset="-122"/>
                <a:cs typeface="Roboto" pitchFamily="34" charset="-120"/>
              </a:rPr>
              <a:t>Equipment predictive maintenance</a:t>
            </a:r>
            <a:endParaRPr lang="en-US" sz="850" dirty="0"/>
          </a:p>
        </p:txBody>
      </p:sp>
      <p:sp>
        <p:nvSpPr>
          <p:cNvPr id="49" name="Text 43"/>
          <p:cNvSpPr/>
          <p:nvPr/>
        </p:nvSpPr>
        <p:spPr>
          <a:xfrm>
            <a:off x="6226950" y="3389319"/>
            <a:ext cx="2166928" cy="160009"/>
          </a:xfrm>
          <a:prstGeom prst="rect">
            <a:avLst/>
          </a:prstGeom>
          <a:noFill/>
          <a:ln/>
        </p:spPr>
        <p:txBody>
          <a:bodyPr wrap="none" lIns="212598" tIns="0" rIns="0" bIns="0" rtlCol="0" anchor="t">
            <a:spAutoFit/>
          </a:bodyPr>
          <a:lstStyle/>
          <a:p>
            <a:pPr marL="0" indent="0" algn="l">
              <a:lnSpc>
                <a:spcPct val="112000"/>
              </a:lnSpc>
              <a:buNone/>
            </a:pPr>
            <a:r>
              <a:rPr lang="en-US" sz="850" dirty="0">
                <a:solidFill>
                  <a:srgbClr val="000000"/>
                </a:solidFill>
                <a:latin typeface="Roboto" pitchFamily="34" charset="0"/>
                <a:ea typeface="Roboto" pitchFamily="34" charset="-122"/>
                <a:cs typeface="Roboto" pitchFamily="34" charset="-120"/>
              </a:rPr>
              <a:t>Environmental impact reduction</a:t>
            </a:r>
            <a:endParaRPr lang="en-US" sz="850" dirty="0"/>
          </a:p>
        </p:txBody>
      </p:sp>
      <p:sp>
        <p:nvSpPr>
          <p:cNvPr id="50" name="Shape 44"/>
          <p:cNvSpPr/>
          <p:nvPr/>
        </p:nvSpPr>
        <p:spPr>
          <a:xfrm>
            <a:off x="571500" y="4014788"/>
            <a:ext cx="8001000" cy="428625"/>
          </a:xfrm>
          <a:prstGeom prst="rect">
            <a:avLst/>
          </a:prstGeom>
          <a:solidFill>
            <a:srgbClr val="FFFFFF"/>
          </a:solidFill>
          <a:ln w="9144">
            <a:solidFill>
              <a:srgbClr val="B30000"/>
            </a:solidFill>
            <a:prstDash val="solid"/>
          </a:ln>
        </p:spPr>
      </p:sp>
      <p:sp>
        <p:nvSpPr>
          <p:cNvPr id="51" name="Text 45"/>
          <p:cNvSpPr/>
          <p:nvPr/>
        </p:nvSpPr>
        <p:spPr>
          <a:xfrm>
            <a:off x="6226950" y="2602111"/>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52" name="Text 46"/>
          <p:cNvSpPr/>
          <p:nvPr/>
        </p:nvSpPr>
        <p:spPr>
          <a:xfrm>
            <a:off x="6226950" y="2869276"/>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53" name="Text 47"/>
          <p:cNvSpPr/>
          <p:nvPr/>
        </p:nvSpPr>
        <p:spPr>
          <a:xfrm>
            <a:off x="6226950" y="3136441"/>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54" name="Text 48"/>
          <p:cNvSpPr/>
          <p:nvPr/>
        </p:nvSpPr>
        <p:spPr>
          <a:xfrm>
            <a:off x="6226950" y="3403606"/>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55" name="Text 49"/>
          <p:cNvSpPr/>
          <p:nvPr/>
        </p:nvSpPr>
        <p:spPr>
          <a:xfrm>
            <a:off x="750094" y="4121944"/>
            <a:ext cx="7643813" cy="300082"/>
          </a:xfrm>
          <a:prstGeom prst="rect">
            <a:avLst/>
          </a:prstGeom>
          <a:noFill/>
          <a:ln/>
        </p:spPr>
        <p:txBody>
          <a:bodyPr wrap="square" lIns="0" tIns="0" rIns="0" bIns="0" rtlCol="0" anchor="t">
            <a:spAutoFit/>
          </a:bodyPr>
          <a:lstStyle/>
          <a:p>
            <a:pPr marL="0" indent="0" algn="ctr">
              <a:buNone/>
            </a:pPr>
            <a:r>
              <a:rPr lang="en-US" sz="1000" b="1" dirty="0">
                <a:solidFill>
                  <a:srgbClr val="FF0000"/>
                </a:solidFill>
                <a:latin typeface="Playfair Display Bold" pitchFamily="34" charset="0"/>
                <a:ea typeface="Playfair Display Bold" pitchFamily="34" charset="-122"/>
                <a:cs typeface="Playfair Display Bold" pitchFamily="34" charset="-120"/>
              </a:rPr>
              <a:t>The Prize</a:t>
            </a:r>
            <a:r>
              <a:rPr lang="en-US" sz="900" b="1" dirty="0">
                <a:solidFill>
                  <a:srgbClr val="0070C0"/>
                </a:solidFill>
                <a:latin typeface="Playfair Display Bold" pitchFamily="34" charset="0"/>
                <a:ea typeface="Playfair Display Bold" pitchFamily="34" charset="-122"/>
                <a:cs typeface="Playfair Display Bold" pitchFamily="34" charset="-120"/>
              </a:rPr>
              <a:t>:</a:t>
            </a:r>
            <a:r>
              <a:rPr lang="en-US" sz="950" b="1" dirty="0">
                <a:solidFill>
                  <a:srgbClr val="0070C0"/>
                </a:solidFill>
                <a:latin typeface="Roboto" pitchFamily="34" charset="0"/>
                <a:ea typeface="Roboto" pitchFamily="34" charset="-122"/>
                <a:cs typeface="Roboto" pitchFamily="34" charset="-120"/>
              </a:rPr>
              <a:t> Winning teams receive seed funding from the National AI Innovation Fund, expert mentorship and fast-tracked access to the AI Regulatory Sandbox.</a:t>
            </a:r>
            <a:endParaRPr lang="en-US" sz="900" b="1" dirty="0">
              <a:solidFill>
                <a:srgbClr val="0070C0"/>
              </a:solidFill>
            </a:endParaRPr>
          </a:p>
        </p:txBody>
      </p:sp>
      <p:sp>
        <p:nvSpPr>
          <p:cNvPr id="56" name="Shape 50"/>
          <p:cNvSpPr/>
          <p:nvPr/>
        </p:nvSpPr>
        <p:spPr>
          <a:xfrm>
            <a:off x="0" y="4786313"/>
            <a:ext cx="9144000" cy="357188"/>
          </a:xfrm>
          <a:prstGeom prst="rect">
            <a:avLst/>
          </a:prstGeom>
          <a:solidFill>
            <a:srgbClr val="000000"/>
          </a:solidFill>
          <a:ln/>
        </p:spPr>
      </p:sp>
      <p:sp>
        <p:nvSpPr>
          <p:cNvPr id="57" name="Shape 51"/>
          <p:cNvSpPr/>
          <p:nvPr/>
        </p:nvSpPr>
        <p:spPr>
          <a:xfrm>
            <a:off x="0" y="4786313"/>
            <a:ext cx="9144000" cy="7144"/>
          </a:xfrm>
          <a:prstGeom prst="rect">
            <a:avLst/>
          </a:prstGeom>
          <a:solidFill>
            <a:srgbClr val="000000"/>
          </a:solidFill>
          <a:ln/>
        </p:spPr>
      </p:sp>
      <p:sp>
        <p:nvSpPr>
          <p:cNvPr id="58" name="Text 52"/>
          <p:cNvSpPr/>
          <p:nvPr/>
        </p:nvSpPr>
        <p:spPr>
          <a:xfrm>
            <a:off x="571500" y="4893469"/>
            <a:ext cx="1868091" cy="117872"/>
          </a:xfrm>
          <a:prstGeom prst="rect">
            <a:avLst/>
          </a:prstGeom>
          <a:noFill/>
          <a:ln/>
        </p:spPr>
        <p:txBody>
          <a:bodyPr wrap="squar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Zimbabwe National AI Strategy 2026-2030</a:t>
            </a:r>
            <a:endParaRPr lang="en-US" sz="750" dirty="0"/>
          </a:p>
        </p:txBody>
      </p:sp>
      <p:sp>
        <p:nvSpPr>
          <p:cNvPr id="59" name="Text 53"/>
          <p:cNvSpPr/>
          <p:nvPr/>
        </p:nvSpPr>
        <p:spPr>
          <a:xfrm>
            <a:off x="8461772" y="4893469"/>
            <a:ext cx="110728" cy="117872"/>
          </a:xfrm>
          <a:prstGeom prst="rect">
            <a:avLst/>
          </a:prstGeom>
          <a:noFill/>
          <a:ln/>
        </p:spPr>
        <p:txBody>
          <a:bodyPr wrap="non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15</a:t>
            </a:r>
            <a:endParaRPr lang="en-US" sz="7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9144000" cy="5143500"/>
          </a:xfrm>
          <a:prstGeom prst="rect">
            <a:avLst/>
          </a:prstGeom>
        </p:spPr>
      </p:pic>
      <p:sp>
        <p:nvSpPr>
          <p:cNvPr id="3" name="Shape 0"/>
          <p:cNvSpPr/>
          <p:nvPr/>
        </p:nvSpPr>
        <p:spPr>
          <a:xfrm>
            <a:off x="0" y="0"/>
            <a:ext cx="9144000" cy="642938"/>
          </a:xfrm>
          <a:prstGeom prst="rect">
            <a:avLst/>
          </a:prstGeom>
          <a:solidFill>
            <a:srgbClr val="800000"/>
          </a:solidFill>
          <a:ln/>
        </p:spPr>
      </p:sp>
      <p:sp>
        <p:nvSpPr>
          <p:cNvPr id="4" name="Shape 1"/>
          <p:cNvSpPr/>
          <p:nvPr/>
        </p:nvSpPr>
        <p:spPr>
          <a:xfrm>
            <a:off x="0" y="628650"/>
            <a:ext cx="9144000" cy="14288"/>
          </a:xfrm>
          <a:prstGeom prst="rect">
            <a:avLst/>
          </a:prstGeom>
          <a:solidFill>
            <a:srgbClr val="000000"/>
          </a:solidFill>
          <a:ln/>
        </p:spPr>
      </p:sp>
      <p:sp>
        <p:nvSpPr>
          <p:cNvPr id="5" name="Text 2"/>
          <p:cNvSpPr/>
          <p:nvPr/>
        </p:nvSpPr>
        <p:spPr>
          <a:xfrm>
            <a:off x="571500" y="221456"/>
            <a:ext cx="3303984" cy="342900"/>
          </a:xfrm>
          <a:prstGeom prst="rect">
            <a:avLst/>
          </a:prstGeom>
          <a:noFill/>
          <a:ln/>
        </p:spPr>
        <p:txBody>
          <a:bodyPr wrap="square" lIns="0" tIns="0" rIns="0" bIns="0" rtlCol="0" anchor="t">
            <a:spAutoFit/>
          </a:bodyPr>
          <a:lstStyle/>
          <a:p>
            <a:pPr marL="0" indent="0" algn="l">
              <a:buNone/>
            </a:pPr>
            <a:r>
              <a:rPr lang="en-US" sz="1800" b="1" dirty="0">
                <a:solidFill>
                  <a:srgbClr val="FFFFFF"/>
                </a:solidFill>
                <a:latin typeface="Playfair Display Bold" pitchFamily="34" charset="0"/>
                <a:ea typeface="Playfair Display Bold" pitchFamily="34" charset="-122"/>
                <a:cs typeface="Playfair Display Bold" pitchFamily="34" charset="-120"/>
              </a:rPr>
              <a:t>Flagship 2: Project Pangolin</a:t>
            </a:r>
            <a:endParaRPr lang="en-US" sz="1800" dirty="0"/>
          </a:p>
        </p:txBody>
      </p:sp>
      <p:sp>
        <p:nvSpPr>
          <p:cNvPr id="6" name="Text 3"/>
          <p:cNvSpPr/>
          <p:nvPr/>
        </p:nvSpPr>
        <p:spPr>
          <a:xfrm>
            <a:off x="571500" y="928688"/>
            <a:ext cx="8001000" cy="266105"/>
          </a:xfrm>
          <a:prstGeom prst="rect">
            <a:avLst/>
          </a:prstGeom>
          <a:noFill/>
          <a:ln/>
        </p:spPr>
        <p:txBody>
          <a:bodyPr wrap="square" lIns="0" tIns="0" rIns="0" bIns="0" rtlCol="0" anchor="t">
            <a:spAutoFit/>
          </a:bodyPr>
          <a:lstStyle/>
          <a:p>
            <a:pPr marL="0" indent="0" algn="l">
              <a:buNone/>
            </a:pPr>
            <a:r>
              <a:rPr lang="en-US" sz="1400" b="1" dirty="0">
                <a:solidFill>
                  <a:srgbClr val="B30000"/>
                </a:solidFill>
                <a:latin typeface="Playfair Display Bold" pitchFamily="34" charset="0"/>
                <a:ea typeface="Playfair Display Bold" pitchFamily="34" charset="-122"/>
                <a:cs typeface="Playfair Display Bold" pitchFamily="34" charset="-120"/>
              </a:rPr>
              <a:t>Sovereign Data Infrastructure for the Nation</a:t>
            </a:r>
            <a:endParaRPr lang="en-US" sz="1400" dirty="0"/>
          </a:p>
        </p:txBody>
      </p:sp>
      <p:sp>
        <p:nvSpPr>
          <p:cNvPr id="7" name="Shape 4"/>
          <p:cNvSpPr/>
          <p:nvPr/>
        </p:nvSpPr>
        <p:spPr>
          <a:xfrm>
            <a:off x="571500" y="1409105"/>
            <a:ext cx="3086100" cy="2714625"/>
          </a:xfrm>
          <a:prstGeom prst="rect">
            <a:avLst/>
          </a:prstGeom>
          <a:solidFill>
            <a:srgbClr val="FFFFFF"/>
          </a:solidFill>
          <a:ln/>
        </p:spPr>
      </p:sp>
      <p:sp>
        <p:nvSpPr>
          <p:cNvPr id="8" name="Shape 5"/>
          <p:cNvSpPr/>
          <p:nvPr/>
        </p:nvSpPr>
        <p:spPr>
          <a:xfrm>
            <a:off x="571500" y="1409105"/>
            <a:ext cx="3086100" cy="28575"/>
          </a:xfrm>
          <a:prstGeom prst="rect">
            <a:avLst/>
          </a:prstGeom>
          <a:solidFill>
            <a:srgbClr val="000000"/>
          </a:solidFill>
          <a:ln/>
        </p:spPr>
      </p:sp>
      <p:sp>
        <p:nvSpPr>
          <p:cNvPr id="9" name="Shape 6"/>
          <p:cNvSpPr/>
          <p:nvPr/>
        </p:nvSpPr>
        <p:spPr>
          <a:xfrm>
            <a:off x="3650456" y="1409105"/>
            <a:ext cx="7144" cy="2714625"/>
          </a:xfrm>
          <a:prstGeom prst="rect">
            <a:avLst/>
          </a:prstGeom>
          <a:solidFill>
            <a:srgbClr val="B30000"/>
          </a:solidFill>
          <a:ln/>
        </p:spPr>
      </p:sp>
      <p:sp>
        <p:nvSpPr>
          <p:cNvPr id="10" name="Shape 7"/>
          <p:cNvSpPr/>
          <p:nvPr/>
        </p:nvSpPr>
        <p:spPr>
          <a:xfrm>
            <a:off x="571500" y="4116586"/>
            <a:ext cx="3086100" cy="7144"/>
          </a:xfrm>
          <a:prstGeom prst="rect">
            <a:avLst/>
          </a:prstGeom>
          <a:solidFill>
            <a:srgbClr val="B30000"/>
          </a:solidFill>
          <a:ln/>
        </p:spPr>
      </p:sp>
      <p:sp>
        <p:nvSpPr>
          <p:cNvPr id="11" name="Shape 8"/>
          <p:cNvSpPr/>
          <p:nvPr/>
        </p:nvSpPr>
        <p:spPr>
          <a:xfrm>
            <a:off x="571500" y="1409105"/>
            <a:ext cx="7144" cy="2714625"/>
          </a:xfrm>
          <a:prstGeom prst="rect">
            <a:avLst/>
          </a:prstGeom>
          <a:solidFill>
            <a:srgbClr val="B30000"/>
          </a:solidFill>
          <a:ln/>
        </p:spPr>
      </p:sp>
      <p:pic>
        <p:nvPicPr>
          <p:cNvPr id="12" name="Image 1" descr="preencoded.png"/>
          <p:cNvPicPr>
            <a:picLocks noChangeAspect="1"/>
          </p:cNvPicPr>
          <p:nvPr/>
        </p:nvPicPr>
        <p:blipFill>
          <a:blip r:embed="rId4"/>
          <a:stretch>
            <a:fillRect/>
          </a:stretch>
        </p:blipFill>
        <p:spPr>
          <a:xfrm>
            <a:off x="1927027" y="1718072"/>
            <a:ext cx="375047" cy="428625"/>
          </a:xfrm>
          <a:prstGeom prst="rect">
            <a:avLst/>
          </a:prstGeom>
        </p:spPr>
      </p:pic>
      <p:sp>
        <p:nvSpPr>
          <p:cNvPr id="13" name="Text 9"/>
          <p:cNvSpPr/>
          <p:nvPr/>
        </p:nvSpPr>
        <p:spPr>
          <a:xfrm>
            <a:off x="785813" y="2377083"/>
            <a:ext cx="2657475" cy="1371600"/>
          </a:xfrm>
          <a:prstGeom prst="rect">
            <a:avLst/>
          </a:prstGeom>
          <a:noFill/>
          <a:ln/>
        </p:spPr>
        <p:txBody>
          <a:bodyPr wrap="square" lIns="0" tIns="0" rIns="0" bIns="0" rtlCol="0" anchor="t">
            <a:spAutoFit/>
          </a:bodyPr>
          <a:lstStyle/>
          <a:p>
            <a:pPr marL="0" indent="0" algn="ctr">
              <a:lnSpc>
                <a:spcPct val="128000"/>
              </a:lnSpc>
              <a:buNone/>
            </a:pPr>
            <a:r>
              <a:rPr lang="en-US" sz="1050" dirty="0">
                <a:solidFill>
                  <a:srgbClr val="000000"/>
                </a:solidFill>
                <a:latin typeface="Roboto" pitchFamily="34" charset="0"/>
                <a:ea typeface="Roboto" pitchFamily="34" charset="-122"/>
                <a:cs typeface="Roboto" pitchFamily="34" charset="-120"/>
              </a:rPr>
              <a:t>A centralized, secure national platform providing researchers, startups, and government agencies access to anonymized national datasets and computing resources to build context-relevant AI solutions.</a:t>
            </a:r>
            <a:endParaRPr lang="en-US" sz="1050" dirty="0"/>
          </a:p>
        </p:txBody>
      </p:sp>
      <p:sp>
        <p:nvSpPr>
          <p:cNvPr id="14" name="Shape 10"/>
          <p:cNvSpPr/>
          <p:nvPr/>
        </p:nvSpPr>
        <p:spPr>
          <a:xfrm>
            <a:off x="3943350" y="1409105"/>
            <a:ext cx="2243138" cy="1366242"/>
          </a:xfrm>
          <a:prstGeom prst="rect">
            <a:avLst/>
          </a:prstGeom>
          <a:solidFill>
            <a:srgbClr val="FFFFFF"/>
          </a:solidFill>
          <a:ln/>
        </p:spPr>
      </p:sp>
      <p:sp>
        <p:nvSpPr>
          <p:cNvPr id="15" name="Shape 11"/>
          <p:cNvSpPr/>
          <p:nvPr/>
        </p:nvSpPr>
        <p:spPr>
          <a:xfrm>
            <a:off x="3943350" y="1409105"/>
            <a:ext cx="2243138" cy="7144"/>
          </a:xfrm>
          <a:prstGeom prst="rect">
            <a:avLst/>
          </a:prstGeom>
          <a:solidFill>
            <a:srgbClr val="000000"/>
          </a:solidFill>
          <a:ln/>
        </p:spPr>
      </p:sp>
      <p:sp>
        <p:nvSpPr>
          <p:cNvPr id="16" name="Shape 12"/>
          <p:cNvSpPr/>
          <p:nvPr/>
        </p:nvSpPr>
        <p:spPr>
          <a:xfrm>
            <a:off x="6179344" y="1409105"/>
            <a:ext cx="7144" cy="1366242"/>
          </a:xfrm>
          <a:prstGeom prst="rect">
            <a:avLst/>
          </a:prstGeom>
          <a:solidFill>
            <a:srgbClr val="000000"/>
          </a:solidFill>
          <a:ln/>
        </p:spPr>
      </p:sp>
      <p:sp>
        <p:nvSpPr>
          <p:cNvPr id="17" name="Shape 13"/>
          <p:cNvSpPr/>
          <p:nvPr/>
        </p:nvSpPr>
        <p:spPr>
          <a:xfrm>
            <a:off x="3943350" y="2768203"/>
            <a:ext cx="2243138" cy="7144"/>
          </a:xfrm>
          <a:prstGeom prst="rect">
            <a:avLst/>
          </a:prstGeom>
          <a:solidFill>
            <a:srgbClr val="000000"/>
          </a:solidFill>
          <a:ln/>
        </p:spPr>
      </p:sp>
      <p:sp>
        <p:nvSpPr>
          <p:cNvPr id="18" name="Shape 14"/>
          <p:cNvSpPr/>
          <p:nvPr/>
        </p:nvSpPr>
        <p:spPr>
          <a:xfrm>
            <a:off x="3943350" y="1409105"/>
            <a:ext cx="21431" cy="1366242"/>
          </a:xfrm>
          <a:prstGeom prst="rect">
            <a:avLst/>
          </a:prstGeom>
          <a:solidFill>
            <a:srgbClr val="D4AF37"/>
          </a:solidFill>
          <a:ln/>
        </p:spPr>
      </p:sp>
      <p:pic>
        <p:nvPicPr>
          <p:cNvPr id="19" name="Image 2" descr="preencoded.png"/>
          <p:cNvPicPr>
            <a:picLocks noChangeAspect="1"/>
          </p:cNvPicPr>
          <p:nvPr/>
        </p:nvPicPr>
        <p:blipFill>
          <a:blip r:embed="rId5"/>
          <a:stretch>
            <a:fillRect/>
          </a:stretch>
        </p:blipFill>
        <p:spPr>
          <a:xfrm>
            <a:off x="4132659" y="1601093"/>
            <a:ext cx="192881" cy="171450"/>
          </a:xfrm>
          <a:prstGeom prst="rect">
            <a:avLst/>
          </a:prstGeom>
        </p:spPr>
      </p:pic>
      <p:sp>
        <p:nvSpPr>
          <p:cNvPr id="20" name="Text 15"/>
          <p:cNvSpPr/>
          <p:nvPr/>
        </p:nvSpPr>
        <p:spPr>
          <a:xfrm>
            <a:off x="4443413" y="1587698"/>
            <a:ext cx="1476970" cy="208955"/>
          </a:xfrm>
          <a:prstGeom prst="rect">
            <a:avLst/>
          </a:prstGeom>
          <a:noFill/>
          <a:ln/>
        </p:spPr>
        <p:txBody>
          <a:bodyPr wrap="square" lIns="0" tIns="0" rIns="0" bIns="0" rtlCol="0" anchor="t">
            <a:spAutoFit/>
          </a:bodyPr>
          <a:lstStyle/>
          <a:p>
            <a:pPr marL="0" indent="0" algn="l">
              <a:buNone/>
            </a:pPr>
            <a:r>
              <a:rPr lang="en-US" sz="1100" b="1" dirty="0">
                <a:solidFill>
                  <a:srgbClr val="B30000"/>
                </a:solidFill>
                <a:latin typeface="Playfair Display Bold" pitchFamily="34" charset="0"/>
                <a:ea typeface="Playfair Display Bold" pitchFamily="34" charset="-122"/>
                <a:cs typeface="Playfair Display Bold" pitchFamily="34" charset="-120"/>
              </a:rPr>
              <a:t>Sovereign Data Lake</a:t>
            </a:r>
            <a:endParaRPr lang="en-US" sz="1100" dirty="0"/>
          </a:p>
        </p:txBody>
      </p:sp>
      <p:sp>
        <p:nvSpPr>
          <p:cNvPr id="21" name="Text 16"/>
          <p:cNvSpPr/>
          <p:nvPr/>
        </p:nvSpPr>
        <p:spPr>
          <a:xfrm>
            <a:off x="4121944" y="1903809"/>
            <a:ext cx="1885950" cy="685800"/>
          </a:xfrm>
          <a:prstGeom prst="rect">
            <a:avLst/>
          </a:prstGeom>
          <a:noFill/>
          <a:ln/>
        </p:spPr>
        <p:txBody>
          <a:bodyPr wrap="square" lIns="0" tIns="0" rIns="0" bIns="0" rtlCol="0" anchor="t">
            <a:spAutoFit/>
          </a:bodyPr>
          <a:lstStyle/>
          <a:p>
            <a:pPr marL="0" indent="0" algn="l">
              <a:lnSpc>
                <a:spcPct val="120000"/>
              </a:lnSpc>
              <a:buNone/>
            </a:pPr>
            <a:r>
              <a:rPr lang="en-US" sz="850" dirty="0">
                <a:solidFill>
                  <a:srgbClr val="000000"/>
                </a:solidFill>
                <a:latin typeface="Roboto" pitchFamily="34" charset="0"/>
                <a:ea typeface="Roboto" pitchFamily="34" charset="-122"/>
                <a:cs typeface="Roboto" pitchFamily="34" charset="-120"/>
              </a:rPr>
              <a:t>Curated, high-quality datasets spanning health, agriculture, climate, and public services, securely hosted within Zimbabwe's borders.</a:t>
            </a:r>
            <a:endParaRPr lang="en-US" sz="850" dirty="0"/>
          </a:p>
        </p:txBody>
      </p:sp>
      <p:sp>
        <p:nvSpPr>
          <p:cNvPr id="22" name="Shape 17"/>
          <p:cNvSpPr/>
          <p:nvPr/>
        </p:nvSpPr>
        <p:spPr>
          <a:xfrm>
            <a:off x="6329363" y="1409105"/>
            <a:ext cx="2243138" cy="1366242"/>
          </a:xfrm>
          <a:prstGeom prst="rect">
            <a:avLst/>
          </a:prstGeom>
          <a:solidFill>
            <a:srgbClr val="FFFFFF"/>
          </a:solidFill>
          <a:ln/>
        </p:spPr>
      </p:sp>
      <p:sp>
        <p:nvSpPr>
          <p:cNvPr id="23" name="Shape 18"/>
          <p:cNvSpPr/>
          <p:nvPr/>
        </p:nvSpPr>
        <p:spPr>
          <a:xfrm>
            <a:off x="6329363" y="1409105"/>
            <a:ext cx="2243138" cy="7144"/>
          </a:xfrm>
          <a:prstGeom prst="rect">
            <a:avLst/>
          </a:prstGeom>
          <a:solidFill>
            <a:srgbClr val="000000"/>
          </a:solidFill>
          <a:ln/>
        </p:spPr>
      </p:sp>
      <p:sp>
        <p:nvSpPr>
          <p:cNvPr id="24" name="Shape 19"/>
          <p:cNvSpPr/>
          <p:nvPr/>
        </p:nvSpPr>
        <p:spPr>
          <a:xfrm>
            <a:off x="8565356" y="1409105"/>
            <a:ext cx="7144" cy="1366242"/>
          </a:xfrm>
          <a:prstGeom prst="rect">
            <a:avLst/>
          </a:prstGeom>
          <a:solidFill>
            <a:srgbClr val="000000"/>
          </a:solidFill>
          <a:ln/>
        </p:spPr>
      </p:sp>
      <p:sp>
        <p:nvSpPr>
          <p:cNvPr id="25" name="Shape 20"/>
          <p:cNvSpPr/>
          <p:nvPr/>
        </p:nvSpPr>
        <p:spPr>
          <a:xfrm>
            <a:off x="6329363" y="2768203"/>
            <a:ext cx="2243138" cy="7144"/>
          </a:xfrm>
          <a:prstGeom prst="rect">
            <a:avLst/>
          </a:prstGeom>
          <a:solidFill>
            <a:srgbClr val="000000"/>
          </a:solidFill>
          <a:ln/>
        </p:spPr>
      </p:sp>
      <p:sp>
        <p:nvSpPr>
          <p:cNvPr id="26" name="Shape 21"/>
          <p:cNvSpPr/>
          <p:nvPr/>
        </p:nvSpPr>
        <p:spPr>
          <a:xfrm>
            <a:off x="6329363" y="1409105"/>
            <a:ext cx="21431" cy="1366242"/>
          </a:xfrm>
          <a:prstGeom prst="rect">
            <a:avLst/>
          </a:prstGeom>
          <a:solidFill>
            <a:srgbClr val="D4AF37"/>
          </a:solidFill>
          <a:ln/>
        </p:spPr>
      </p:sp>
      <p:pic>
        <p:nvPicPr>
          <p:cNvPr id="27" name="Image 3" descr="preencoded.png"/>
          <p:cNvPicPr>
            <a:picLocks noChangeAspect="1"/>
          </p:cNvPicPr>
          <p:nvPr/>
        </p:nvPicPr>
        <p:blipFill>
          <a:blip r:embed="rId6"/>
          <a:stretch>
            <a:fillRect/>
          </a:stretch>
        </p:blipFill>
        <p:spPr>
          <a:xfrm>
            <a:off x="6507956" y="1601093"/>
            <a:ext cx="214313" cy="171450"/>
          </a:xfrm>
          <a:prstGeom prst="rect">
            <a:avLst/>
          </a:prstGeom>
        </p:spPr>
      </p:pic>
      <p:sp>
        <p:nvSpPr>
          <p:cNvPr id="28" name="Text 22"/>
          <p:cNvSpPr/>
          <p:nvPr/>
        </p:nvSpPr>
        <p:spPr>
          <a:xfrm>
            <a:off x="6829425" y="1587698"/>
            <a:ext cx="912614" cy="208955"/>
          </a:xfrm>
          <a:prstGeom prst="rect">
            <a:avLst/>
          </a:prstGeom>
          <a:noFill/>
          <a:ln/>
        </p:spPr>
        <p:txBody>
          <a:bodyPr wrap="none" lIns="0" tIns="0" rIns="0" bIns="0" rtlCol="0" anchor="t">
            <a:spAutoFit/>
          </a:bodyPr>
          <a:lstStyle/>
          <a:p>
            <a:pPr marL="0" indent="0" algn="l">
              <a:buNone/>
            </a:pPr>
            <a:r>
              <a:rPr lang="en-US" sz="1100" b="1" dirty="0">
                <a:solidFill>
                  <a:srgbClr val="B30000"/>
                </a:solidFill>
                <a:latin typeface="Playfair Display Bold" pitchFamily="34" charset="0"/>
                <a:ea typeface="Playfair Display Bold" pitchFamily="34" charset="-122"/>
                <a:cs typeface="Playfair Display Bold" pitchFamily="34" charset="-120"/>
              </a:rPr>
              <a:t>API Gateway</a:t>
            </a:r>
            <a:endParaRPr lang="en-US" sz="1100" dirty="0"/>
          </a:p>
        </p:txBody>
      </p:sp>
      <p:sp>
        <p:nvSpPr>
          <p:cNvPr id="29" name="Text 23"/>
          <p:cNvSpPr/>
          <p:nvPr/>
        </p:nvSpPr>
        <p:spPr>
          <a:xfrm>
            <a:off x="6507956" y="1903809"/>
            <a:ext cx="1885950" cy="857250"/>
          </a:xfrm>
          <a:prstGeom prst="rect">
            <a:avLst/>
          </a:prstGeom>
          <a:noFill/>
          <a:ln/>
        </p:spPr>
        <p:txBody>
          <a:bodyPr wrap="square" lIns="0" tIns="0" rIns="0" bIns="0" rtlCol="0" anchor="t">
            <a:spAutoFit/>
          </a:bodyPr>
          <a:lstStyle/>
          <a:p>
            <a:pPr marL="0" indent="0" algn="l">
              <a:lnSpc>
                <a:spcPct val="120000"/>
              </a:lnSpc>
              <a:buNone/>
            </a:pPr>
            <a:r>
              <a:rPr lang="en-US" sz="850" dirty="0">
                <a:solidFill>
                  <a:srgbClr val="000000"/>
                </a:solidFill>
                <a:latin typeface="Roboto" pitchFamily="34" charset="0"/>
                <a:ea typeface="Roboto" pitchFamily="34" charset="-122"/>
                <a:cs typeface="Roboto" pitchFamily="34" charset="-120"/>
              </a:rPr>
              <a:t>Standardized, secure APIs enabling developers and startups to seamlessly integrate national data into their AI applications and services.</a:t>
            </a:r>
            <a:endParaRPr lang="en-US" sz="850" dirty="0"/>
          </a:p>
        </p:txBody>
      </p:sp>
      <p:sp>
        <p:nvSpPr>
          <p:cNvPr id="30" name="Shape 24"/>
          <p:cNvSpPr/>
          <p:nvPr/>
        </p:nvSpPr>
        <p:spPr>
          <a:xfrm>
            <a:off x="3943350" y="2903934"/>
            <a:ext cx="2243138" cy="1366242"/>
          </a:xfrm>
          <a:prstGeom prst="rect">
            <a:avLst/>
          </a:prstGeom>
          <a:solidFill>
            <a:srgbClr val="FFFFFF"/>
          </a:solidFill>
          <a:ln/>
        </p:spPr>
      </p:sp>
      <p:sp>
        <p:nvSpPr>
          <p:cNvPr id="31" name="Shape 25"/>
          <p:cNvSpPr/>
          <p:nvPr/>
        </p:nvSpPr>
        <p:spPr>
          <a:xfrm>
            <a:off x="3943350" y="2903934"/>
            <a:ext cx="2243138" cy="7144"/>
          </a:xfrm>
          <a:prstGeom prst="rect">
            <a:avLst/>
          </a:prstGeom>
          <a:solidFill>
            <a:srgbClr val="000000"/>
          </a:solidFill>
          <a:ln/>
        </p:spPr>
      </p:sp>
      <p:sp>
        <p:nvSpPr>
          <p:cNvPr id="32" name="Shape 26"/>
          <p:cNvSpPr/>
          <p:nvPr/>
        </p:nvSpPr>
        <p:spPr>
          <a:xfrm>
            <a:off x="6179344" y="2903934"/>
            <a:ext cx="7144" cy="1366242"/>
          </a:xfrm>
          <a:prstGeom prst="rect">
            <a:avLst/>
          </a:prstGeom>
          <a:solidFill>
            <a:srgbClr val="000000"/>
          </a:solidFill>
          <a:ln/>
        </p:spPr>
      </p:sp>
      <p:sp>
        <p:nvSpPr>
          <p:cNvPr id="33" name="Shape 27"/>
          <p:cNvSpPr/>
          <p:nvPr/>
        </p:nvSpPr>
        <p:spPr>
          <a:xfrm>
            <a:off x="3943350" y="4263033"/>
            <a:ext cx="2243138" cy="7144"/>
          </a:xfrm>
          <a:prstGeom prst="rect">
            <a:avLst/>
          </a:prstGeom>
          <a:solidFill>
            <a:srgbClr val="000000"/>
          </a:solidFill>
          <a:ln/>
        </p:spPr>
      </p:sp>
      <p:sp>
        <p:nvSpPr>
          <p:cNvPr id="34" name="Shape 28"/>
          <p:cNvSpPr/>
          <p:nvPr/>
        </p:nvSpPr>
        <p:spPr>
          <a:xfrm>
            <a:off x="3943350" y="2903934"/>
            <a:ext cx="21431" cy="1366242"/>
          </a:xfrm>
          <a:prstGeom prst="rect">
            <a:avLst/>
          </a:prstGeom>
          <a:solidFill>
            <a:srgbClr val="D4AF37"/>
          </a:solidFill>
          <a:ln/>
        </p:spPr>
      </p:sp>
      <p:pic>
        <p:nvPicPr>
          <p:cNvPr id="35" name="Image 4" descr="preencoded.png"/>
          <p:cNvPicPr>
            <a:picLocks noChangeAspect="1"/>
          </p:cNvPicPr>
          <p:nvPr/>
        </p:nvPicPr>
        <p:blipFill>
          <a:blip r:embed="rId7"/>
          <a:stretch>
            <a:fillRect/>
          </a:stretch>
        </p:blipFill>
        <p:spPr>
          <a:xfrm>
            <a:off x="4143375" y="3095923"/>
            <a:ext cx="171450" cy="171450"/>
          </a:xfrm>
          <a:prstGeom prst="rect">
            <a:avLst/>
          </a:prstGeom>
        </p:spPr>
      </p:pic>
      <p:sp>
        <p:nvSpPr>
          <p:cNvPr id="36" name="Text 29"/>
          <p:cNvSpPr/>
          <p:nvPr/>
        </p:nvSpPr>
        <p:spPr>
          <a:xfrm>
            <a:off x="4443413" y="3082528"/>
            <a:ext cx="1401961" cy="208955"/>
          </a:xfrm>
          <a:prstGeom prst="rect">
            <a:avLst/>
          </a:prstGeom>
          <a:noFill/>
          <a:ln/>
        </p:spPr>
        <p:txBody>
          <a:bodyPr wrap="square" lIns="0" tIns="0" rIns="0" bIns="0" rtlCol="0" anchor="t">
            <a:spAutoFit/>
          </a:bodyPr>
          <a:lstStyle/>
          <a:p>
            <a:pPr marL="0" indent="0" algn="l">
              <a:buNone/>
            </a:pPr>
            <a:r>
              <a:rPr lang="en-US" sz="1100" b="1" dirty="0">
                <a:solidFill>
                  <a:srgbClr val="B30000"/>
                </a:solidFill>
                <a:latin typeface="Playfair Display Bold" pitchFamily="34" charset="0"/>
                <a:ea typeface="Playfair Display Bold" pitchFamily="34" charset="-122"/>
                <a:cs typeface="Playfair Display Bold" pitchFamily="34" charset="-120"/>
              </a:rPr>
              <a:t>ZCHPC Integration</a:t>
            </a:r>
            <a:endParaRPr lang="en-US" sz="1100" dirty="0"/>
          </a:p>
        </p:txBody>
      </p:sp>
      <p:sp>
        <p:nvSpPr>
          <p:cNvPr id="37" name="Text 30"/>
          <p:cNvSpPr/>
          <p:nvPr/>
        </p:nvSpPr>
        <p:spPr>
          <a:xfrm>
            <a:off x="4121944" y="3398639"/>
            <a:ext cx="1885950" cy="857250"/>
          </a:xfrm>
          <a:prstGeom prst="rect">
            <a:avLst/>
          </a:prstGeom>
          <a:noFill/>
          <a:ln/>
        </p:spPr>
        <p:txBody>
          <a:bodyPr wrap="square" lIns="0" tIns="0" rIns="0" bIns="0" rtlCol="0" anchor="t">
            <a:spAutoFit/>
          </a:bodyPr>
          <a:lstStyle/>
          <a:p>
            <a:pPr marL="0" indent="0" algn="l">
              <a:lnSpc>
                <a:spcPct val="120000"/>
              </a:lnSpc>
              <a:buNone/>
            </a:pPr>
            <a:r>
              <a:rPr lang="en-US" sz="850" dirty="0">
                <a:solidFill>
                  <a:srgbClr val="000000"/>
                </a:solidFill>
                <a:latin typeface="Roboto" pitchFamily="34" charset="0"/>
                <a:ea typeface="Roboto" pitchFamily="34" charset="-122"/>
                <a:cs typeface="Roboto" pitchFamily="34" charset="-120"/>
              </a:rPr>
              <a:t>Direct linkage with the Zimbabwe Centre for High Performance Computing, providing the necessary computational muscle for model training.</a:t>
            </a:r>
            <a:endParaRPr lang="en-US" sz="850" dirty="0"/>
          </a:p>
        </p:txBody>
      </p:sp>
      <p:sp>
        <p:nvSpPr>
          <p:cNvPr id="38" name="Shape 31"/>
          <p:cNvSpPr/>
          <p:nvPr/>
        </p:nvSpPr>
        <p:spPr>
          <a:xfrm>
            <a:off x="6329363" y="2903934"/>
            <a:ext cx="2243138" cy="1366242"/>
          </a:xfrm>
          <a:prstGeom prst="rect">
            <a:avLst/>
          </a:prstGeom>
          <a:solidFill>
            <a:srgbClr val="FFFFFF"/>
          </a:solidFill>
          <a:ln/>
        </p:spPr>
      </p:sp>
      <p:sp>
        <p:nvSpPr>
          <p:cNvPr id="39" name="Shape 32"/>
          <p:cNvSpPr/>
          <p:nvPr/>
        </p:nvSpPr>
        <p:spPr>
          <a:xfrm>
            <a:off x="6329363" y="2903934"/>
            <a:ext cx="2243138" cy="7144"/>
          </a:xfrm>
          <a:prstGeom prst="rect">
            <a:avLst/>
          </a:prstGeom>
          <a:solidFill>
            <a:srgbClr val="000000"/>
          </a:solidFill>
          <a:ln/>
        </p:spPr>
      </p:sp>
      <p:sp>
        <p:nvSpPr>
          <p:cNvPr id="40" name="Shape 33"/>
          <p:cNvSpPr/>
          <p:nvPr/>
        </p:nvSpPr>
        <p:spPr>
          <a:xfrm>
            <a:off x="8565356" y="2903934"/>
            <a:ext cx="7144" cy="1366242"/>
          </a:xfrm>
          <a:prstGeom prst="rect">
            <a:avLst/>
          </a:prstGeom>
          <a:solidFill>
            <a:srgbClr val="000000"/>
          </a:solidFill>
          <a:ln/>
        </p:spPr>
      </p:sp>
      <p:sp>
        <p:nvSpPr>
          <p:cNvPr id="41" name="Shape 34"/>
          <p:cNvSpPr/>
          <p:nvPr/>
        </p:nvSpPr>
        <p:spPr>
          <a:xfrm>
            <a:off x="6329363" y="4263033"/>
            <a:ext cx="2243138" cy="7144"/>
          </a:xfrm>
          <a:prstGeom prst="rect">
            <a:avLst/>
          </a:prstGeom>
          <a:solidFill>
            <a:srgbClr val="000000"/>
          </a:solidFill>
          <a:ln/>
        </p:spPr>
      </p:sp>
      <p:sp>
        <p:nvSpPr>
          <p:cNvPr id="42" name="Shape 35"/>
          <p:cNvSpPr/>
          <p:nvPr/>
        </p:nvSpPr>
        <p:spPr>
          <a:xfrm>
            <a:off x="6329363" y="2903934"/>
            <a:ext cx="21431" cy="1366242"/>
          </a:xfrm>
          <a:prstGeom prst="rect">
            <a:avLst/>
          </a:prstGeom>
          <a:solidFill>
            <a:srgbClr val="D4AF37"/>
          </a:solidFill>
          <a:ln/>
        </p:spPr>
      </p:sp>
      <p:sp>
        <p:nvSpPr>
          <p:cNvPr id="43" name="Text 36"/>
          <p:cNvSpPr/>
          <p:nvPr/>
        </p:nvSpPr>
        <p:spPr>
          <a:xfrm>
            <a:off x="6829425" y="3082528"/>
            <a:ext cx="1360884" cy="208955"/>
          </a:xfrm>
          <a:prstGeom prst="rect">
            <a:avLst/>
          </a:prstGeom>
          <a:noFill/>
          <a:ln/>
        </p:spPr>
        <p:txBody>
          <a:bodyPr wrap="square" lIns="0" tIns="0" rIns="0" bIns="0" rtlCol="0" anchor="t">
            <a:spAutoFit/>
          </a:bodyPr>
          <a:lstStyle/>
          <a:p>
            <a:pPr marL="0" indent="0" algn="l">
              <a:buNone/>
            </a:pPr>
            <a:r>
              <a:rPr lang="en-US" sz="1100" b="1" dirty="0">
                <a:solidFill>
                  <a:srgbClr val="B30000"/>
                </a:solidFill>
                <a:latin typeface="Playfair Display Bold" pitchFamily="34" charset="0"/>
                <a:ea typeface="Playfair Display Bold" pitchFamily="34" charset="-122"/>
                <a:cs typeface="Playfair Display Bold" pitchFamily="34" charset="-120"/>
              </a:rPr>
              <a:t>Privacy &amp; Security</a:t>
            </a:r>
            <a:endParaRPr lang="en-US" sz="1100" dirty="0"/>
          </a:p>
        </p:txBody>
      </p:sp>
      <p:sp>
        <p:nvSpPr>
          <p:cNvPr id="44" name="Text 37"/>
          <p:cNvSpPr/>
          <p:nvPr/>
        </p:nvSpPr>
        <p:spPr>
          <a:xfrm>
            <a:off x="6507956" y="3398639"/>
            <a:ext cx="1885950" cy="857250"/>
          </a:xfrm>
          <a:prstGeom prst="rect">
            <a:avLst/>
          </a:prstGeom>
          <a:noFill/>
          <a:ln/>
        </p:spPr>
        <p:txBody>
          <a:bodyPr wrap="square" lIns="0" tIns="0" rIns="0" bIns="0" rtlCol="0" anchor="t">
            <a:spAutoFit/>
          </a:bodyPr>
          <a:lstStyle/>
          <a:p>
            <a:pPr marL="0" indent="0" algn="l">
              <a:lnSpc>
                <a:spcPct val="120000"/>
              </a:lnSpc>
              <a:buNone/>
            </a:pPr>
            <a:r>
              <a:rPr lang="en-US" sz="850" dirty="0">
                <a:solidFill>
                  <a:srgbClr val="000000"/>
                </a:solidFill>
                <a:latin typeface="Roboto" pitchFamily="34" charset="0"/>
                <a:ea typeface="Roboto" pitchFamily="34" charset="-122"/>
                <a:cs typeface="Roboto" pitchFamily="34" charset="-120"/>
              </a:rPr>
              <a:t>Strict access controls, robust anonymization protocols, and compliance with national data protection laws to ensure citizen trust.</a:t>
            </a:r>
            <a:endParaRPr lang="en-US" sz="850" dirty="0"/>
          </a:p>
        </p:txBody>
      </p:sp>
      <p:sp>
        <p:nvSpPr>
          <p:cNvPr id="45" name="Shape 38"/>
          <p:cNvSpPr/>
          <p:nvPr/>
        </p:nvSpPr>
        <p:spPr>
          <a:xfrm>
            <a:off x="0" y="4786313"/>
            <a:ext cx="9144000" cy="357188"/>
          </a:xfrm>
          <a:prstGeom prst="rect">
            <a:avLst/>
          </a:prstGeom>
          <a:solidFill>
            <a:srgbClr val="000000"/>
          </a:solidFill>
          <a:ln/>
        </p:spPr>
      </p:sp>
      <p:sp>
        <p:nvSpPr>
          <p:cNvPr id="46" name="Shape 39"/>
          <p:cNvSpPr/>
          <p:nvPr/>
        </p:nvSpPr>
        <p:spPr>
          <a:xfrm>
            <a:off x="0" y="4786313"/>
            <a:ext cx="9144000" cy="7144"/>
          </a:xfrm>
          <a:prstGeom prst="rect">
            <a:avLst/>
          </a:prstGeom>
          <a:solidFill>
            <a:srgbClr val="000000"/>
          </a:solidFill>
          <a:ln/>
        </p:spPr>
      </p:sp>
      <p:sp>
        <p:nvSpPr>
          <p:cNvPr id="47" name="Text 40"/>
          <p:cNvSpPr/>
          <p:nvPr/>
        </p:nvSpPr>
        <p:spPr>
          <a:xfrm>
            <a:off x="571500" y="4893469"/>
            <a:ext cx="1868091" cy="117872"/>
          </a:xfrm>
          <a:prstGeom prst="rect">
            <a:avLst/>
          </a:prstGeom>
          <a:noFill/>
          <a:ln/>
        </p:spPr>
        <p:txBody>
          <a:bodyPr wrap="squar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Zimbabwe National AI Strategy 2026-2030</a:t>
            </a:r>
            <a:endParaRPr lang="en-US" sz="750" dirty="0"/>
          </a:p>
        </p:txBody>
      </p:sp>
      <p:sp>
        <p:nvSpPr>
          <p:cNvPr id="48" name="Text 41"/>
          <p:cNvSpPr/>
          <p:nvPr/>
        </p:nvSpPr>
        <p:spPr>
          <a:xfrm>
            <a:off x="8461772" y="4893469"/>
            <a:ext cx="110728" cy="117872"/>
          </a:xfrm>
          <a:prstGeom prst="rect">
            <a:avLst/>
          </a:prstGeom>
          <a:noFill/>
          <a:ln/>
        </p:spPr>
        <p:txBody>
          <a:bodyPr wrap="non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16</a:t>
            </a:r>
            <a:endParaRPr lang="en-US" sz="7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9144000" cy="5143500"/>
          </a:xfrm>
          <a:prstGeom prst="rect">
            <a:avLst/>
          </a:prstGeom>
        </p:spPr>
      </p:pic>
      <p:sp>
        <p:nvSpPr>
          <p:cNvPr id="3" name="Shape 0"/>
          <p:cNvSpPr/>
          <p:nvPr/>
        </p:nvSpPr>
        <p:spPr>
          <a:xfrm>
            <a:off x="0" y="0"/>
            <a:ext cx="9144000" cy="642938"/>
          </a:xfrm>
          <a:prstGeom prst="rect">
            <a:avLst/>
          </a:prstGeom>
          <a:solidFill>
            <a:srgbClr val="800000"/>
          </a:solidFill>
          <a:ln/>
        </p:spPr>
      </p:sp>
      <p:sp>
        <p:nvSpPr>
          <p:cNvPr id="4" name="Shape 1"/>
          <p:cNvSpPr/>
          <p:nvPr/>
        </p:nvSpPr>
        <p:spPr>
          <a:xfrm>
            <a:off x="0" y="628650"/>
            <a:ext cx="9144000" cy="14288"/>
          </a:xfrm>
          <a:prstGeom prst="rect">
            <a:avLst/>
          </a:prstGeom>
          <a:solidFill>
            <a:srgbClr val="000000"/>
          </a:solidFill>
          <a:ln/>
        </p:spPr>
      </p:sp>
      <p:sp>
        <p:nvSpPr>
          <p:cNvPr id="5" name="Text 2"/>
          <p:cNvSpPr/>
          <p:nvPr/>
        </p:nvSpPr>
        <p:spPr>
          <a:xfrm>
            <a:off x="571500" y="221456"/>
            <a:ext cx="6029325" cy="342900"/>
          </a:xfrm>
          <a:prstGeom prst="rect">
            <a:avLst/>
          </a:prstGeom>
          <a:noFill/>
          <a:ln/>
        </p:spPr>
        <p:txBody>
          <a:bodyPr wrap="square" lIns="0" tIns="0" rIns="0" bIns="0" rtlCol="0" anchor="t">
            <a:spAutoFit/>
          </a:bodyPr>
          <a:lstStyle/>
          <a:p>
            <a:pPr marL="0" indent="0" algn="l">
              <a:buNone/>
            </a:pPr>
            <a:r>
              <a:rPr lang="en-US" sz="1800" b="1" dirty="0">
                <a:solidFill>
                  <a:srgbClr val="FFFFFF"/>
                </a:solidFill>
                <a:latin typeface="Playfair Display Bold" pitchFamily="34" charset="0"/>
                <a:ea typeface="Playfair Display Bold" pitchFamily="34" charset="-122"/>
                <a:cs typeface="Playfair Display Bold" pitchFamily="34" charset="-120"/>
              </a:rPr>
              <a:t>Flagship 3: Nzwisiso.ai National Literacy Campaign</a:t>
            </a:r>
            <a:endParaRPr lang="en-US" sz="1800" dirty="0"/>
          </a:p>
        </p:txBody>
      </p:sp>
      <p:sp>
        <p:nvSpPr>
          <p:cNvPr id="6" name="Text 3"/>
          <p:cNvSpPr/>
          <p:nvPr/>
        </p:nvSpPr>
        <p:spPr>
          <a:xfrm>
            <a:off x="571500" y="857250"/>
            <a:ext cx="8001000" cy="228600"/>
          </a:xfrm>
          <a:prstGeom prst="rect">
            <a:avLst/>
          </a:prstGeom>
          <a:noFill/>
          <a:ln/>
        </p:spPr>
        <p:txBody>
          <a:bodyPr wrap="square" lIns="0" tIns="0" rIns="0" bIns="0" rtlCol="0" anchor="t">
            <a:spAutoFit/>
          </a:bodyPr>
          <a:lstStyle/>
          <a:p>
            <a:pPr marL="0" indent="0" algn="l">
              <a:buNone/>
            </a:pPr>
            <a:r>
              <a:rPr lang="en-US" sz="1200" b="1" dirty="0">
                <a:solidFill>
                  <a:srgbClr val="B30000"/>
                </a:solidFill>
                <a:latin typeface="Playfair Display Bold" pitchFamily="34" charset="0"/>
                <a:ea typeface="Playfair Display Bold" pitchFamily="34" charset="-122"/>
                <a:cs typeface="Playfair Display Bold" pitchFamily="34" charset="-120"/>
              </a:rPr>
              <a:t>AI for Every Zimbabwean</a:t>
            </a:r>
            <a:endParaRPr lang="en-US" sz="1200" dirty="0"/>
          </a:p>
        </p:txBody>
      </p:sp>
      <p:sp>
        <p:nvSpPr>
          <p:cNvPr id="7" name="Shape 4"/>
          <p:cNvSpPr/>
          <p:nvPr/>
        </p:nvSpPr>
        <p:spPr>
          <a:xfrm>
            <a:off x="571500" y="1264444"/>
            <a:ext cx="3086100" cy="3365599"/>
          </a:xfrm>
          <a:prstGeom prst="rect">
            <a:avLst/>
          </a:prstGeom>
          <a:solidFill>
            <a:srgbClr val="FFFFFF"/>
          </a:solidFill>
          <a:ln/>
        </p:spPr>
      </p:sp>
      <p:sp>
        <p:nvSpPr>
          <p:cNvPr id="8" name="Shape 5"/>
          <p:cNvSpPr/>
          <p:nvPr/>
        </p:nvSpPr>
        <p:spPr>
          <a:xfrm>
            <a:off x="571500" y="1264444"/>
            <a:ext cx="3086100" cy="28575"/>
          </a:xfrm>
          <a:prstGeom prst="rect">
            <a:avLst/>
          </a:prstGeom>
          <a:solidFill>
            <a:srgbClr val="B30000"/>
          </a:solidFill>
          <a:ln/>
        </p:spPr>
      </p:sp>
      <p:sp>
        <p:nvSpPr>
          <p:cNvPr id="9" name="Shape 6"/>
          <p:cNvSpPr/>
          <p:nvPr/>
        </p:nvSpPr>
        <p:spPr>
          <a:xfrm>
            <a:off x="3650456" y="1264444"/>
            <a:ext cx="7144" cy="3365599"/>
          </a:xfrm>
          <a:prstGeom prst="rect">
            <a:avLst/>
          </a:prstGeom>
          <a:solidFill>
            <a:srgbClr val="000000"/>
          </a:solidFill>
          <a:ln/>
        </p:spPr>
      </p:sp>
      <p:sp>
        <p:nvSpPr>
          <p:cNvPr id="10" name="Shape 7"/>
          <p:cNvSpPr/>
          <p:nvPr/>
        </p:nvSpPr>
        <p:spPr>
          <a:xfrm>
            <a:off x="571500" y="4622899"/>
            <a:ext cx="3086100" cy="7144"/>
          </a:xfrm>
          <a:prstGeom prst="rect">
            <a:avLst/>
          </a:prstGeom>
          <a:solidFill>
            <a:srgbClr val="000000"/>
          </a:solidFill>
          <a:ln/>
        </p:spPr>
      </p:sp>
      <p:sp>
        <p:nvSpPr>
          <p:cNvPr id="11" name="Shape 8"/>
          <p:cNvSpPr/>
          <p:nvPr/>
        </p:nvSpPr>
        <p:spPr>
          <a:xfrm>
            <a:off x="571500" y="1264444"/>
            <a:ext cx="7144" cy="3365599"/>
          </a:xfrm>
          <a:prstGeom prst="rect">
            <a:avLst/>
          </a:prstGeom>
          <a:solidFill>
            <a:srgbClr val="000000"/>
          </a:solidFill>
          <a:ln/>
        </p:spPr>
      </p:sp>
      <p:sp>
        <p:nvSpPr>
          <p:cNvPr id="12" name="Text 9"/>
          <p:cNvSpPr/>
          <p:nvPr/>
        </p:nvSpPr>
        <p:spPr>
          <a:xfrm>
            <a:off x="750094" y="1443038"/>
            <a:ext cx="2728913" cy="326827"/>
          </a:xfrm>
          <a:prstGeom prst="rect">
            <a:avLst/>
          </a:prstGeom>
          <a:noFill/>
          <a:ln/>
        </p:spPr>
        <p:txBody>
          <a:bodyPr wrap="square" lIns="0" tIns="0" rIns="0" bIns="85090" rtlCol="0" anchor="t">
            <a:spAutoFit/>
          </a:bodyPr>
          <a:lstStyle/>
          <a:p>
            <a:pPr marL="0" indent="0" algn="l">
              <a:buNone/>
            </a:pPr>
            <a:r>
              <a:rPr lang="en-US" sz="1300" b="1" dirty="0">
                <a:solidFill>
                  <a:srgbClr val="B30000"/>
                </a:solidFill>
                <a:latin typeface="Playfair Display Bold" pitchFamily="34" charset="0"/>
                <a:ea typeface="Playfair Display Bold" pitchFamily="34" charset="-122"/>
                <a:cs typeface="Playfair Display Bold" pitchFamily="34" charset="-120"/>
              </a:rPr>
              <a:t>Demystifying AI</a:t>
            </a:r>
            <a:endParaRPr lang="en-US" sz="1300" dirty="0"/>
          </a:p>
        </p:txBody>
      </p:sp>
      <p:sp>
        <p:nvSpPr>
          <p:cNvPr id="13" name="Text 10"/>
          <p:cNvSpPr/>
          <p:nvPr/>
        </p:nvSpPr>
        <p:spPr>
          <a:xfrm>
            <a:off x="750094" y="1877020"/>
            <a:ext cx="2728913" cy="1028588"/>
          </a:xfrm>
          <a:prstGeom prst="rect">
            <a:avLst/>
          </a:prstGeom>
          <a:noFill/>
          <a:ln/>
        </p:spPr>
        <p:txBody>
          <a:bodyPr wrap="square" lIns="0" tIns="0" rIns="0" bIns="0" rtlCol="0" anchor="t">
            <a:spAutoFit/>
          </a:bodyPr>
          <a:lstStyle/>
          <a:p>
            <a:pPr marL="0" indent="0" algn="l">
              <a:lnSpc>
                <a:spcPct val="128000"/>
              </a:lnSpc>
              <a:buNone/>
            </a:pPr>
            <a:r>
              <a:rPr lang="en-US" sz="950" dirty="0">
                <a:solidFill>
                  <a:srgbClr val="000000"/>
                </a:solidFill>
                <a:latin typeface="Roboto" pitchFamily="34" charset="0"/>
                <a:ea typeface="Roboto" pitchFamily="34" charset="-122"/>
                <a:cs typeface="Roboto" pitchFamily="34" charset="-120"/>
              </a:rPr>
              <a:t>"Nzwisiso" (Understanding) is a nationwide, inclusive campaign designed to demystify Artificial Intelligence, build foundational digital skills, and ensure equitable participation in the digital economy.</a:t>
            </a:r>
            <a:endParaRPr lang="en-US" sz="950" dirty="0"/>
          </a:p>
        </p:txBody>
      </p:sp>
      <p:sp>
        <p:nvSpPr>
          <p:cNvPr id="14" name="Text 11"/>
          <p:cNvSpPr/>
          <p:nvPr/>
        </p:nvSpPr>
        <p:spPr>
          <a:xfrm>
            <a:off x="750094" y="3048484"/>
            <a:ext cx="2728913" cy="617153"/>
          </a:xfrm>
          <a:prstGeom prst="rect">
            <a:avLst/>
          </a:prstGeom>
          <a:noFill/>
          <a:ln/>
        </p:spPr>
        <p:txBody>
          <a:bodyPr wrap="square" lIns="0" tIns="0" rIns="0" bIns="0" rtlCol="0" anchor="t">
            <a:spAutoFit/>
          </a:bodyPr>
          <a:lstStyle/>
          <a:p>
            <a:pPr marL="0" indent="0" algn="l">
              <a:lnSpc>
                <a:spcPct val="128000"/>
              </a:lnSpc>
              <a:buNone/>
            </a:pPr>
            <a:r>
              <a:rPr lang="en-US" sz="950" dirty="0">
                <a:solidFill>
                  <a:srgbClr val="000000"/>
                </a:solidFill>
                <a:latin typeface="Roboto" pitchFamily="34" charset="0"/>
                <a:ea typeface="Roboto" pitchFamily="34" charset="-122"/>
                <a:cs typeface="Roboto" pitchFamily="34" charset="-120"/>
              </a:rPr>
              <a:t>It transforms AI from an abstract concept into an accessible tool for everyday problem-solving.</a:t>
            </a:r>
            <a:endParaRPr lang="en-US" sz="950" dirty="0"/>
          </a:p>
        </p:txBody>
      </p:sp>
      <p:sp>
        <p:nvSpPr>
          <p:cNvPr id="15" name="Shape 12"/>
          <p:cNvSpPr/>
          <p:nvPr/>
        </p:nvSpPr>
        <p:spPr>
          <a:xfrm>
            <a:off x="750094" y="3808512"/>
            <a:ext cx="2728913" cy="642938"/>
          </a:xfrm>
          <a:prstGeom prst="rect">
            <a:avLst/>
          </a:prstGeom>
          <a:solidFill>
            <a:srgbClr val="FFFFFF"/>
          </a:solidFill>
          <a:ln/>
        </p:spPr>
      </p:sp>
      <p:sp>
        <p:nvSpPr>
          <p:cNvPr id="16" name="Shape 13"/>
          <p:cNvSpPr/>
          <p:nvPr/>
        </p:nvSpPr>
        <p:spPr>
          <a:xfrm>
            <a:off x="750094" y="3808512"/>
            <a:ext cx="21431" cy="642938"/>
          </a:xfrm>
          <a:prstGeom prst="rect">
            <a:avLst/>
          </a:prstGeom>
          <a:solidFill>
            <a:srgbClr val="D4AF37"/>
          </a:solidFill>
          <a:ln/>
        </p:spPr>
      </p:sp>
      <p:sp>
        <p:nvSpPr>
          <p:cNvPr id="17" name="Text 14"/>
          <p:cNvSpPr/>
          <p:nvPr/>
        </p:nvSpPr>
        <p:spPr>
          <a:xfrm>
            <a:off x="857250" y="3915668"/>
            <a:ext cx="2514600" cy="171450"/>
          </a:xfrm>
          <a:prstGeom prst="rect">
            <a:avLst/>
          </a:prstGeom>
          <a:noFill/>
          <a:ln/>
        </p:spPr>
        <p:txBody>
          <a:bodyPr wrap="square" lIns="0" tIns="0" rIns="0" bIns="0" rtlCol="0" anchor="t">
            <a:spAutoFit/>
          </a:bodyPr>
          <a:lstStyle/>
          <a:p>
            <a:pPr marL="0" indent="0" algn="l">
              <a:buNone/>
            </a:pPr>
            <a:r>
              <a:rPr lang="en-US" sz="900" b="1" dirty="0">
                <a:solidFill>
                  <a:srgbClr val="B30000"/>
                </a:solidFill>
                <a:latin typeface="Playfair Display Bold" pitchFamily="34" charset="0"/>
                <a:ea typeface="Playfair Display Bold" pitchFamily="34" charset="-122"/>
                <a:cs typeface="Playfair Display Bold" pitchFamily="34" charset="-120"/>
              </a:rPr>
              <a:t>Target Audience</a:t>
            </a:r>
            <a:endParaRPr lang="en-US" sz="900" dirty="0"/>
          </a:p>
        </p:txBody>
      </p:sp>
      <p:sp>
        <p:nvSpPr>
          <p:cNvPr id="18" name="Text 15"/>
          <p:cNvSpPr/>
          <p:nvPr/>
        </p:nvSpPr>
        <p:spPr>
          <a:xfrm>
            <a:off x="857250" y="4122837"/>
            <a:ext cx="2514600" cy="253603"/>
          </a:xfrm>
          <a:prstGeom prst="rect">
            <a:avLst/>
          </a:prstGeom>
          <a:noFill/>
          <a:ln/>
        </p:spPr>
        <p:txBody>
          <a:bodyPr wrap="square" lIns="0" tIns="0" rIns="0" bIns="0" rtlCol="0" anchor="t">
            <a:spAutoFit/>
          </a:bodyPr>
          <a:lstStyle/>
          <a:p>
            <a:pPr marL="0" indent="0" algn="l">
              <a:buNone/>
            </a:pPr>
            <a:r>
              <a:rPr lang="en-US" sz="800" dirty="0">
                <a:solidFill>
                  <a:srgbClr val="000000"/>
                </a:solidFill>
                <a:latin typeface="Roboto" pitchFamily="34" charset="0"/>
                <a:ea typeface="Roboto" pitchFamily="34" charset="-122"/>
                <a:cs typeface="Roboto" pitchFamily="34" charset="-120"/>
              </a:rPr>
              <a:t>Students, informal sector workers, rural communities, SMEs, and the general public.</a:t>
            </a:r>
            <a:endParaRPr lang="en-US" sz="800" dirty="0"/>
          </a:p>
        </p:txBody>
      </p:sp>
      <p:sp>
        <p:nvSpPr>
          <p:cNvPr id="19" name="Shape 16"/>
          <p:cNvSpPr/>
          <p:nvPr/>
        </p:nvSpPr>
        <p:spPr>
          <a:xfrm>
            <a:off x="3943350" y="1264444"/>
            <a:ext cx="2243138" cy="1357313"/>
          </a:xfrm>
          <a:prstGeom prst="rect">
            <a:avLst/>
          </a:prstGeom>
          <a:solidFill>
            <a:srgbClr val="FFFFFF"/>
          </a:solidFill>
          <a:ln w="9144">
            <a:solidFill>
              <a:srgbClr val="000000"/>
            </a:solidFill>
            <a:prstDash val="solid"/>
          </a:ln>
        </p:spPr>
      </p:sp>
      <p:pic>
        <p:nvPicPr>
          <p:cNvPr id="20" name="Image 1" descr="preencoded.png"/>
          <p:cNvPicPr>
            <a:picLocks noChangeAspect="1"/>
          </p:cNvPicPr>
          <p:nvPr/>
        </p:nvPicPr>
        <p:blipFill>
          <a:blip r:embed="rId4"/>
          <a:stretch>
            <a:fillRect/>
          </a:stretch>
        </p:blipFill>
        <p:spPr>
          <a:xfrm>
            <a:off x="4086225" y="1416248"/>
            <a:ext cx="214313" cy="171450"/>
          </a:xfrm>
          <a:prstGeom prst="rect">
            <a:avLst/>
          </a:prstGeom>
        </p:spPr>
      </p:pic>
      <p:sp>
        <p:nvSpPr>
          <p:cNvPr id="21" name="Text 17"/>
          <p:cNvSpPr/>
          <p:nvPr/>
        </p:nvSpPr>
        <p:spPr>
          <a:xfrm>
            <a:off x="4407694" y="1411784"/>
            <a:ext cx="1373386" cy="191095"/>
          </a:xfrm>
          <a:prstGeom prst="rect">
            <a:avLst/>
          </a:prstGeom>
          <a:noFill/>
          <a:ln/>
        </p:spPr>
        <p:txBody>
          <a:bodyPr wrap="square" lIns="0" tIns="0" rIns="0" bIns="0" rtlCol="0" anchor="t">
            <a:spAutoFit/>
          </a:bodyPr>
          <a:lstStyle/>
          <a:p>
            <a:pPr marL="0" indent="0" algn="l">
              <a:buNone/>
            </a:pPr>
            <a:r>
              <a:rPr lang="en-US" sz="1000" b="1" dirty="0">
                <a:solidFill>
                  <a:srgbClr val="FFFFFF"/>
                </a:solidFill>
                <a:latin typeface="Playfair Display Bold" pitchFamily="34" charset="0"/>
                <a:ea typeface="Playfair Display Bold" pitchFamily="34" charset="-122"/>
                <a:cs typeface="Playfair Display Bold" pitchFamily="34" charset="-120"/>
              </a:rPr>
              <a:t>Multilingual Content</a:t>
            </a:r>
            <a:endParaRPr lang="en-US" sz="1000" dirty="0"/>
          </a:p>
        </p:txBody>
      </p:sp>
      <p:sp>
        <p:nvSpPr>
          <p:cNvPr id="22" name="Text 18"/>
          <p:cNvSpPr/>
          <p:nvPr/>
        </p:nvSpPr>
        <p:spPr>
          <a:xfrm>
            <a:off x="4086225" y="1693069"/>
            <a:ext cx="1957388" cy="642938"/>
          </a:xfrm>
          <a:prstGeom prst="rect">
            <a:avLst/>
          </a:prstGeom>
          <a:noFill/>
          <a:ln/>
        </p:spPr>
        <p:txBody>
          <a:bodyPr wrap="square" lIns="0" tIns="0" rIns="0" bIns="0" rtlCol="0" anchor="t">
            <a:spAutoFit/>
          </a:bodyPr>
          <a:lstStyle/>
          <a:p>
            <a:pPr marL="0" indent="0" algn="l">
              <a:lnSpc>
                <a:spcPct val="120000"/>
              </a:lnSpc>
              <a:buNone/>
            </a:pPr>
            <a:r>
              <a:rPr lang="en-US" sz="800" dirty="0">
                <a:solidFill>
                  <a:srgbClr val="000000"/>
                </a:solidFill>
                <a:latin typeface="Roboto" pitchFamily="34" charset="0"/>
                <a:ea typeface="Roboto" pitchFamily="34" charset="-122"/>
                <a:cs typeface="Roboto" pitchFamily="34" charset="-120"/>
              </a:rPr>
              <a:t>Educational materials and resources translated into Shona, Ndebele, and all 16 official national languages to ensure cultural resonance and accessibility.</a:t>
            </a:r>
            <a:endParaRPr lang="en-US" sz="800" dirty="0"/>
          </a:p>
        </p:txBody>
      </p:sp>
      <p:sp>
        <p:nvSpPr>
          <p:cNvPr id="23" name="Shape 19"/>
          <p:cNvSpPr/>
          <p:nvPr/>
        </p:nvSpPr>
        <p:spPr>
          <a:xfrm>
            <a:off x="6329363" y="1264444"/>
            <a:ext cx="2243138" cy="1357313"/>
          </a:xfrm>
          <a:prstGeom prst="rect">
            <a:avLst/>
          </a:prstGeom>
          <a:solidFill>
            <a:srgbClr val="FFFFFF"/>
          </a:solidFill>
          <a:ln w="9144">
            <a:solidFill>
              <a:srgbClr val="000000"/>
            </a:solidFill>
            <a:prstDash val="solid"/>
          </a:ln>
        </p:spPr>
      </p:sp>
      <p:pic>
        <p:nvPicPr>
          <p:cNvPr id="24" name="Image 2" descr="preencoded.png"/>
          <p:cNvPicPr>
            <a:picLocks noChangeAspect="1"/>
          </p:cNvPicPr>
          <p:nvPr/>
        </p:nvPicPr>
        <p:blipFill>
          <a:blip r:embed="rId5"/>
          <a:stretch>
            <a:fillRect/>
          </a:stretch>
        </p:blipFill>
        <p:spPr>
          <a:xfrm>
            <a:off x="6515100" y="1416248"/>
            <a:ext cx="128588" cy="171450"/>
          </a:xfrm>
          <a:prstGeom prst="rect">
            <a:avLst/>
          </a:prstGeom>
        </p:spPr>
      </p:pic>
      <p:sp>
        <p:nvSpPr>
          <p:cNvPr id="25" name="Text 20"/>
          <p:cNvSpPr/>
          <p:nvPr/>
        </p:nvSpPr>
        <p:spPr>
          <a:xfrm>
            <a:off x="6793706" y="1411784"/>
            <a:ext cx="1455539" cy="191095"/>
          </a:xfrm>
          <a:prstGeom prst="rect">
            <a:avLst/>
          </a:prstGeom>
          <a:noFill/>
          <a:ln/>
        </p:spPr>
        <p:txBody>
          <a:bodyPr wrap="square" lIns="0" tIns="0" rIns="0" bIns="0" rtlCol="0" anchor="t">
            <a:spAutoFit/>
          </a:bodyPr>
          <a:lstStyle/>
          <a:p>
            <a:pPr marL="0" indent="0" algn="l">
              <a:buNone/>
            </a:pPr>
            <a:r>
              <a:rPr lang="en-US" sz="1000" b="1" dirty="0">
                <a:solidFill>
                  <a:srgbClr val="FFFFFF"/>
                </a:solidFill>
                <a:latin typeface="Playfair Display Bold" pitchFamily="34" charset="0"/>
                <a:ea typeface="Playfair Display Bold" pitchFamily="34" charset="-122"/>
                <a:cs typeface="Playfair Display Bold" pitchFamily="34" charset="-120"/>
              </a:rPr>
              <a:t>Mobile-First Learning</a:t>
            </a:r>
            <a:endParaRPr lang="en-US" sz="1000" dirty="0"/>
          </a:p>
        </p:txBody>
      </p:sp>
      <p:sp>
        <p:nvSpPr>
          <p:cNvPr id="26" name="Text 21"/>
          <p:cNvSpPr/>
          <p:nvPr/>
        </p:nvSpPr>
        <p:spPr>
          <a:xfrm>
            <a:off x="6472238" y="1693069"/>
            <a:ext cx="1957388" cy="642938"/>
          </a:xfrm>
          <a:prstGeom prst="rect">
            <a:avLst/>
          </a:prstGeom>
          <a:noFill/>
          <a:ln/>
        </p:spPr>
        <p:txBody>
          <a:bodyPr wrap="square" lIns="0" tIns="0" rIns="0" bIns="0" rtlCol="0" anchor="t">
            <a:spAutoFit/>
          </a:bodyPr>
          <a:lstStyle/>
          <a:p>
            <a:pPr marL="0" indent="0" algn="l">
              <a:lnSpc>
                <a:spcPct val="120000"/>
              </a:lnSpc>
              <a:buNone/>
            </a:pPr>
            <a:r>
              <a:rPr lang="en-US" sz="800" dirty="0">
                <a:solidFill>
                  <a:srgbClr val="000000"/>
                </a:solidFill>
                <a:latin typeface="Roboto" pitchFamily="34" charset="0"/>
                <a:ea typeface="Roboto" pitchFamily="34" charset="-122"/>
                <a:cs typeface="Roboto" pitchFamily="34" charset="-120"/>
              </a:rPr>
              <a:t>USSD and WhatsApp-based micro-learning modules designed specifically for low-bandwidth environments and basic mobile devices.</a:t>
            </a:r>
            <a:endParaRPr lang="en-US" sz="800" dirty="0"/>
          </a:p>
        </p:txBody>
      </p:sp>
      <p:sp>
        <p:nvSpPr>
          <p:cNvPr id="27" name="Shape 22"/>
          <p:cNvSpPr/>
          <p:nvPr/>
        </p:nvSpPr>
        <p:spPr>
          <a:xfrm>
            <a:off x="3943350" y="2764631"/>
            <a:ext cx="2243138" cy="1357313"/>
          </a:xfrm>
          <a:prstGeom prst="rect">
            <a:avLst/>
          </a:prstGeom>
          <a:solidFill>
            <a:srgbClr val="FFFFFF"/>
          </a:solidFill>
          <a:ln w="9144">
            <a:solidFill>
              <a:srgbClr val="000000"/>
            </a:solidFill>
            <a:prstDash val="solid"/>
          </a:ln>
        </p:spPr>
      </p:sp>
      <p:pic>
        <p:nvPicPr>
          <p:cNvPr id="28" name="Image 3" descr="preencoded.png"/>
          <p:cNvPicPr>
            <a:picLocks noChangeAspect="1"/>
          </p:cNvPicPr>
          <p:nvPr/>
        </p:nvPicPr>
        <p:blipFill>
          <a:blip r:embed="rId6"/>
          <a:stretch>
            <a:fillRect/>
          </a:stretch>
        </p:blipFill>
        <p:spPr>
          <a:xfrm>
            <a:off x="4086225" y="2916436"/>
            <a:ext cx="214313" cy="171450"/>
          </a:xfrm>
          <a:prstGeom prst="rect">
            <a:avLst/>
          </a:prstGeom>
        </p:spPr>
      </p:pic>
      <p:sp>
        <p:nvSpPr>
          <p:cNvPr id="29" name="Text 23"/>
          <p:cNvSpPr/>
          <p:nvPr/>
        </p:nvSpPr>
        <p:spPr>
          <a:xfrm>
            <a:off x="4407694" y="2911971"/>
            <a:ext cx="1332309" cy="191095"/>
          </a:xfrm>
          <a:prstGeom prst="rect">
            <a:avLst/>
          </a:prstGeom>
          <a:noFill/>
          <a:ln/>
        </p:spPr>
        <p:txBody>
          <a:bodyPr wrap="square" lIns="0" tIns="0" rIns="0" bIns="0" rtlCol="0" anchor="t">
            <a:spAutoFit/>
          </a:bodyPr>
          <a:lstStyle/>
          <a:p>
            <a:pPr marL="0" indent="0" algn="l">
              <a:buNone/>
            </a:pPr>
            <a:r>
              <a:rPr lang="en-US" sz="1000" b="1" dirty="0">
                <a:solidFill>
                  <a:srgbClr val="FFFFFF"/>
                </a:solidFill>
                <a:latin typeface="Playfair Display Bold" pitchFamily="34" charset="0"/>
                <a:ea typeface="Playfair Display Bold" pitchFamily="34" charset="-122"/>
                <a:cs typeface="Playfair Display Bold" pitchFamily="34" charset="-120"/>
              </a:rPr>
              <a:t>Community AI Hubs</a:t>
            </a:r>
            <a:endParaRPr lang="en-US" sz="1000" dirty="0"/>
          </a:p>
        </p:txBody>
      </p:sp>
      <p:sp>
        <p:nvSpPr>
          <p:cNvPr id="30" name="Text 24"/>
          <p:cNvSpPr/>
          <p:nvPr/>
        </p:nvSpPr>
        <p:spPr>
          <a:xfrm>
            <a:off x="4086225" y="3193256"/>
            <a:ext cx="1957388" cy="642938"/>
          </a:xfrm>
          <a:prstGeom prst="rect">
            <a:avLst/>
          </a:prstGeom>
          <a:noFill/>
          <a:ln/>
        </p:spPr>
        <p:txBody>
          <a:bodyPr wrap="square" lIns="0" tIns="0" rIns="0" bIns="0" rtlCol="0" anchor="t">
            <a:spAutoFit/>
          </a:bodyPr>
          <a:lstStyle/>
          <a:p>
            <a:pPr marL="0" indent="0" algn="l">
              <a:lnSpc>
                <a:spcPct val="120000"/>
              </a:lnSpc>
              <a:buNone/>
            </a:pPr>
            <a:r>
              <a:rPr lang="en-US" sz="800" dirty="0">
                <a:solidFill>
                  <a:srgbClr val="000000"/>
                </a:solidFill>
                <a:latin typeface="Roboto" pitchFamily="34" charset="0"/>
                <a:ea typeface="Roboto" pitchFamily="34" charset="-122"/>
                <a:cs typeface="Roboto" pitchFamily="34" charset="-120"/>
              </a:rPr>
              <a:t>Leveraging existing schools, public libraries, and rural telecenters as local learning nodes equipped with basic AI demonstration tools.</a:t>
            </a:r>
            <a:endParaRPr lang="en-US" sz="800" dirty="0"/>
          </a:p>
        </p:txBody>
      </p:sp>
      <p:sp>
        <p:nvSpPr>
          <p:cNvPr id="31" name="Shape 25"/>
          <p:cNvSpPr/>
          <p:nvPr/>
        </p:nvSpPr>
        <p:spPr>
          <a:xfrm>
            <a:off x="6329363" y="2764631"/>
            <a:ext cx="2243138" cy="1357313"/>
          </a:xfrm>
          <a:prstGeom prst="rect">
            <a:avLst/>
          </a:prstGeom>
          <a:solidFill>
            <a:srgbClr val="FFFFFF"/>
          </a:solidFill>
          <a:ln w="9144">
            <a:solidFill>
              <a:srgbClr val="000000"/>
            </a:solidFill>
            <a:prstDash val="solid"/>
          </a:ln>
        </p:spPr>
      </p:sp>
      <p:pic>
        <p:nvPicPr>
          <p:cNvPr id="32" name="Image 4" descr="preencoded.png"/>
          <p:cNvPicPr>
            <a:picLocks noChangeAspect="1"/>
          </p:cNvPicPr>
          <p:nvPr/>
        </p:nvPicPr>
        <p:blipFill>
          <a:blip r:embed="rId7"/>
          <a:stretch>
            <a:fillRect/>
          </a:stretch>
        </p:blipFill>
        <p:spPr>
          <a:xfrm>
            <a:off x="6482953" y="2916436"/>
            <a:ext cx="192881" cy="171450"/>
          </a:xfrm>
          <a:prstGeom prst="rect">
            <a:avLst/>
          </a:prstGeom>
        </p:spPr>
      </p:pic>
      <p:sp>
        <p:nvSpPr>
          <p:cNvPr id="33" name="Text 26"/>
          <p:cNvSpPr/>
          <p:nvPr/>
        </p:nvSpPr>
        <p:spPr>
          <a:xfrm>
            <a:off x="6793706" y="2911971"/>
            <a:ext cx="1323380" cy="191095"/>
          </a:xfrm>
          <a:prstGeom prst="rect">
            <a:avLst/>
          </a:prstGeom>
          <a:noFill/>
          <a:ln/>
        </p:spPr>
        <p:txBody>
          <a:bodyPr wrap="square" lIns="0" tIns="0" rIns="0" bIns="0" rtlCol="0" anchor="t">
            <a:spAutoFit/>
          </a:bodyPr>
          <a:lstStyle/>
          <a:p>
            <a:pPr marL="0" indent="0" algn="l">
              <a:buNone/>
            </a:pPr>
            <a:r>
              <a:rPr lang="en-US" sz="1000" b="1" dirty="0">
                <a:solidFill>
                  <a:srgbClr val="FFFFFF"/>
                </a:solidFill>
                <a:latin typeface="Playfair Display Bold" pitchFamily="34" charset="0"/>
                <a:ea typeface="Playfair Display Bold" pitchFamily="34" charset="-122"/>
                <a:cs typeface="Playfair Display Bold" pitchFamily="34" charset="-120"/>
              </a:rPr>
              <a:t>Public Broadcasting</a:t>
            </a:r>
            <a:endParaRPr lang="en-US" sz="1000" dirty="0"/>
          </a:p>
        </p:txBody>
      </p:sp>
      <p:sp>
        <p:nvSpPr>
          <p:cNvPr id="34" name="Text 27"/>
          <p:cNvSpPr/>
          <p:nvPr/>
        </p:nvSpPr>
        <p:spPr>
          <a:xfrm>
            <a:off x="6472238" y="3193256"/>
            <a:ext cx="1957388" cy="642938"/>
          </a:xfrm>
          <a:prstGeom prst="rect">
            <a:avLst/>
          </a:prstGeom>
          <a:noFill/>
          <a:ln/>
        </p:spPr>
        <p:txBody>
          <a:bodyPr wrap="square" lIns="0" tIns="0" rIns="0" bIns="0" rtlCol="0" anchor="t">
            <a:spAutoFit/>
          </a:bodyPr>
          <a:lstStyle/>
          <a:p>
            <a:pPr marL="0" indent="0" algn="l">
              <a:lnSpc>
                <a:spcPct val="120000"/>
              </a:lnSpc>
              <a:buNone/>
            </a:pPr>
            <a:r>
              <a:rPr lang="en-US" sz="800" dirty="0">
                <a:solidFill>
                  <a:srgbClr val="000000"/>
                </a:solidFill>
                <a:latin typeface="Roboto" pitchFamily="34" charset="0"/>
                <a:ea typeface="Roboto" pitchFamily="34" charset="-122"/>
                <a:cs typeface="Roboto" pitchFamily="34" charset="-120"/>
              </a:rPr>
              <a:t>Dedicated radio and television programming to reach remote and offline populations, featuring local AI success stories and practical use cases.</a:t>
            </a:r>
            <a:endParaRPr lang="en-US" sz="800" dirty="0"/>
          </a:p>
        </p:txBody>
      </p:sp>
      <p:sp>
        <p:nvSpPr>
          <p:cNvPr id="35" name="Shape 28"/>
          <p:cNvSpPr/>
          <p:nvPr/>
        </p:nvSpPr>
        <p:spPr>
          <a:xfrm>
            <a:off x="0" y="4786313"/>
            <a:ext cx="9144000" cy="357188"/>
          </a:xfrm>
          <a:prstGeom prst="rect">
            <a:avLst/>
          </a:prstGeom>
          <a:solidFill>
            <a:srgbClr val="000000"/>
          </a:solidFill>
          <a:ln/>
        </p:spPr>
      </p:sp>
      <p:sp>
        <p:nvSpPr>
          <p:cNvPr id="36" name="Shape 29"/>
          <p:cNvSpPr/>
          <p:nvPr/>
        </p:nvSpPr>
        <p:spPr>
          <a:xfrm>
            <a:off x="0" y="4786313"/>
            <a:ext cx="9144000" cy="7144"/>
          </a:xfrm>
          <a:prstGeom prst="rect">
            <a:avLst/>
          </a:prstGeom>
          <a:solidFill>
            <a:srgbClr val="000000"/>
          </a:solidFill>
          <a:ln/>
        </p:spPr>
      </p:sp>
      <p:sp>
        <p:nvSpPr>
          <p:cNvPr id="37" name="Text 30"/>
          <p:cNvSpPr/>
          <p:nvPr/>
        </p:nvSpPr>
        <p:spPr>
          <a:xfrm>
            <a:off x="571500" y="4893469"/>
            <a:ext cx="1868091" cy="117872"/>
          </a:xfrm>
          <a:prstGeom prst="rect">
            <a:avLst/>
          </a:prstGeom>
          <a:noFill/>
          <a:ln/>
        </p:spPr>
        <p:txBody>
          <a:bodyPr wrap="squar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Zimbabwe National AI Strategy 2026-2030</a:t>
            </a:r>
            <a:endParaRPr lang="en-US" sz="750" dirty="0"/>
          </a:p>
        </p:txBody>
      </p:sp>
      <p:sp>
        <p:nvSpPr>
          <p:cNvPr id="38" name="Text 31"/>
          <p:cNvSpPr/>
          <p:nvPr/>
        </p:nvSpPr>
        <p:spPr>
          <a:xfrm>
            <a:off x="8461772" y="4893469"/>
            <a:ext cx="110728" cy="117872"/>
          </a:xfrm>
          <a:prstGeom prst="rect">
            <a:avLst/>
          </a:prstGeom>
          <a:noFill/>
          <a:ln/>
        </p:spPr>
        <p:txBody>
          <a:bodyPr wrap="non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17</a:t>
            </a:r>
            <a:endParaRPr lang="en-US" sz="7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9144000" cy="5143500"/>
          </a:xfrm>
          <a:prstGeom prst="rect">
            <a:avLst/>
          </a:prstGeom>
        </p:spPr>
      </p:pic>
      <p:sp>
        <p:nvSpPr>
          <p:cNvPr id="3" name="Shape 0"/>
          <p:cNvSpPr/>
          <p:nvPr/>
        </p:nvSpPr>
        <p:spPr>
          <a:xfrm>
            <a:off x="0" y="0"/>
            <a:ext cx="9144000" cy="642938"/>
          </a:xfrm>
          <a:prstGeom prst="rect">
            <a:avLst/>
          </a:prstGeom>
          <a:solidFill>
            <a:srgbClr val="800000"/>
          </a:solidFill>
          <a:ln/>
        </p:spPr>
      </p:sp>
      <p:sp>
        <p:nvSpPr>
          <p:cNvPr id="4" name="Shape 1"/>
          <p:cNvSpPr/>
          <p:nvPr/>
        </p:nvSpPr>
        <p:spPr>
          <a:xfrm>
            <a:off x="0" y="628650"/>
            <a:ext cx="9144000" cy="14288"/>
          </a:xfrm>
          <a:prstGeom prst="rect">
            <a:avLst/>
          </a:prstGeom>
          <a:solidFill>
            <a:srgbClr val="000000"/>
          </a:solidFill>
          <a:ln/>
        </p:spPr>
      </p:sp>
      <p:sp>
        <p:nvSpPr>
          <p:cNvPr id="5" name="Text 2"/>
          <p:cNvSpPr/>
          <p:nvPr/>
        </p:nvSpPr>
        <p:spPr>
          <a:xfrm>
            <a:off x="571500" y="221456"/>
            <a:ext cx="4039791" cy="342900"/>
          </a:xfrm>
          <a:prstGeom prst="rect">
            <a:avLst/>
          </a:prstGeom>
          <a:noFill/>
          <a:ln/>
        </p:spPr>
        <p:txBody>
          <a:bodyPr wrap="square" lIns="0" tIns="0" rIns="0" bIns="0" rtlCol="0" anchor="t">
            <a:spAutoFit/>
          </a:bodyPr>
          <a:lstStyle/>
          <a:p>
            <a:pPr marL="0" indent="0" algn="l">
              <a:buNone/>
            </a:pPr>
            <a:r>
              <a:rPr lang="en-US" sz="1800" b="1" dirty="0">
                <a:solidFill>
                  <a:srgbClr val="FFFFFF"/>
                </a:solidFill>
                <a:latin typeface="Playfair Display Bold" pitchFamily="34" charset="0"/>
                <a:ea typeface="Playfair Display Bold" pitchFamily="34" charset="-122"/>
                <a:cs typeface="Playfair Display Bold" pitchFamily="34" charset="-120"/>
              </a:rPr>
              <a:t>Flagship 4: AI Regulatory Sandbox</a:t>
            </a:r>
            <a:endParaRPr lang="en-US" sz="1800" dirty="0"/>
          </a:p>
        </p:txBody>
      </p:sp>
      <p:sp>
        <p:nvSpPr>
          <p:cNvPr id="6" name="Text 3"/>
          <p:cNvSpPr/>
          <p:nvPr/>
        </p:nvSpPr>
        <p:spPr>
          <a:xfrm>
            <a:off x="571500" y="857250"/>
            <a:ext cx="8001000" cy="228600"/>
          </a:xfrm>
          <a:prstGeom prst="rect">
            <a:avLst/>
          </a:prstGeom>
          <a:noFill/>
          <a:ln/>
        </p:spPr>
        <p:txBody>
          <a:bodyPr wrap="square" lIns="0" tIns="0" rIns="0" bIns="0" rtlCol="0" anchor="t">
            <a:spAutoFit/>
          </a:bodyPr>
          <a:lstStyle/>
          <a:p>
            <a:pPr marL="0" indent="0" algn="l">
              <a:buNone/>
            </a:pPr>
            <a:r>
              <a:rPr lang="en-US" sz="1200" b="1" dirty="0">
                <a:solidFill>
                  <a:srgbClr val="B30000"/>
                </a:solidFill>
                <a:latin typeface="Playfair Display Bold" pitchFamily="34" charset="0"/>
                <a:ea typeface="Playfair Display Bold" pitchFamily="34" charset="-122"/>
                <a:cs typeface="Playfair Display Bold" pitchFamily="34" charset="-120"/>
              </a:rPr>
              <a:t>The "Innovation Crucible" - Safe Space for Bold Ideas</a:t>
            </a:r>
            <a:endParaRPr lang="en-US" sz="1200" dirty="0"/>
          </a:p>
        </p:txBody>
      </p:sp>
      <p:sp>
        <p:nvSpPr>
          <p:cNvPr id="7" name="Shape 4"/>
          <p:cNvSpPr/>
          <p:nvPr/>
        </p:nvSpPr>
        <p:spPr>
          <a:xfrm>
            <a:off x="571500" y="1228725"/>
            <a:ext cx="8001000" cy="785813"/>
          </a:xfrm>
          <a:prstGeom prst="rect">
            <a:avLst/>
          </a:prstGeom>
          <a:solidFill>
            <a:srgbClr val="FFFFFF"/>
          </a:solidFill>
          <a:ln w="9144">
            <a:solidFill>
              <a:srgbClr val="000000"/>
            </a:solidFill>
            <a:prstDash val="solid"/>
          </a:ln>
        </p:spPr>
      </p:sp>
      <p:sp>
        <p:nvSpPr>
          <p:cNvPr id="8" name="Text 5"/>
          <p:cNvSpPr/>
          <p:nvPr/>
        </p:nvSpPr>
        <p:spPr>
          <a:xfrm>
            <a:off x="750094" y="1371600"/>
            <a:ext cx="7643813" cy="605433"/>
          </a:xfrm>
          <a:prstGeom prst="rect">
            <a:avLst/>
          </a:prstGeom>
          <a:noFill/>
          <a:ln/>
        </p:spPr>
        <p:txBody>
          <a:bodyPr wrap="square" lIns="0" tIns="0" rIns="0" bIns="0" rtlCol="0" anchor="t">
            <a:spAutoFit/>
          </a:bodyPr>
          <a:lstStyle/>
          <a:p>
            <a:pPr marL="0" indent="0" algn="l">
              <a:lnSpc>
                <a:spcPct val="108000"/>
              </a:lnSpc>
              <a:buNone/>
            </a:pPr>
            <a:r>
              <a:rPr lang="en-US" sz="1000" b="1" dirty="0">
                <a:solidFill>
                  <a:srgbClr val="B30000"/>
                </a:solidFill>
                <a:latin typeface="Playfair Display Bold" pitchFamily="34" charset="0"/>
                <a:ea typeface="Playfair Display Bold" pitchFamily="34" charset="-122"/>
                <a:cs typeface="Playfair Display Bold" pitchFamily="34" charset="-120"/>
              </a:rPr>
              <a:t>The Innovation Crucible:</a:t>
            </a:r>
            <a:r>
              <a:rPr lang="en-US" sz="950" dirty="0">
                <a:solidFill>
                  <a:srgbClr val="000000"/>
                </a:solidFill>
                <a:latin typeface="Roboto" pitchFamily="34" charset="0"/>
                <a:ea typeface="Roboto" pitchFamily="34" charset="-122"/>
                <a:cs typeface="Roboto" pitchFamily="34" charset="-120"/>
              </a:rPr>
              <a:t> A controlled regulatory environment allowing startups, researchers, and enterprises to test high-impact AI solutions under regulatory supervision. It fosters rapid innovation while ensuring public safety, ethical compliance, and alignment with national values.</a:t>
            </a:r>
            <a:endParaRPr lang="en-US" sz="1000" dirty="0"/>
          </a:p>
        </p:txBody>
      </p:sp>
      <p:sp>
        <p:nvSpPr>
          <p:cNvPr id="9" name="Shape 6"/>
          <p:cNvSpPr/>
          <p:nvPr/>
        </p:nvSpPr>
        <p:spPr>
          <a:xfrm>
            <a:off x="571500" y="2228850"/>
            <a:ext cx="2524116" cy="1857375"/>
          </a:xfrm>
          <a:prstGeom prst="rect">
            <a:avLst/>
          </a:prstGeom>
          <a:solidFill>
            <a:srgbClr val="FFFFFF"/>
          </a:solidFill>
          <a:ln/>
        </p:spPr>
      </p:sp>
      <p:sp>
        <p:nvSpPr>
          <p:cNvPr id="10" name="Shape 7"/>
          <p:cNvSpPr/>
          <p:nvPr/>
        </p:nvSpPr>
        <p:spPr>
          <a:xfrm>
            <a:off x="571500" y="2228850"/>
            <a:ext cx="2524116" cy="28575"/>
          </a:xfrm>
          <a:prstGeom prst="rect">
            <a:avLst/>
          </a:prstGeom>
          <a:solidFill>
            <a:srgbClr val="B30000"/>
          </a:solidFill>
          <a:ln/>
        </p:spPr>
      </p:sp>
      <p:sp>
        <p:nvSpPr>
          <p:cNvPr id="11" name="Shape 8"/>
          <p:cNvSpPr/>
          <p:nvPr/>
        </p:nvSpPr>
        <p:spPr>
          <a:xfrm>
            <a:off x="3088472" y="2228850"/>
            <a:ext cx="7144" cy="1857375"/>
          </a:xfrm>
          <a:prstGeom prst="rect">
            <a:avLst/>
          </a:prstGeom>
          <a:solidFill>
            <a:srgbClr val="000000"/>
          </a:solidFill>
          <a:ln/>
        </p:spPr>
      </p:sp>
      <p:sp>
        <p:nvSpPr>
          <p:cNvPr id="12" name="Shape 9"/>
          <p:cNvSpPr/>
          <p:nvPr/>
        </p:nvSpPr>
        <p:spPr>
          <a:xfrm>
            <a:off x="571500" y="4079081"/>
            <a:ext cx="2524116" cy="7144"/>
          </a:xfrm>
          <a:prstGeom prst="rect">
            <a:avLst/>
          </a:prstGeom>
          <a:solidFill>
            <a:srgbClr val="000000"/>
          </a:solidFill>
          <a:ln/>
        </p:spPr>
      </p:sp>
      <p:sp>
        <p:nvSpPr>
          <p:cNvPr id="13" name="Shape 10"/>
          <p:cNvSpPr/>
          <p:nvPr/>
        </p:nvSpPr>
        <p:spPr>
          <a:xfrm>
            <a:off x="571500" y="2228850"/>
            <a:ext cx="7144" cy="1857375"/>
          </a:xfrm>
          <a:prstGeom prst="rect">
            <a:avLst/>
          </a:prstGeom>
          <a:solidFill>
            <a:srgbClr val="000000"/>
          </a:solidFill>
          <a:ln/>
        </p:spPr>
      </p:sp>
      <p:sp>
        <p:nvSpPr>
          <p:cNvPr id="14" name="Text 11"/>
          <p:cNvSpPr/>
          <p:nvPr/>
        </p:nvSpPr>
        <p:spPr>
          <a:xfrm>
            <a:off x="857250" y="2407444"/>
            <a:ext cx="875109" cy="208955"/>
          </a:xfrm>
          <a:prstGeom prst="rect">
            <a:avLst/>
          </a:prstGeom>
          <a:noFill/>
          <a:ln/>
        </p:spPr>
        <p:txBody>
          <a:bodyPr wrap="none" lIns="0" tIns="0" rIns="0" bIns="0" rtlCol="0" anchor="t">
            <a:spAutoFit/>
          </a:bodyPr>
          <a:lstStyle/>
          <a:p>
            <a:pPr marL="0" indent="0" algn="l">
              <a:buNone/>
            </a:pPr>
            <a:r>
              <a:rPr lang="en-US" sz="1100" b="1" dirty="0">
                <a:solidFill>
                  <a:srgbClr val="FFFFFF"/>
                </a:solidFill>
                <a:latin typeface="Playfair Display Bold" pitchFamily="34" charset="0"/>
                <a:ea typeface="Playfair Display Bold" pitchFamily="34" charset="-122"/>
                <a:cs typeface="Playfair Display Bold" pitchFamily="34" charset="-120"/>
              </a:rPr>
              <a:t>Safe Testing</a:t>
            </a:r>
            <a:endParaRPr lang="en-US" sz="1100" dirty="0"/>
          </a:p>
        </p:txBody>
      </p:sp>
      <p:sp>
        <p:nvSpPr>
          <p:cNvPr id="15" name="Text 12"/>
          <p:cNvSpPr/>
          <p:nvPr/>
        </p:nvSpPr>
        <p:spPr>
          <a:xfrm>
            <a:off x="750094" y="2802136"/>
            <a:ext cx="2166928" cy="914316"/>
          </a:xfrm>
          <a:prstGeom prst="rect">
            <a:avLst/>
          </a:prstGeom>
          <a:noFill/>
          <a:ln/>
        </p:spPr>
        <p:txBody>
          <a:bodyPr wrap="square" lIns="0" tIns="0" rIns="0" bIns="0" rtlCol="0" anchor="t">
            <a:spAutoFit/>
          </a:bodyPr>
          <a:lstStyle/>
          <a:p>
            <a:pPr marL="0" indent="0" algn="l">
              <a:lnSpc>
                <a:spcPct val="128000"/>
              </a:lnSpc>
              <a:buNone/>
            </a:pPr>
            <a:r>
              <a:rPr lang="en-US" sz="850" dirty="0">
                <a:solidFill>
                  <a:srgbClr val="000000"/>
                </a:solidFill>
                <a:latin typeface="Roboto" pitchFamily="34" charset="0"/>
                <a:ea typeface="Roboto" pitchFamily="34" charset="-122"/>
                <a:cs typeface="Roboto" pitchFamily="34" charset="-120"/>
              </a:rPr>
              <a:t>Deploy and test bold AI applications in real-world scenarios with controlled risks and temporary regulatory relief, removing immediate compliance barriers for early-stage innovations.</a:t>
            </a:r>
            <a:endParaRPr lang="en-US" sz="850" dirty="0"/>
          </a:p>
        </p:txBody>
      </p:sp>
      <p:sp>
        <p:nvSpPr>
          <p:cNvPr id="16" name="Shape 13"/>
          <p:cNvSpPr/>
          <p:nvPr/>
        </p:nvSpPr>
        <p:spPr>
          <a:xfrm>
            <a:off x="3309928" y="2228850"/>
            <a:ext cx="2524116" cy="1857375"/>
          </a:xfrm>
          <a:prstGeom prst="rect">
            <a:avLst/>
          </a:prstGeom>
          <a:solidFill>
            <a:srgbClr val="FFFFFF"/>
          </a:solidFill>
          <a:ln/>
        </p:spPr>
      </p:sp>
      <p:sp>
        <p:nvSpPr>
          <p:cNvPr id="17" name="Shape 14"/>
          <p:cNvSpPr/>
          <p:nvPr/>
        </p:nvSpPr>
        <p:spPr>
          <a:xfrm>
            <a:off x="3309928" y="2228850"/>
            <a:ext cx="2524116" cy="28575"/>
          </a:xfrm>
          <a:prstGeom prst="rect">
            <a:avLst/>
          </a:prstGeom>
          <a:solidFill>
            <a:srgbClr val="B30000"/>
          </a:solidFill>
          <a:ln/>
        </p:spPr>
      </p:sp>
      <p:sp>
        <p:nvSpPr>
          <p:cNvPr id="18" name="Shape 15"/>
          <p:cNvSpPr/>
          <p:nvPr/>
        </p:nvSpPr>
        <p:spPr>
          <a:xfrm>
            <a:off x="5826900" y="2228850"/>
            <a:ext cx="7144" cy="1857375"/>
          </a:xfrm>
          <a:prstGeom prst="rect">
            <a:avLst/>
          </a:prstGeom>
          <a:solidFill>
            <a:srgbClr val="000000"/>
          </a:solidFill>
          <a:ln/>
        </p:spPr>
      </p:sp>
      <p:sp>
        <p:nvSpPr>
          <p:cNvPr id="19" name="Shape 16"/>
          <p:cNvSpPr/>
          <p:nvPr/>
        </p:nvSpPr>
        <p:spPr>
          <a:xfrm>
            <a:off x="3309928" y="4079081"/>
            <a:ext cx="2524116" cy="7144"/>
          </a:xfrm>
          <a:prstGeom prst="rect">
            <a:avLst/>
          </a:prstGeom>
          <a:solidFill>
            <a:srgbClr val="000000"/>
          </a:solidFill>
          <a:ln/>
        </p:spPr>
      </p:sp>
      <p:sp>
        <p:nvSpPr>
          <p:cNvPr id="20" name="Shape 17"/>
          <p:cNvSpPr/>
          <p:nvPr/>
        </p:nvSpPr>
        <p:spPr>
          <a:xfrm>
            <a:off x="3309928" y="2228850"/>
            <a:ext cx="7144" cy="1857375"/>
          </a:xfrm>
          <a:prstGeom prst="rect">
            <a:avLst/>
          </a:prstGeom>
          <a:solidFill>
            <a:srgbClr val="000000"/>
          </a:solidFill>
          <a:ln/>
        </p:spPr>
      </p:sp>
      <p:pic>
        <p:nvPicPr>
          <p:cNvPr id="21" name="Image 1" descr="preencoded.png"/>
          <p:cNvPicPr>
            <a:picLocks noChangeAspect="1"/>
          </p:cNvPicPr>
          <p:nvPr/>
        </p:nvPicPr>
        <p:blipFill>
          <a:blip r:embed="rId4"/>
          <a:stretch>
            <a:fillRect/>
          </a:stretch>
        </p:blipFill>
        <p:spPr>
          <a:xfrm>
            <a:off x="3488522" y="2433340"/>
            <a:ext cx="196453" cy="157163"/>
          </a:xfrm>
          <a:prstGeom prst="rect">
            <a:avLst/>
          </a:prstGeom>
        </p:spPr>
      </p:pic>
      <p:sp>
        <p:nvSpPr>
          <p:cNvPr id="22" name="Text 18"/>
          <p:cNvSpPr/>
          <p:nvPr/>
        </p:nvSpPr>
        <p:spPr>
          <a:xfrm>
            <a:off x="3792131" y="2407444"/>
            <a:ext cx="1387673" cy="208955"/>
          </a:xfrm>
          <a:prstGeom prst="rect">
            <a:avLst/>
          </a:prstGeom>
          <a:noFill/>
          <a:ln/>
        </p:spPr>
        <p:txBody>
          <a:bodyPr wrap="square" lIns="0" tIns="0" rIns="0" bIns="0" rtlCol="0" anchor="t">
            <a:spAutoFit/>
          </a:bodyPr>
          <a:lstStyle/>
          <a:p>
            <a:pPr marL="0" indent="0" algn="l">
              <a:buNone/>
            </a:pPr>
            <a:r>
              <a:rPr lang="en-US" sz="1100" b="1" dirty="0">
                <a:solidFill>
                  <a:srgbClr val="FFFFFF"/>
                </a:solidFill>
                <a:latin typeface="Playfair Display Bold" pitchFamily="34" charset="0"/>
                <a:ea typeface="Playfair Display Bold" pitchFamily="34" charset="-122"/>
                <a:cs typeface="Playfair Display Bold" pitchFamily="34" charset="-120"/>
              </a:rPr>
              <a:t>Policy Co-Creation</a:t>
            </a:r>
            <a:endParaRPr lang="en-US" sz="1100" dirty="0"/>
          </a:p>
        </p:txBody>
      </p:sp>
      <p:sp>
        <p:nvSpPr>
          <p:cNvPr id="23" name="Text 19"/>
          <p:cNvSpPr/>
          <p:nvPr/>
        </p:nvSpPr>
        <p:spPr>
          <a:xfrm>
            <a:off x="3488522" y="2802136"/>
            <a:ext cx="2166928" cy="1097180"/>
          </a:xfrm>
          <a:prstGeom prst="rect">
            <a:avLst/>
          </a:prstGeom>
          <a:noFill/>
          <a:ln/>
        </p:spPr>
        <p:txBody>
          <a:bodyPr wrap="square" lIns="0" tIns="0" rIns="0" bIns="0" rtlCol="0" anchor="t">
            <a:spAutoFit/>
          </a:bodyPr>
          <a:lstStyle/>
          <a:p>
            <a:pPr marL="0" indent="0" algn="l">
              <a:lnSpc>
                <a:spcPct val="128000"/>
              </a:lnSpc>
              <a:buNone/>
            </a:pPr>
            <a:r>
              <a:rPr lang="en-US" sz="850" dirty="0">
                <a:solidFill>
                  <a:srgbClr val="000000"/>
                </a:solidFill>
                <a:latin typeface="Roboto" pitchFamily="34" charset="0"/>
                <a:ea typeface="Roboto" pitchFamily="34" charset="-122"/>
                <a:cs typeface="Roboto" pitchFamily="34" charset="-120"/>
              </a:rPr>
              <a:t>Regulators and innovators collaborate closely within the sandbox, allowing national policy and governance frameworks to evolve dynamically alongside rapid technological advancement.</a:t>
            </a:r>
            <a:endParaRPr lang="en-US" sz="850" dirty="0"/>
          </a:p>
        </p:txBody>
      </p:sp>
      <p:sp>
        <p:nvSpPr>
          <p:cNvPr id="24" name="Shape 20"/>
          <p:cNvSpPr/>
          <p:nvPr/>
        </p:nvSpPr>
        <p:spPr>
          <a:xfrm>
            <a:off x="6048356" y="2228850"/>
            <a:ext cx="2524116" cy="1857375"/>
          </a:xfrm>
          <a:prstGeom prst="rect">
            <a:avLst/>
          </a:prstGeom>
          <a:solidFill>
            <a:srgbClr val="FFFFFF"/>
          </a:solidFill>
          <a:ln/>
        </p:spPr>
      </p:sp>
      <p:sp>
        <p:nvSpPr>
          <p:cNvPr id="25" name="Shape 21"/>
          <p:cNvSpPr/>
          <p:nvPr/>
        </p:nvSpPr>
        <p:spPr>
          <a:xfrm>
            <a:off x="6048356" y="2228850"/>
            <a:ext cx="2524116" cy="28575"/>
          </a:xfrm>
          <a:prstGeom prst="rect">
            <a:avLst/>
          </a:prstGeom>
          <a:solidFill>
            <a:srgbClr val="B30000"/>
          </a:solidFill>
          <a:ln/>
        </p:spPr>
      </p:sp>
      <p:sp>
        <p:nvSpPr>
          <p:cNvPr id="26" name="Shape 22"/>
          <p:cNvSpPr/>
          <p:nvPr/>
        </p:nvSpPr>
        <p:spPr>
          <a:xfrm>
            <a:off x="8565328" y="2228850"/>
            <a:ext cx="7144" cy="1857375"/>
          </a:xfrm>
          <a:prstGeom prst="rect">
            <a:avLst/>
          </a:prstGeom>
          <a:solidFill>
            <a:srgbClr val="000000"/>
          </a:solidFill>
          <a:ln/>
        </p:spPr>
      </p:sp>
      <p:sp>
        <p:nvSpPr>
          <p:cNvPr id="27" name="Shape 23"/>
          <p:cNvSpPr/>
          <p:nvPr/>
        </p:nvSpPr>
        <p:spPr>
          <a:xfrm>
            <a:off x="6048356" y="4079081"/>
            <a:ext cx="2524116" cy="7144"/>
          </a:xfrm>
          <a:prstGeom prst="rect">
            <a:avLst/>
          </a:prstGeom>
          <a:solidFill>
            <a:srgbClr val="000000"/>
          </a:solidFill>
          <a:ln/>
        </p:spPr>
      </p:sp>
      <p:sp>
        <p:nvSpPr>
          <p:cNvPr id="28" name="Shape 24"/>
          <p:cNvSpPr/>
          <p:nvPr/>
        </p:nvSpPr>
        <p:spPr>
          <a:xfrm>
            <a:off x="6048356" y="2228850"/>
            <a:ext cx="7144" cy="1857375"/>
          </a:xfrm>
          <a:prstGeom prst="rect">
            <a:avLst/>
          </a:prstGeom>
          <a:solidFill>
            <a:srgbClr val="000000"/>
          </a:solidFill>
          <a:ln/>
        </p:spPr>
      </p:sp>
      <p:pic>
        <p:nvPicPr>
          <p:cNvPr id="29" name="Image 2" descr="preencoded.png"/>
          <p:cNvPicPr>
            <a:picLocks noChangeAspect="1"/>
          </p:cNvPicPr>
          <p:nvPr/>
        </p:nvPicPr>
        <p:blipFill>
          <a:blip r:embed="rId5"/>
          <a:stretch>
            <a:fillRect/>
          </a:stretch>
        </p:blipFill>
        <p:spPr>
          <a:xfrm>
            <a:off x="6226950" y="2433340"/>
            <a:ext cx="157163" cy="157163"/>
          </a:xfrm>
          <a:prstGeom prst="rect">
            <a:avLst/>
          </a:prstGeom>
        </p:spPr>
      </p:pic>
      <p:sp>
        <p:nvSpPr>
          <p:cNvPr id="30" name="Text 25"/>
          <p:cNvSpPr/>
          <p:nvPr/>
        </p:nvSpPr>
        <p:spPr>
          <a:xfrm>
            <a:off x="6491269" y="2407444"/>
            <a:ext cx="1725216" cy="208955"/>
          </a:xfrm>
          <a:prstGeom prst="rect">
            <a:avLst/>
          </a:prstGeom>
          <a:noFill/>
          <a:ln/>
        </p:spPr>
        <p:txBody>
          <a:bodyPr wrap="square" lIns="0" tIns="0" rIns="0" bIns="0" rtlCol="0" anchor="t">
            <a:spAutoFit/>
          </a:bodyPr>
          <a:lstStyle/>
          <a:p>
            <a:pPr marL="0" indent="0" algn="l">
              <a:buNone/>
            </a:pPr>
            <a:r>
              <a:rPr lang="en-US" sz="1100" b="1" dirty="0">
                <a:solidFill>
                  <a:srgbClr val="FFFFFF"/>
                </a:solidFill>
                <a:latin typeface="Playfair Display Bold" pitchFamily="34" charset="0"/>
                <a:ea typeface="Playfair Display Bold" pitchFamily="34" charset="-122"/>
                <a:cs typeface="Playfair Display Bold" pitchFamily="34" charset="-120"/>
              </a:rPr>
              <a:t>Fast-Track Deployment</a:t>
            </a:r>
            <a:endParaRPr lang="en-US" sz="1100" dirty="0"/>
          </a:p>
        </p:txBody>
      </p:sp>
      <p:sp>
        <p:nvSpPr>
          <p:cNvPr id="31" name="Text 26"/>
          <p:cNvSpPr/>
          <p:nvPr/>
        </p:nvSpPr>
        <p:spPr>
          <a:xfrm>
            <a:off x="6226950" y="2802136"/>
            <a:ext cx="2166928" cy="914316"/>
          </a:xfrm>
          <a:prstGeom prst="rect">
            <a:avLst/>
          </a:prstGeom>
          <a:noFill/>
          <a:ln/>
        </p:spPr>
        <p:txBody>
          <a:bodyPr wrap="square" lIns="0" tIns="0" rIns="0" bIns="0" rtlCol="0" anchor="t">
            <a:spAutoFit/>
          </a:bodyPr>
          <a:lstStyle/>
          <a:p>
            <a:pPr marL="0" indent="0" algn="l">
              <a:lnSpc>
                <a:spcPct val="128000"/>
              </a:lnSpc>
              <a:buNone/>
            </a:pPr>
            <a:r>
              <a:rPr lang="en-US" sz="850" dirty="0">
                <a:solidFill>
                  <a:srgbClr val="000000"/>
                </a:solidFill>
                <a:latin typeface="Roboto" pitchFamily="34" charset="0"/>
                <a:ea typeface="Roboto" pitchFamily="34" charset="-122"/>
                <a:cs typeface="Roboto" pitchFamily="34" charset="-120"/>
              </a:rPr>
              <a:t>Successful sandbox graduates receive accelerated regulatory approvals, certification, and pathways for national deployment, ensuring the best solutions reach the market quickly.</a:t>
            </a:r>
            <a:endParaRPr lang="en-US" sz="850" dirty="0"/>
          </a:p>
        </p:txBody>
      </p:sp>
      <p:sp>
        <p:nvSpPr>
          <p:cNvPr id="32" name="Text 27"/>
          <p:cNvSpPr/>
          <p:nvPr/>
        </p:nvSpPr>
        <p:spPr>
          <a:xfrm>
            <a:off x="571500" y="4300538"/>
            <a:ext cx="8001000" cy="171450"/>
          </a:xfrm>
          <a:prstGeom prst="rect">
            <a:avLst/>
          </a:prstGeom>
          <a:noFill/>
          <a:ln/>
        </p:spPr>
        <p:txBody>
          <a:bodyPr wrap="square" lIns="0" tIns="0" rIns="0" bIns="0" rtlCol="0" anchor="t">
            <a:spAutoFit/>
          </a:bodyPr>
          <a:lstStyle/>
          <a:p>
            <a:pPr marL="0" indent="0" algn="ctr">
              <a:buNone/>
            </a:pPr>
            <a:r>
              <a:rPr lang="en-US" sz="950" kern="0" spc="1" dirty="0">
                <a:solidFill>
                  <a:srgbClr val="000000"/>
                </a:solidFill>
                <a:latin typeface="Playfair Display Bold" pitchFamily="34" charset="0"/>
                <a:ea typeface="Playfair Display Bold" pitchFamily="34" charset="-122"/>
                <a:cs typeface="Playfair Display Bold" pitchFamily="34" charset="-120"/>
              </a:rPr>
              <a:t>Target Sectors: FinTech | HealthTech | AgriTech | GovTech</a:t>
            </a:r>
            <a:endParaRPr lang="en-US" sz="950" dirty="0"/>
          </a:p>
        </p:txBody>
      </p:sp>
      <p:sp>
        <p:nvSpPr>
          <p:cNvPr id="33" name="Shape 28"/>
          <p:cNvSpPr/>
          <p:nvPr/>
        </p:nvSpPr>
        <p:spPr>
          <a:xfrm>
            <a:off x="0" y="4786313"/>
            <a:ext cx="9144000" cy="357188"/>
          </a:xfrm>
          <a:prstGeom prst="rect">
            <a:avLst/>
          </a:prstGeom>
          <a:solidFill>
            <a:srgbClr val="000000"/>
          </a:solidFill>
          <a:ln/>
        </p:spPr>
      </p:sp>
      <p:sp>
        <p:nvSpPr>
          <p:cNvPr id="34" name="Shape 29"/>
          <p:cNvSpPr/>
          <p:nvPr/>
        </p:nvSpPr>
        <p:spPr>
          <a:xfrm>
            <a:off x="0" y="4786313"/>
            <a:ext cx="9144000" cy="7144"/>
          </a:xfrm>
          <a:prstGeom prst="rect">
            <a:avLst/>
          </a:prstGeom>
          <a:solidFill>
            <a:srgbClr val="000000"/>
          </a:solidFill>
          <a:ln/>
        </p:spPr>
      </p:sp>
      <p:sp>
        <p:nvSpPr>
          <p:cNvPr id="35" name="Text 30"/>
          <p:cNvSpPr/>
          <p:nvPr/>
        </p:nvSpPr>
        <p:spPr>
          <a:xfrm>
            <a:off x="571500" y="4893469"/>
            <a:ext cx="1868091" cy="117872"/>
          </a:xfrm>
          <a:prstGeom prst="rect">
            <a:avLst/>
          </a:prstGeom>
          <a:noFill/>
          <a:ln/>
        </p:spPr>
        <p:txBody>
          <a:bodyPr wrap="squar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Zimbabwe National AI Strategy 2026-2030</a:t>
            </a:r>
            <a:endParaRPr lang="en-US" sz="750" dirty="0"/>
          </a:p>
        </p:txBody>
      </p:sp>
      <p:sp>
        <p:nvSpPr>
          <p:cNvPr id="36" name="Text 31"/>
          <p:cNvSpPr/>
          <p:nvPr/>
        </p:nvSpPr>
        <p:spPr>
          <a:xfrm>
            <a:off x="8461772" y="4893469"/>
            <a:ext cx="110728" cy="117872"/>
          </a:xfrm>
          <a:prstGeom prst="rect">
            <a:avLst/>
          </a:prstGeom>
          <a:noFill/>
          <a:ln/>
        </p:spPr>
        <p:txBody>
          <a:bodyPr wrap="non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18</a:t>
            </a:r>
            <a:endParaRPr lang="en-US" sz="7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9144000" cy="5143500"/>
          </a:xfrm>
          <a:prstGeom prst="rect">
            <a:avLst/>
          </a:prstGeom>
        </p:spPr>
      </p:pic>
      <p:sp>
        <p:nvSpPr>
          <p:cNvPr id="3" name="Shape 0"/>
          <p:cNvSpPr/>
          <p:nvPr/>
        </p:nvSpPr>
        <p:spPr>
          <a:xfrm>
            <a:off x="0" y="0"/>
            <a:ext cx="9144000" cy="642938"/>
          </a:xfrm>
          <a:prstGeom prst="rect">
            <a:avLst/>
          </a:prstGeom>
          <a:solidFill>
            <a:srgbClr val="800000"/>
          </a:solidFill>
          <a:ln/>
        </p:spPr>
      </p:sp>
      <p:sp>
        <p:nvSpPr>
          <p:cNvPr id="4" name="Shape 1"/>
          <p:cNvSpPr/>
          <p:nvPr/>
        </p:nvSpPr>
        <p:spPr>
          <a:xfrm>
            <a:off x="0" y="628650"/>
            <a:ext cx="9144000" cy="14288"/>
          </a:xfrm>
          <a:prstGeom prst="rect">
            <a:avLst/>
          </a:prstGeom>
          <a:solidFill>
            <a:srgbClr val="000000"/>
          </a:solidFill>
          <a:ln/>
        </p:spPr>
      </p:sp>
      <p:sp>
        <p:nvSpPr>
          <p:cNvPr id="5" name="Text 2"/>
          <p:cNvSpPr/>
          <p:nvPr/>
        </p:nvSpPr>
        <p:spPr>
          <a:xfrm>
            <a:off x="571500" y="221456"/>
            <a:ext cx="4670227" cy="342900"/>
          </a:xfrm>
          <a:prstGeom prst="rect">
            <a:avLst/>
          </a:prstGeom>
          <a:noFill/>
          <a:ln/>
        </p:spPr>
        <p:txBody>
          <a:bodyPr wrap="square" lIns="0" tIns="0" rIns="0" bIns="0" rtlCol="0" anchor="t">
            <a:spAutoFit/>
          </a:bodyPr>
          <a:lstStyle/>
          <a:p>
            <a:pPr marL="0" indent="0" algn="l">
              <a:buNone/>
            </a:pPr>
            <a:r>
              <a:rPr lang="en-US" sz="1800" b="1" dirty="0">
                <a:solidFill>
                  <a:srgbClr val="FFFFFF"/>
                </a:solidFill>
                <a:latin typeface="Playfair Display Bold" pitchFamily="34" charset="0"/>
                <a:ea typeface="Playfair Display Bold" pitchFamily="34" charset="-122"/>
                <a:cs typeface="Playfair Display Bold" pitchFamily="34" charset="-120"/>
              </a:rPr>
              <a:t>Flagship 5: National AI Innovation Fund</a:t>
            </a:r>
            <a:endParaRPr lang="en-US" sz="1800" dirty="0"/>
          </a:p>
        </p:txBody>
      </p:sp>
      <p:sp>
        <p:nvSpPr>
          <p:cNvPr id="6" name="Text 3"/>
          <p:cNvSpPr/>
          <p:nvPr/>
        </p:nvSpPr>
        <p:spPr>
          <a:xfrm>
            <a:off x="571500" y="857250"/>
            <a:ext cx="8001000" cy="228600"/>
          </a:xfrm>
          <a:prstGeom prst="rect">
            <a:avLst/>
          </a:prstGeom>
          <a:noFill/>
          <a:ln/>
        </p:spPr>
        <p:txBody>
          <a:bodyPr wrap="square" lIns="0" tIns="0" rIns="0" bIns="0" rtlCol="0" anchor="t">
            <a:spAutoFit/>
          </a:bodyPr>
          <a:lstStyle/>
          <a:p>
            <a:pPr marL="0" indent="0" algn="l">
              <a:buNone/>
            </a:pPr>
            <a:r>
              <a:rPr lang="en-US" sz="1200" b="1" dirty="0">
                <a:solidFill>
                  <a:srgbClr val="B30000"/>
                </a:solidFill>
                <a:latin typeface="Playfair Display Bold" pitchFamily="34" charset="0"/>
                <a:ea typeface="Playfair Display Bold" pitchFamily="34" charset="-122"/>
                <a:cs typeface="Playfair Display Bold" pitchFamily="34" charset="-120"/>
              </a:rPr>
              <a:t>"Mugove/Umqele Fund" — Capital for Creation</a:t>
            </a:r>
            <a:endParaRPr lang="en-US" sz="1200" dirty="0"/>
          </a:p>
        </p:txBody>
      </p:sp>
      <p:sp>
        <p:nvSpPr>
          <p:cNvPr id="7" name="Shape 4"/>
          <p:cNvSpPr/>
          <p:nvPr/>
        </p:nvSpPr>
        <p:spPr>
          <a:xfrm>
            <a:off x="571500" y="1228725"/>
            <a:ext cx="8001000" cy="642938"/>
          </a:xfrm>
          <a:prstGeom prst="rect">
            <a:avLst/>
          </a:prstGeom>
          <a:solidFill>
            <a:srgbClr val="FFFFFF"/>
          </a:solidFill>
          <a:ln w="9144">
            <a:solidFill>
              <a:srgbClr val="000000"/>
            </a:solidFill>
            <a:prstDash val="solid"/>
          </a:ln>
        </p:spPr>
      </p:sp>
      <p:sp>
        <p:nvSpPr>
          <p:cNvPr id="8" name="Text 5"/>
          <p:cNvSpPr/>
          <p:nvPr/>
        </p:nvSpPr>
        <p:spPr>
          <a:xfrm>
            <a:off x="750094" y="1371600"/>
            <a:ext cx="7643813" cy="412552"/>
          </a:xfrm>
          <a:prstGeom prst="rect">
            <a:avLst/>
          </a:prstGeom>
          <a:noFill/>
          <a:ln/>
        </p:spPr>
        <p:txBody>
          <a:bodyPr wrap="square" lIns="0" tIns="0" rIns="0" bIns="0" rtlCol="0" anchor="t">
            <a:spAutoFit/>
          </a:bodyPr>
          <a:lstStyle/>
          <a:p>
            <a:pPr marL="0" indent="0" algn="l">
              <a:lnSpc>
                <a:spcPct val="108000"/>
              </a:lnSpc>
              <a:buNone/>
            </a:pPr>
            <a:r>
              <a:rPr lang="en-US" sz="1000" b="1" dirty="0">
                <a:solidFill>
                  <a:srgbClr val="B30000"/>
                </a:solidFill>
                <a:latin typeface="Playfair Display Bold" pitchFamily="34" charset="0"/>
                <a:ea typeface="Playfair Display Bold" pitchFamily="34" charset="-122"/>
                <a:cs typeface="Playfair Display Bold" pitchFamily="34" charset="-120"/>
              </a:rPr>
              <a:t>The Objective:</a:t>
            </a:r>
            <a:r>
              <a:rPr lang="en-US" sz="950" dirty="0">
                <a:solidFill>
                  <a:srgbClr val="000000"/>
                </a:solidFill>
                <a:latin typeface="Roboto" pitchFamily="34" charset="0"/>
                <a:ea typeface="Roboto" pitchFamily="34" charset="-122"/>
                <a:cs typeface="Roboto" pitchFamily="34" charset="-120"/>
              </a:rPr>
              <a:t> A dedicated sovereign investment vehicle designed to provide patient capital, de-risk early-stage AI innovation, and accelerate the commercialization of home-grown AI solutions aligned with national priorities.</a:t>
            </a:r>
            <a:endParaRPr lang="en-US" sz="1000" dirty="0"/>
          </a:p>
        </p:txBody>
      </p:sp>
      <p:sp>
        <p:nvSpPr>
          <p:cNvPr id="9" name="Shape 6"/>
          <p:cNvSpPr/>
          <p:nvPr/>
        </p:nvSpPr>
        <p:spPr>
          <a:xfrm>
            <a:off x="571500" y="2085975"/>
            <a:ext cx="2524116" cy="1714500"/>
          </a:xfrm>
          <a:prstGeom prst="rect">
            <a:avLst/>
          </a:prstGeom>
          <a:solidFill>
            <a:srgbClr val="FFFFFF"/>
          </a:solidFill>
          <a:ln/>
        </p:spPr>
      </p:sp>
      <p:sp>
        <p:nvSpPr>
          <p:cNvPr id="10" name="Shape 7"/>
          <p:cNvSpPr/>
          <p:nvPr/>
        </p:nvSpPr>
        <p:spPr>
          <a:xfrm>
            <a:off x="571500" y="2085975"/>
            <a:ext cx="2524116" cy="28575"/>
          </a:xfrm>
          <a:prstGeom prst="rect">
            <a:avLst/>
          </a:prstGeom>
          <a:solidFill>
            <a:srgbClr val="B30000"/>
          </a:solidFill>
          <a:ln/>
        </p:spPr>
      </p:sp>
      <p:sp>
        <p:nvSpPr>
          <p:cNvPr id="11" name="Shape 8"/>
          <p:cNvSpPr/>
          <p:nvPr/>
        </p:nvSpPr>
        <p:spPr>
          <a:xfrm>
            <a:off x="3088472" y="2085975"/>
            <a:ext cx="7144" cy="1714500"/>
          </a:xfrm>
          <a:prstGeom prst="rect">
            <a:avLst/>
          </a:prstGeom>
          <a:solidFill>
            <a:srgbClr val="000000"/>
          </a:solidFill>
          <a:ln/>
        </p:spPr>
      </p:sp>
      <p:sp>
        <p:nvSpPr>
          <p:cNvPr id="12" name="Shape 9"/>
          <p:cNvSpPr/>
          <p:nvPr/>
        </p:nvSpPr>
        <p:spPr>
          <a:xfrm>
            <a:off x="571500" y="3793331"/>
            <a:ext cx="2524116" cy="7144"/>
          </a:xfrm>
          <a:prstGeom prst="rect">
            <a:avLst/>
          </a:prstGeom>
          <a:solidFill>
            <a:srgbClr val="000000"/>
          </a:solidFill>
          <a:ln/>
        </p:spPr>
      </p:sp>
      <p:sp>
        <p:nvSpPr>
          <p:cNvPr id="13" name="Shape 10"/>
          <p:cNvSpPr/>
          <p:nvPr/>
        </p:nvSpPr>
        <p:spPr>
          <a:xfrm>
            <a:off x="571500" y="2085975"/>
            <a:ext cx="7144" cy="1714500"/>
          </a:xfrm>
          <a:prstGeom prst="rect">
            <a:avLst/>
          </a:prstGeom>
          <a:solidFill>
            <a:srgbClr val="000000"/>
          </a:solidFill>
          <a:ln/>
        </p:spPr>
      </p:sp>
      <p:pic>
        <p:nvPicPr>
          <p:cNvPr id="14" name="Image 1" descr="preencoded.png"/>
          <p:cNvPicPr>
            <a:picLocks noChangeAspect="1"/>
          </p:cNvPicPr>
          <p:nvPr/>
        </p:nvPicPr>
        <p:blipFill>
          <a:blip r:embed="rId4"/>
          <a:stretch>
            <a:fillRect/>
          </a:stretch>
        </p:blipFill>
        <p:spPr>
          <a:xfrm>
            <a:off x="775097" y="2329755"/>
            <a:ext cx="200025" cy="200025"/>
          </a:xfrm>
          <a:prstGeom prst="rect">
            <a:avLst/>
          </a:prstGeom>
        </p:spPr>
      </p:pic>
      <p:sp>
        <p:nvSpPr>
          <p:cNvPr id="15" name="Text 11"/>
          <p:cNvSpPr/>
          <p:nvPr/>
        </p:nvSpPr>
        <p:spPr>
          <a:xfrm>
            <a:off x="1107281" y="2264569"/>
            <a:ext cx="1542806" cy="295466"/>
          </a:xfrm>
          <a:prstGeom prst="rect">
            <a:avLst/>
          </a:prstGeom>
          <a:noFill/>
          <a:ln/>
        </p:spPr>
        <p:txBody>
          <a:bodyPr wrap="square" lIns="0" tIns="0" rIns="0" bIns="0" rtlCol="0" anchor="t">
            <a:spAutoFit/>
          </a:bodyPr>
          <a:lstStyle/>
          <a:p>
            <a:pPr marL="0" indent="0" algn="l">
              <a:lnSpc>
                <a:spcPct val="96000"/>
              </a:lnSpc>
              <a:buNone/>
            </a:pPr>
            <a:r>
              <a:rPr lang="en-US" sz="1000" b="1" dirty="0">
                <a:solidFill>
                  <a:srgbClr val="FF0000"/>
                </a:solidFill>
                <a:latin typeface="Playfair Display Bold" pitchFamily="34" charset="0"/>
                <a:ea typeface="Playfair Display Bold" pitchFamily="34" charset="-122"/>
                <a:cs typeface="Playfair Display Bold" pitchFamily="34" charset="-120"/>
              </a:rPr>
              <a:t>Seed &amp; Pre-Seed
Capital</a:t>
            </a:r>
            <a:endParaRPr lang="en-US" sz="1000" dirty="0">
              <a:solidFill>
                <a:srgbClr val="FF0000"/>
              </a:solidFill>
            </a:endParaRPr>
          </a:p>
        </p:txBody>
      </p:sp>
      <p:sp>
        <p:nvSpPr>
          <p:cNvPr id="16" name="Text 12"/>
          <p:cNvSpPr/>
          <p:nvPr/>
        </p:nvSpPr>
        <p:spPr>
          <a:xfrm>
            <a:off x="750094" y="2828925"/>
            <a:ext cx="2157413" cy="1200150"/>
          </a:xfrm>
          <a:prstGeom prst="rect">
            <a:avLst/>
          </a:prstGeom>
          <a:noFill/>
          <a:ln/>
        </p:spPr>
        <p:txBody>
          <a:bodyPr wrap="square" lIns="0" tIns="0" rIns="0" bIns="0" rtlCol="0" anchor="t">
            <a:spAutoFit/>
          </a:bodyPr>
          <a:lstStyle/>
          <a:p>
            <a:pPr marL="0" indent="0" algn="l">
              <a:lnSpc>
                <a:spcPct val="120000"/>
              </a:lnSpc>
              <a:buNone/>
            </a:pPr>
            <a:r>
              <a:rPr lang="en-US" sz="850" dirty="0">
                <a:solidFill>
                  <a:srgbClr val="B30000"/>
                </a:solidFill>
                <a:latin typeface="Roboto" pitchFamily="34" charset="0"/>
                <a:ea typeface="Roboto" pitchFamily="34" charset="-122"/>
                <a:cs typeface="Roboto" pitchFamily="34" charset="-120"/>
              </a:rPr>
              <a:t>Target:</a:t>
            </a:r>
            <a:r>
              <a:rPr lang="en-US" sz="850" dirty="0">
                <a:solidFill>
                  <a:srgbClr val="000000"/>
                </a:solidFill>
                <a:latin typeface="Roboto" pitchFamily="34" charset="0"/>
                <a:ea typeface="Roboto" pitchFamily="34" charset="-122"/>
                <a:cs typeface="Roboto" pitchFamily="34" charset="-120"/>
              </a:rPr>
              <a:t> Ideation, prototyping, and university spin-offs.
Providing crucial early-stage funding to transform academic research and bold ideas into viable minimum viable products (MVPs).</a:t>
            </a:r>
            <a:endParaRPr lang="en-US" sz="850" dirty="0"/>
          </a:p>
        </p:txBody>
      </p:sp>
      <p:sp>
        <p:nvSpPr>
          <p:cNvPr id="17" name="Shape 13"/>
          <p:cNvSpPr/>
          <p:nvPr/>
        </p:nvSpPr>
        <p:spPr>
          <a:xfrm>
            <a:off x="3300413" y="2085975"/>
            <a:ext cx="2528888" cy="1714500"/>
          </a:xfrm>
          <a:prstGeom prst="rect">
            <a:avLst/>
          </a:prstGeom>
          <a:solidFill>
            <a:srgbClr val="FFFFFF"/>
          </a:solidFill>
          <a:ln/>
        </p:spPr>
      </p:sp>
      <p:sp>
        <p:nvSpPr>
          <p:cNvPr id="18" name="Shape 14"/>
          <p:cNvSpPr/>
          <p:nvPr/>
        </p:nvSpPr>
        <p:spPr>
          <a:xfrm>
            <a:off x="3300413" y="2085975"/>
            <a:ext cx="2528888" cy="28575"/>
          </a:xfrm>
          <a:prstGeom prst="rect">
            <a:avLst/>
          </a:prstGeom>
          <a:solidFill>
            <a:srgbClr val="B30000"/>
          </a:solidFill>
          <a:ln/>
        </p:spPr>
      </p:sp>
      <p:sp>
        <p:nvSpPr>
          <p:cNvPr id="19" name="Shape 15"/>
          <p:cNvSpPr/>
          <p:nvPr/>
        </p:nvSpPr>
        <p:spPr>
          <a:xfrm>
            <a:off x="5822156" y="2085975"/>
            <a:ext cx="7144" cy="1714500"/>
          </a:xfrm>
          <a:prstGeom prst="rect">
            <a:avLst/>
          </a:prstGeom>
          <a:solidFill>
            <a:srgbClr val="000000"/>
          </a:solidFill>
          <a:ln/>
        </p:spPr>
      </p:sp>
      <p:sp>
        <p:nvSpPr>
          <p:cNvPr id="20" name="Shape 16"/>
          <p:cNvSpPr/>
          <p:nvPr/>
        </p:nvSpPr>
        <p:spPr>
          <a:xfrm>
            <a:off x="3300413" y="3793331"/>
            <a:ext cx="2528888" cy="7144"/>
          </a:xfrm>
          <a:prstGeom prst="rect">
            <a:avLst/>
          </a:prstGeom>
          <a:solidFill>
            <a:srgbClr val="000000"/>
          </a:solidFill>
          <a:ln/>
        </p:spPr>
      </p:sp>
      <p:sp>
        <p:nvSpPr>
          <p:cNvPr id="21" name="Shape 17"/>
          <p:cNvSpPr/>
          <p:nvPr/>
        </p:nvSpPr>
        <p:spPr>
          <a:xfrm>
            <a:off x="3300413" y="2085975"/>
            <a:ext cx="7144" cy="1714500"/>
          </a:xfrm>
          <a:prstGeom prst="rect">
            <a:avLst/>
          </a:prstGeom>
          <a:solidFill>
            <a:srgbClr val="000000"/>
          </a:solidFill>
          <a:ln/>
        </p:spPr>
      </p:sp>
      <p:pic>
        <p:nvPicPr>
          <p:cNvPr id="22" name="Image 2" descr="preencoded.png"/>
          <p:cNvPicPr>
            <a:picLocks noChangeAspect="1"/>
          </p:cNvPicPr>
          <p:nvPr/>
        </p:nvPicPr>
        <p:blipFill>
          <a:blip r:embed="rId5"/>
          <a:stretch>
            <a:fillRect/>
          </a:stretch>
        </p:blipFill>
        <p:spPr>
          <a:xfrm>
            <a:off x="3483778" y="2329755"/>
            <a:ext cx="250031" cy="200025"/>
          </a:xfrm>
          <a:prstGeom prst="rect">
            <a:avLst/>
          </a:prstGeom>
        </p:spPr>
      </p:pic>
      <p:sp>
        <p:nvSpPr>
          <p:cNvPr id="23" name="Text 18"/>
          <p:cNvSpPr/>
          <p:nvPr/>
        </p:nvSpPr>
        <p:spPr>
          <a:xfrm>
            <a:off x="3840966" y="2264569"/>
            <a:ext cx="1255514" cy="295466"/>
          </a:xfrm>
          <a:prstGeom prst="rect">
            <a:avLst/>
          </a:prstGeom>
          <a:noFill/>
          <a:ln/>
        </p:spPr>
        <p:txBody>
          <a:bodyPr wrap="square" lIns="0" tIns="0" rIns="0" bIns="0" rtlCol="0" anchor="t">
            <a:spAutoFit/>
          </a:bodyPr>
          <a:lstStyle/>
          <a:p>
            <a:pPr marL="0" indent="0" algn="l">
              <a:lnSpc>
                <a:spcPct val="96000"/>
              </a:lnSpc>
              <a:buNone/>
            </a:pPr>
            <a:r>
              <a:rPr lang="en-US" sz="1000" b="1" dirty="0">
                <a:solidFill>
                  <a:srgbClr val="FF0000"/>
                </a:solidFill>
                <a:latin typeface="Playfair Display Bold" pitchFamily="34" charset="0"/>
                <a:ea typeface="Playfair Display Bold" pitchFamily="34" charset="-122"/>
                <a:cs typeface="Playfair Display Bold" pitchFamily="34" charset="-120"/>
              </a:rPr>
              <a:t>Commercialization
Matching Grants</a:t>
            </a:r>
            <a:endParaRPr lang="en-US" sz="1000" dirty="0">
              <a:solidFill>
                <a:srgbClr val="FF0000"/>
              </a:solidFill>
            </a:endParaRPr>
          </a:p>
        </p:txBody>
      </p:sp>
      <p:sp>
        <p:nvSpPr>
          <p:cNvPr id="24" name="Text 19"/>
          <p:cNvSpPr/>
          <p:nvPr/>
        </p:nvSpPr>
        <p:spPr>
          <a:xfrm>
            <a:off x="3483778" y="2828925"/>
            <a:ext cx="2162184" cy="1028700"/>
          </a:xfrm>
          <a:prstGeom prst="rect">
            <a:avLst/>
          </a:prstGeom>
          <a:noFill/>
          <a:ln/>
        </p:spPr>
        <p:txBody>
          <a:bodyPr wrap="square" lIns="0" tIns="0" rIns="0" bIns="0" rtlCol="0" anchor="t">
            <a:spAutoFit/>
          </a:bodyPr>
          <a:lstStyle/>
          <a:p>
            <a:pPr marL="0" indent="0" algn="l">
              <a:lnSpc>
                <a:spcPct val="120000"/>
              </a:lnSpc>
              <a:buNone/>
            </a:pPr>
            <a:r>
              <a:rPr lang="en-US" sz="850" dirty="0">
                <a:solidFill>
                  <a:srgbClr val="B30000"/>
                </a:solidFill>
                <a:latin typeface="Roboto" pitchFamily="34" charset="0"/>
                <a:ea typeface="Roboto" pitchFamily="34" charset="-122"/>
                <a:cs typeface="Roboto" pitchFamily="34" charset="-120"/>
              </a:rPr>
              <a:t>Target:</a:t>
            </a:r>
            <a:r>
              <a:rPr lang="en-US" sz="850" dirty="0">
                <a:solidFill>
                  <a:srgbClr val="000000"/>
                </a:solidFill>
                <a:latin typeface="Roboto" pitchFamily="34" charset="0"/>
                <a:ea typeface="Roboto" pitchFamily="34" charset="-122"/>
                <a:cs typeface="Roboto" pitchFamily="34" charset="-120"/>
              </a:rPr>
              <a:t> Industry-academia joint ventures and SME AI adoption.
Co-funding mechanisms to incentivize traditional industries to adopt AI and partner with local AI developers.</a:t>
            </a:r>
            <a:endParaRPr lang="en-US" sz="850" dirty="0"/>
          </a:p>
        </p:txBody>
      </p:sp>
      <p:sp>
        <p:nvSpPr>
          <p:cNvPr id="25" name="Shape 20"/>
          <p:cNvSpPr/>
          <p:nvPr/>
        </p:nvSpPr>
        <p:spPr>
          <a:xfrm>
            <a:off x="6038869" y="2085975"/>
            <a:ext cx="2533659" cy="1714500"/>
          </a:xfrm>
          <a:prstGeom prst="rect">
            <a:avLst/>
          </a:prstGeom>
          <a:solidFill>
            <a:srgbClr val="FFFFFF"/>
          </a:solidFill>
          <a:ln/>
        </p:spPr>
      </p:sp>
      <p:sp>
        <p:nvSpPr>
          <p:cNvPr id="26" name="Shape 21"/>
          <p:cNvSpPr/>
          <p:nvPr/>
        </p:nvSpPr>
        <p:spPr>
          <a:xfrm>
            <a:off x="6038869" y="2085975"/>
            <a:ext cx="2533659" cy="28575"/>
          </a:xfrm>
          <a:prstGeom prst="rect">
            <a:avLst/>
          </a:prstGeom>
          <a:solidFill>
            <a:srgbClr val="B30000"/>
          </a:solidFill>
          <a:ln/>
        </p:spPr>
      </p:sp>
      <p:sp>
        <p:nvSpPr>
          <p:cNvPr id="27" name="Shape 22"/>
          <p:cNvSpPr/>
          <p:nvPr/>
        </p:nvSpPr>
        <p:spPr>
          <a:xfrm>
            <a:off x="8565384" y="2085975"/>
            <a:ext cx="7144" cy="1714500"/>
          </a:xfrm>
          <a:prstGeom prst="rect">
            <a:avLst/>
          </a:prstGeom>
          <a:solidFill>
            <a:srgbClr val="000000"/>
          </a:solidFill>
          <a:ln/>
        </p:spPr>
      </p:sp>
      <p:sp>
        <p:nvSpPr>
          <p:cNvPr id="28" name="Shape 23"/>
          <p:cNvSpPr/>
          <p:nvPr/>
        </p:nvSpPr>
        <p:spPr>
          <a:xfrm>
            <a:off x="6038869" y="3793331"/>
            <a:ext cx="2533659" cy="7144"/>
          </a:xfrm>
          <a:prstGeom prst="rect">
            <a:avLst/>
          </a:prstGeom>
          <a:solidFill>
            <a:srgbClr val="000000"/>
          </a:solidFill>
          <a:ln/>
        </p:spPr>
      </p:sp>
      <p:sp>
        <p:nvSpPr>
          <p:cNvPr id="29" name="Shape 24"/>
          <p:cNvSpPr/>
          <p:nvPr/>
        </p:nvSpPr>
        <p:spPr>
          <a:xfrm>
            <a:off x="6038869" y="2085975"/>
            <a:ext cx="7144" cy="1714500"/>
          </a:xfrm>
          <a:prstGeom prst="rect">
            <a:avLst/>
          </a:prstGeom>
          <a:solidFill>
            <a:srgbClr val="000000"/>
          </a:solidFill>
          <a:ln/>
        </p:spPr>
      </p:sp>
      <p:pic>
        <p:nvPicPr>
          <p:cNvPr id="30" name="Image 3" descr="preencoded.png"/>
          <p:cNvPicPr>
            <a:picLocks noChangeAspect="1"/>
          </p:cNvPicPr>
          <p:nvPr/>
        </p:nvPicPr>
        <p:blipFill>
          <a:blip r:embed="rId6"/>
          <a:stretch>
            <a:fillRect/>
          </a:stretch>
        </p:blipFill>
        <p:spPr>
          <a:xfrm>
            <a:off x="6239452" y="2329755"/>
            <a:ext cx="225028" cy="200025"/>
          </a:xfrm>
          <a:prstGeom prst="rect">
            <a:avLst/>
          </a:prstGeom>
        </p:spPr>
      </p:pic>
      <p:sp>
        <p:nvSpPr>
          <p:cNvPr id="31" name="Text 25"/>
          <p:cNvSpPr/>
          <p:nvPr/>
        </p:nvSpPr>
        <p:spPr>
          <a:xfrm>
            <a:off x="6584138" y="2264569"/>
            <a:ext cx="872410" cy="295466"/>
          </a:xfrm>
          <a:prstGeom prst="rect">
            <a:avLst/>
          </a:prstGeom>
          <a:noFill/>
          <a:ln/>
        </p:spPr>
        <p:txBody>
          <a:bodyPr wrap="square" lIns="0" tIns="0" rIns="0" bIns="0" rtlCol="0" anchor="t">
            <a:spAutoFit/>
          </a:bodyPr>
          <a:lstStyle/>
          <a:p>
            <a:pPr marL="0" indent="0" algn="l">
              <a:lnSpc>
                <a:spcPct val="96000"/>
              </a:lnSpc>
              <a:buNone/>
            </a:pPr>
            <a:r>
              <a:rPr lang="en-US" sz="1000" b="1" dirty="0">
                <a:solidFill>
                  <a:srgbClr val="FF0000"/>
                </a:solidFill>
                <a:latin typeface="Playfair Display Bold" pitchFamily="34" charset="0"/>
                <a:ea typeface="Playfair Display Bold" pitchFamily="34" charset="-122"/>
                <a:cs typeface="Playfair Display Bold" pitchFamily="34" charset="-120"/>
              </a:rPr>
              <a:t>Scale-Up
Funding</a:t>
            </a:r>
            <a:endParaRPr lang="en-US" sz="1000" dirty="0">
              <a:solidFill>
                <a:srgbClr val="FF0000"/>
              </a:solidFill>
            </a:endParaRPr>
          </a:p>
        </p:txBody>
      </p:sp>
      <p:sp>
        <p:nvSpPr>
          <p:cNvPr id="32" name="Text 26"/>
          <p:cNvSpPr/>
          <p:nvPr/>
        </p:nvSpPr>
        <p:spPr>
          <a:xfrm>
            <a:off x="6226950" y="2828925"/>
            <a:ext cx="2166928" cy="1200150"/>
          </a:xfrm>
          <a:prstGeom prst="rect">
            <a:avLst/>
          </a:prstGeom>
          <a:noFill/>
          <a:ln/>
        </p:spPr>
        <p:txBody>
          <a:bodyPr wrap="square" lIns="0" tIns="0" rIns="0" bIns="0" rtlCol="0" anchor="t">
            <a:spAutoFit/>
          </a:bodyPr>
          <a:lstStyle/>
          <a:p>
            <a:pPr marL="0" indent="0" algn="l">
              <a:lnSpc>
                <a:spcPct val="120000"/>
              </a:lnSpc>
              <a:buNone/>
            </a:pPr>
            <a:r>
              <a:rPr lang="en-US" sz="850" dirty="0">
                <a:solidFill>
                  <a:srgbClr val="B30000"/>
                </a:solidFill>
                <a:latin typeface="Roboto" pitchFamily="34" charset="0"/>
                <a:ea typeface="Roboto" pitchFamily="34" charset="-122"/>
                <a:cs typeface="Roboto" pitchFamily="34" charset="-120"/>
              </a:rPr>
              <a:t>Target:</a:t>
            </a:r>
            <a:r>
              <a:rPr lang="en-US" sz="850" dirty="0">
                <a:solidFill>
                  <a:srgbClr val="000000"/>
                </a:solidFill>
                <a:latin typeface="Roboto" pitchFamily="34" charset="0"/>
                <a:ea typeface="Roboto" pitchFamily="34" charset="-122"/>
                <a:cs typeface="Roboto" pitchFamily="34" charset="-120"/>
              </a:rPr>
              <a:t> Proven AI startups expanding regionally.
Growth capital to help successful Zimbabwean AI companies scale their operations across the SADC region and the continent.</a:t>
            </a:r>
            <a:endParaRPr lang="en-US" sz="850" dirty="0"/>
          </a:p>
        </p:txBody>
      </p:sp>
      <p:sp>
        <p:nvSpPr>
          <p:cNvPr id="33" name="Shape 27"/>
          <p:cNvSpPr/>
          <p:nvPr/>
        </p:nvSpPr>
        <p:spPr>
          <a:xfrm>
            <a:off x="571500" y="4014788"/>
            <a:ext cx="8001000" cy="571500"/>
          </a:xfrm>
          <a:prstGeom prst="rect">
            <a:avLst/>
          </a:prstGeom>
          <a:solidFill>
            <a:srgbClr val="FFFFFF"/>
          </a:solidFill>
          <a:ln/>
        </p:spPr>
      </p:sp>
      <p:sp>
        <p:nvSpPr>
          <p:cNvPr id="34" name="Shape 28"/>
          <p:cNvSpPr/>
          <p:nvPr/>
        </p:nvSpPr>
        <p:spPr>
          <a:xfrm>
            <a:off x="571500" y="4014788"/>
            <a:ext cx="8001000" cy="7144"/>
          </a:xfrm>
          <a:prstGeom prst="rect">
            <a:avLst/>
          </a:prstGeom>
          <a:solidFill>
            <a:srgbClr val="000000"/>
          </a:solidFill>
          <a:ln/>
        </p:spPr>
      </p:sp>
      <p:sp>
        <p:nvSpPr>
          <p:cNvPr id="35" name="Shape 29"/>
          <p:cNvSpPr/>
          <p:nvPr/>
        </p:nvSpPr>
        <p:spPr>
          <a:xfrm>
            <a:off x="8565356" y="4014788"/>
            <a:ext cx="7144" cy="571500"/>
          </a:xfrm>
          <a:prstGeom prst="rect">
            <a:avLst/>
          </a:prstGeom>
          <a:solidFill>
            <a:srgbClr val="000000"/>
          </a:solidFill>
          <a:ln/>
        </p:spPr>
      </p:sp>
      <p:sp>
        <p:nvSpPr>
          <p:cNvPr id="36" name="Shape 30"/>
          <p:cNvSpPr/>
          <p:nvPr/>
        </p:nvSpPr>
        <p:spPr>
          <a:xfrm>
            <a:off x="571500" y="4579144"/>
            <a:ext cx="8001000" cy="7144"/>
          </a:xfrm>
          <a:prstGeom prst="rect">
            <a:avLst/>
          </a:prstGeom>
          <a:solidFill>
            <a:srgbClr val="000000"/>
          </a:solidFill>
          <a:ln/>
        </p:spPr>
      </p:sp>
      <p:sp>
        <p:nvSpPr>
          <p:cNvPr id="37" name="Shape 31"/>
          <p:cNvSpPr/>
          <p:nvPr/>
        </p:nvSpPr>
        <p:spPr>
          <a:xfrm>
            <a:off x="571500" y="4014788"/>
            <a:ext cx="28575" cy="571500"/>
          </a:xfrm>
          <a:prstGeom prst="rect">
            <a:avLst/>
          </a:prstGeom>
          <a:solidFill>
            <a:srgbClr val="000000"/>
          </a:solidFill>
          <a:ln/>
        </p:spPr>
      </p:sp>
      <p:sp>
        <p:nvSpPr>
          <p:cNvPr id="38" name="Text 32"/>
          <p:cNvSpPr/>
          <p:nvPr/>
        </p:nvSpPr>
        <p:spPr>
          <a:xfrm>
            <a:off x="750094" y="4191958"/>
            <a:ext cx="7643813" cy="360034"/>
          </a:xfrm>
          <a:prstGeom prst="rect">
            <a:avLst/>
          </a:prstGeom>
          <a:noFill/>
          <a:ln/>
        </p:spPr>
        <p:txBody>
          <a:bodyPr wrap="square" lIns="0" tIns="0" rIns="0" bIns="0" rtlCol="0" anchor="t">
            <a:spAutoFit/>
          </a:bodyPr>
          <a:lstStyle/>
          <a:p>
            <a:pPr marL="0" indent="0" algn="l">
              <a:lnSpc>
                <a:spcPct val="112000"/>
              </a:lnSpc>
              <a:buNone/>
            </a:pPr>
            <a:r>
              <a:rPr lang="en-US" sz="900" b="1" dirty="0">
                <a:solidFill>
                  <a:srgbClr val="B30000"/>
                </a:solidFill>
                <a:latin typeface="Roboto" pitchFamily="34" charset="0"/>
                <a:ea typeface="Roboto" pitchFamily="34" charset="-122"/>
                <a:cs typeface="Roboto" pitchFamily="34" charset="-120"/>
              </a:rPr>
              <a:t>Management Model:</a:t>
            </a:r>
            <a:r>
              <a:rPr lang="en-US" sz="950" dirty="0">
                <a:solidFill>
                  <a:srgbClr val="000000"/>
                </a:solidFill>
                <a:latin typeface="Roboto" pitchFamily="34" charset="0"/>
                <a:ea typeface="Roboto" pitchFamily="34" charset="-122"/>
                <a:cs typeface="Roboto" pitchFamily="34" charset="-120"/>
              </a:rPr>
              <a:t> Structured as a Public-Private Partnership (PPP), leveraging government seed funding to crowd-in private equity, venture capital, and international development finance.</a:t>
            </a:r>
            <a:endParaRPr lang="en-US" sz="900" dirty="0"/>
          </a:p>
        </p:txBody>
      </p:sp>
      <p:sp>
        <p:nvSpPr>
          <p:cNvPr id="39" name="Shape 33"/>
          <p:cNvSpPr/>
          <p:nvPr/>
        </p:nvSpPr>
        <p:spPr>
          <a:xfrm>
            <a:off x="0" y="4786313"/>
            <a:ext cx="9144000" cy="357188"/>
          </a:xfrm>
          <a:prstGeom prst="rect">
            <a:avLst/>
          </a:prstGeom>
          <a:solidFill>
            <a:srgbClr val="000000"/>
          </a:solidFill>
          <a:ln/>
        </p:spPr>
      </p:sp>
      <p:sp>
        <p:nvSpPr>
          <p:cNvPr id="40" name="Shape 34"/>
          <p:cNvSpPr/>
          <p:nvPr/>
        </p:nvSpPr>
        <p:spPr>
          <a:xfrm>
            <a:off x="0" y="4786313"/>
            <a:ext cx="9144000" cy="7144"/>
          </a:xfrm>
          <a:prstGeom prst="rect">
            <a:avLst/>
          </a:prstGeom>
          <a:solidFill>
            <a:srgbClr val="000000"/>
          </a:solidFill>
          <a:ln/>
        </p:spPr>
      </p:sp>
      <p:sp>
        <p:nvSpPr>
          <p:cNvPr id="41" name="Text 35"/>
          <p:cNvSpPr/>
          <p:nvPr/>
        </p:nvSpPr>
        <p:spPr>
          <a:xfrm>
            <a:off x="571500" y="4893469"/>
            <a:ext cx="1868091" cy="117872"/>
          </a:xfrm>
          <a:prstGeom prst="rect">
            <a:avLst/>
          </a:prstGeom>
          <a:noFill/>
          <a:ln/>
        </p:spPr>
        <p:txBody>
          <a:bodyPr wrap="squar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Zimbabwe National AI Strategy 2026-2030</a:t>
            </a:r>
            <a:endParaRPr lang="en-US" sz="750" dirty="0"/>
          </a:p>
        </p:txBody>
      </p:sp>
      <p:sp>
        <p:nvSpPr>
          <p:cNvPr id="42" name="Text 36"/>
          <p:cNvSpPr/>
          <p:nvPr/>
        </p:nvSpPr>
        <p:spPr>
          <a:xfrm>
            <a:off x="8461772" y="4893469"/>
            <a:ext cx="110728" cy="117872"/>
          </a:xfrm>
          <a:prstGeom prst="rect">
            <a:avLst/>
          </a:prstGeom>
          <a:noFill/>
          <a:ln/>
        </p:spPr>
        <p:txBody>
          <a:bodyPr wrap="non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19</a:t>
            </a:r>
            <a:endParaRPr lang="en-US" sz="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9144000" cy="5143500"/>
          </a:xfrm>
          <a:prstGeom prst="rect">
            <a:avLst/>
          </a:prstGeom>
        </p:spPr>
      </p:pic>
      <p:sp>
        <p:nvSpPr>
          <p:cNvPr id="3" name="Shape 0"/>
          <p:cNvSpPr/>
          <p:nvPr/>
        </p:nvSpPr>
        <p:spPr>
          <a:xfrm>
            <a:off x="0" y="0"/>
            <a:ext cx="9144000" cy="642938"/>
          </a:xfrm>
          <a:prstGeom prst="rect">
            <a:avLst/>
          </a:prstGeom>
          <a:solidFill>
            <a:srgbClr val="800000"/>
          </a:solidFill>
          <a:ln/>
        </p:spPr>
      </p:sp>
      <p:sp>
        <p:nvSpPr>
          <p:cNvPr id="4" name="Shape 1"/>
          <p:cNvSpPr/>
          <p:nvPr/>
        </p:nvSpPr>
        <p:spPr>
          <a:xfrm>
            <a:off x="0" y="628650"/>
            <a:ext cx="9144000" cy="14288"/>
          </a:xfrm>
          <a:prstGeom prst="rect">
            <a:avLst/>
          </a:prstGeom>
          <a:solidFill>
            <a:srgbClr val="000000"/>
          </a:solidFill>
          <a:ln/>
        </p:spPr>
      </p:sp>
      <p:sp>
        <p:nvSpPr>
          <p:cNvPr id="5" name="Text 2"/>
          <p:cNvSpPr/>
          <p:nvPr/>
        </p:nvSpPr>
        <p:spPr>
          <a:xfrm>
            <a:off x="571500" y="221456"/>
            <a:ext cx="2705695" cy="342900"/>
          </a:xfrm>
          <a:prstGeom prst="rect">
            <a:avLst/>
          </a:prstGeom>
          <a:noFill/>
          <a:ln/>
        </p:spPr>
        <p:txBody>
          <a:bodyPr wrap="square" lIns="0" tIns="0" rIns="0" bIns="0" rtlCol="0" anchor="t">
            <a:spAutoFit/>
          </a:bodyPr>
          <a:lstStyle/>
          <a:p>
            <a:pPr marL="0" indent="0" algn="l">
              <a:buNone/>
            </a:pPr>
            <a:r>
              <a:rPr lang="en-US" sz="1800" b="1" dirty="0">
                <a:solidFill>
                  <a:srgbClr val="FFFFFF"/>
                </a:solidFill>
                <a:latin typeface="Playfair Display Bold" pitchFamily="34" charset="0"/>
                <a:ea typeface="Playfair Display Bold" pitchFamily="34" charset="-122"/>
                <a:cs typeface="Playfair Display Bold" pitchFamily="34" charset="-120"/>
              </a:rPr>
              <a:t>Presentation Roadmap</a:t>
            </a:r>
            <a:endParaRPr lang="en-US" sz="1800" dirty="0"/>
          </a:p>
        </p:txBody>
      </p:sp>
      <p:sp>
        <p:nvSpPr>
          <p:cNvPr id="6" name="Shape 3"/>
          <p:cNvSpPr/>
          <p:nvPr/>
        </p:nvSpPr>
        <p:spPr>
          <a:xfrm>
            <a:off x="642938" y="928688"/>
            <a:ext cx="3714750" cy="3150394"/>
          </a:xfrm>
          <a:prstGeom prst="rect">
            <a:avLst/>
          </a:prstGeom>
          <a:solidFill>
            <a:srgbClr val="FFFFFF"/>
          </a:solidFill>
          <a:ln w="9144">
            <a:solidFill>
              <a:srgbClr val="000000"/>
            </a:solidFill>
            <a:prstDash val="solid"/>
          </a:ln>
        </p:spPr>
      </p:sp>
      <p:sp>
        <p:nvSpPr>
          <p:cNvPr id="7" name="Shape 4"/>
          <p:cNvSpPr/>
          <p:nvPr/>
        </p:nvSpPr>
        <p:spPr>
          <a:xfrm>
            <a:off x="642938" y="928688"/>
            <a:ext cx="428625" cy="357188"/>
          </a:xfrm>
          <a:prstGeom prst="rect">
            <a:avLst/>
          </a:prstGeom>
          <a:solidFill>
            <a:srgbClr val="FFFFFF"/>
          </a:solidFill>
          <a:ln/>
        </p:spPr>
      </p:sp>
      <p:sp>
        <p:nvSpPr>
          <p:cNvPr id="8" name="Shape 5"/>
          <p:cNvSpPr/>
          <p:nvPr/>
        </p:nvSpPr>
        <p:spPr>
          <a:xfrm>
            <a:off x="1064419" y="928688"/>
            <a:ext cx="7144" cy="357188"/>
          </a:xfrm>
          <a:prstGeom prst="rect">
            <a:avLst/>
          </a:prstGeom>
          <a:solidFill>
            <a:srgbClr val="333333"/>
          </a:solidFill>
          <a:ln/>
        </p:spPr>
      </p:sp>
      <p:sp>
        <p:nvSpPr>
          <p:cNvPr id="9" name="Shape 6"/>
          <p:cNvSpPr/>
          <p:nvPr/>
        </p:nvSpPr>
        <p:spPr>
          <a:xfrm>
            <a:off x="642938" y="1278731"/>
            <a:ext cx="428625" cy="7144"/>
          </a:xfrm>
          <a:prstGeom prst="rect">
            <a:avLst/>
          </a:prstGeom>
          <a:solidFill>
            <a:srgbClr val="D4AF37"/>
          </a:solidFill>
          <a:ln/>
        </p:spPr>
      </p:sp>
      <p:sp>
        <p:nvSpPr>
          <p:cNvPr id="10" name="Text 7"/>
          <p:cNvSpPr/>
          <p:nvPr/>
        </p:nvSpPr>
        <p:spPr>
          <a:xfrm>
            <a:off x="642938" y="928688"/>
            <a:ext cx="428625" cy="357188"/>
          </a:xfrm>
          <a:prstGeom prst="rect">
            <a:avLst/>
          </a:prstGeom>
          <a:noFill/>
          <a:ln/>
        </p:spPr>
        <p:txBody>
          <a:bodyPr wrap="none" lIns="127508" tIns="127508" rIns="127508" bIns="0" rtlCol="0" anchor="ctr">
            <a:spAutoFit/>
          </a:bodyPr>
          <a:lstStyle/>
          <a:p>
            <a:pPr marL="0" indent="0" algn="l">
              <a:buNone/>
            </a:pPr>
            <a:r>
              <a:rPr lang="en-US" sz="1000" b="1" dirty="0">
                <a:solidFill>
                  <a:srgbClr val="FFFFFF"/>
                </a:solidFill>
                <a:latin typeface="Playfair Display Bold" pitchFamily="34" charset="0"/>
                <a:ea typeface="Playfair Display Bold" pitchFamily="34" charset="-122"/>
                <a:cs typeface="Playfair Display Bold" pitchFamily="34" charset="-120"/>
              </a:rPr>
              <a:t>#</a:t>
            </a:r>
            <a:endParaRPr lang="en-US" sz="1000" dirty="0"/>
          </a:p>
        </p:txBody>
      </p:sp>
      <p:sp>
        <p:nvSpPr>
          <p:cNvPr id="11" name="Shape 8"/>
          <p:cNvSpPr/>
          <p:nvPr/>
        </p:nvSpPr>
        <p:spPr>
          <a:xfrm>
            <a:off x="1071563" y="928688"/>
            <a:ext cx="3286125" cy="357188"/>
          </a:xfrm>
          <a:prstGeom prst="rect">
            <a:avLst/>
          </a:prstGeom>
          <a:solidFill>
            <a:srgbClr val="FFFFFF"/>
          </a:solidFill>
          <a:ln/>
        </p:spPr>
      </p:sp>
      <p:sp>
        <p:nvSpPr>
          <p:cNvPr id="12" name="Shape 9"/>
          <p:cNvSpPr/>
          <p:nvPr/>
        </p:nvSpPr>
        <p:spPr>
          <a:xfrm>
            <a:off x="1071563" y="1278731"/>
            <a:ext cx="3286125" cy="7144"/>
          </a:xfrm>
          <a:prstGeom prst="rect">
            <a:avLst/>
          </a:prstGeom>
          <a:solidFill>
            <a:srgbClr val="D4AF37"/>
          </a:solidFill>
          <a:ln/>
        </p:spPr>
      </p:sp>
      <p:sp>
        <p:nvSpPr>
          <p:cNvPr id="13" name="Text 10"/>
          <p:cNvSpPr/>
          <p:nvPr/>
        </p:nvSpPr>
        <p:spPr>
          <a:xfrm>
            <a:off x="1071563" y="928688"/>
            <a:ext cx="3286125" cy="357188"/>
          </a:xfrm>
          <a:prstGeom prst="rect">
            <a:avLst/>
          </a:prstGeom>
          <a:noFill/>
          <a:ln/>
        </p:spPr>
        <p:txBody>
          <a:bodyPr wrap="square" lIns="127508" tIns="127508" rIns="127508" bIns="0" rtlCol="0" anchor="ctr">
            <a:spAutoFit/>
          </a:bodyPr>
          <a:lstStyle/>
          <a:p>
            <a:pPr marL="0" indent="0" algn="l">
              <a:buNone/>
            </a:pPr>
            <a:r>
              <a:rPr lang="en-US" sz="1000" b="1" dirty="0">
                <a:solidFill>
                  <a:srgbClr val="FFFFFF"/>
                </a:solidFill>
                <a:latin typeface="Playfair Display Bold" pitchFamily="34" charset="0"/>
                <a:ea typeface="Playfair Display Bold" pitchFamily="34" charset="-122"/>
                <a:cs typeface="Playfair Display Bold" pitchFamily="34" charset="-120"/>
              </a:rPr>
              <a:t>Section</a:t>
            </a:r>
            <a:endParaRPr lang="en-US" sz="1000" dirty="0"/>
          </a:p>
        </p:txBody>
      </p:sp>
      <p:sp>
        <p:nvSpPr>
          <p:cNvPr id="14" name="Text 11"/>
          <p:cNvSpPr/>
          <p:nvPr/>
        </p:nvSpPr>
        <p:spPr>
          <a:xfrm>
            <a:off x="642938" y="1285875"/>
            <a:ext cx="428625" cy="464344"/>
          </a:xfrm>
          <a:prstGeom prst="rect">
            <a:avLst/>
          </a:prstGeom>
          <a:noFill/>
          <a:ln/>
        </p:spPr>
        <p:txBody>
          <a:bodyPr wrap="none" lIns="127508" tIns="127508" rIns="127508" bIns="0" rtlCol="0" anchor="t">
            <a:spAutoFit/>
          </a:bodyPr>
          <a:lstStyle/>
          <a:p>
            <a:pPr marL="0" indent="0" algn="ctr">
              <a:buNone/>
            </a:pPr>
            <a:r>
              <a:rPr lang="en-US" sz="1000" b="1" dirty="0">
                <a:solidFill>
                  <a:srgbClr val="B30000"/>
                </a:solidFill>
                <a:latin typeface="Playfair Display Bold" pitchFamily="34" charset="0"/>
                <a:ea typeface="Playfair Display Bold" pitchFamily="34" charset="-122"/>
                <a:cs typeface="Playfair Display Bold" pitchFamily="34" charset="-120"/>
              </a:rPr>
              <a:t>01</a:t>
            </a:r>
            <a:endParaRPr lang="en-US" sz="1000" dirty="0"/>
          </a:p>
        </p:txBody>
      </p:sp>
      <p:sp>
        <p:nvSpPr>
          <p:cNvPr id="15" name="Text 12"/>
          <p:cNvSpPr/>
          <p:nvPr/>
        </p:nvSpPr>
        <p:spPr>
          <a:xfrm>
            <a:off x="1071563" y="1285875"/>
            <a:ext cx="3286125" cy="464344"/>
          </a:xfrm>
          <a:prstGeom prst="rect">
            <a:avLst/>
          </a:prstGeom>
          <a:noFill/>
          <a:ln/>
        </p:spPr>
        <p:txBody>
          <a:bodyPr wrap="square" lIns="127508" tIns="127508" rIns="127508" bIns="0" rtlCol="0" anchor="t">
            <a:spAutoFit/>
          </a:bodyPr>
          <a:lstStyle/>
          <a:p>
            <a:pPr marL="0" indent="0" algn="l">
              <a:buNone/>
            </a:pPr>
            <a:r>
              <a:rPr lang="en-US" sz="1050" dirty="0">
                <a:solidFill>
                  <a:srgbClr val="000000"/>
                </a:solidFill>
                <a:latin typeface="Roboto" pitchFamily="34" charset="0"/>
                <a:ea typeface="Roboto" pitchFamily="34" charset="-122"/>
                <a:cs typeface="Roboto" pitchFamily="34" charset="-120"/>
              </a:rPr>
              <a:t>Strategic Context &amp; Vision</a:t>
            </a:r>
            <a:endParaRPr lang="en-US" sz="1050" dirty="0"/>
          </a:p>
        </p:txBody>
      </p:sp>
      <p:sp>
        <p:nvSpPr>
          <p:cNvPr id="16" name="Text 13"/>
          <p:cNvSpPr/>
          <p:nvPr/>
        </p:nvSpPr>
        <p:spPr>
          <a:xfrm>
            <a:off x="642938" y="1750219"/>
            <a:ext cx="428625" cy="464344"/>
          </a:xfrm>
          <a:prstGeom prst="rect">
            <a:avLst/>
          </a:prstGeom>
          <a:noFill/>
          <a:ln/>
        </p:spPr>
        <p:txBody>
          <a:bodyPr wrap="none" lIns="127508" tIns="127508" rIns="127508" bIns="0" rtlCol="0" anchor="t">
            <a:spAutoFit/>
          </a:bodyPr>
          <a:lstStyle/>
          <a:p>
            <a:pPr marL="0" indent="0" algn="ctr">
              <a:buNone/>
            </a:pPr>
            <a:r>
              <a:rPr lang="en-US" sz="1000" b="1" dirty="0">
                <a:solidFill>
                  <a:srgbClr val="B30000"/>
                </a:solidFill>
                <a:latin typeface="Playfair Display Bold" pitchFamily="34" charset="0"/>
                <a:ea typeface="Playfair Display Bold" pitchFamily="34" charset="-122"/>
                <a:cs typeface="Playfair Display Bold" pitchFamily="34" charset="-120"/>
              </a:rPr>
              <a:t>02</a:t>
            </a:r>
            <a:endParaRPr lang="en-US" sz="1000" dirty="0"/>
          </a:p>
        </p:txBody>
      </p:sp>
      <p:sp>
        <p:nvSpPr>
          <p:cNvPr id="17" name="Text 14"/>
          <p:cNvSpPr/>
          <p:nvPr/>
        </p:nvSpPr>
        <p:spPr>
          <a:xfrm>
            <a:off x="1071563" y="1750219"/>
            <a:ext cx="3286125" cy="464344"/>
          </a:xfrm>
          <a:prstGeom prst="rect">
            <a:avLst/>
          </a:prstGeom>
          <a:noFill/>
          <a:ln/>
        </p:spPr>
        <p:txBody>
          <a:bodyPr wrap="square" lIns="127508" tIns="127508" rIns="127508" bIns="0" rtlCol="0" anchor="t">
            <a:spAutoFit/>
          </a:bodyPr>
          <a:lstStyle/>
          <a:p>
            <a:pPr marL="0" indent="0" algn="l">
              <a:buNone/>
            </a:pPr>
            <a:r>
              <a:rPr lang="en-US" sz="1050" dirty="0">
                <a:solidFill>
                  <a:srgbClr val="000000"/>
                </a:solidFill>
                <a:latin typeface="Roboto" pitchFamily="34" charset="0"/>
                <a:ea typeface="Roboto" pitchFamily="34" charset="-122"/>
                <a:cs typeface="Roboto" pitchFamily="34" charset="-120"/>
              </a:rPr>
              <a:t>Situational Analysis: Zimbabwe's AI Readiness</a:t>
            </a:r>
            <a:endParaRPr lang="en-US" sz="1050" dirty="0"/>
          </a:p>
        </p:txBody>
      </p:sp>
      <p:sp>
        <p:nvSpPr>
          <p:cNvPr id="18" name="Text 15"/>
          <p:cNvSpPr/>
          <p:nvPr/>
        </p:nvSpPr>
        <p:spPr>
          <a:xfrm>
            <a:off x="642938" y="2214563"/>
            <a:ext cx="428625" cy="464344"/>
          </a:xfrm>
          <a:prstGeom prst="rect">
            <a:avLst/>
          </a:prstGeom>
          <a:noFill/>
          <a:ln/>
        </p:spPr>
        <p:txBody>
          <a:bodyPr wrap="none" lIns="127508" tIns="127508" rIns="127508" bIns="0" rtlCol="0" anchor="t">
            <a:spAutoFit/>
          </a:bodyPr>
          <a:lstStyle/>
          <a:p>
            <a:pPr marL="0" indent="0" algn="ctr">
              <a:buNone/>
            </a:pPr>
            <a:r>
              <a:rPr lang="en-US" sz="1000" b="1" dirty="0">
                <a:solidFill>
                  <a:srgbClr val="B30000"/>
                </a:solidFill>
                <a:latin typeface="Playfair Display Bold" pitchFamily="34" charset="0"/>
                <a:ea typeface="Playfair Display Bold" pitchFamily="34" charset="-122"/>
                <a:cs typeface="Playfair Display Bold" pitchFamily="34" charset="-120"/>
              </a:rPr>
              <a:t>03</a:t>
            </a:r>
            <a:endParaRPr lang="en-US" sz="1000" dirty="0"/>
          </a:p>
        </p:txBody>
      </p:sp>
      <p:sp>
        <p:nvSpPr>
          <p:cNvPr id="19" name="Text 16"/>
          <p:cNvSpPr/>
          <p:nvPr/>
        </p:nvSpPr>
        <p:spPr>
          <a:xfrm>
            <a:off x="1071563" y="2214563"/>
            <a:ext cx="3286125" cy="464344"/>
          </a:xfrm>
          <a:prstGeom prst="rect">
            <a:avLst/>
          </a:prstGeom>
          <a:noFill/>
          <a:ln/>
        </p:spPr>
        <p:txBody>
          <a:bodyPr wrap="square" lIns="127508" tIns="127508" rIns="127508" bIns="0" rtlCol="0" anchor="t">
            <a:spAutoFit/>
          </a:bodyPr>
          <a:lstStyle/>
          <a:p>
            <a:pPr marL="0" indent="0" algn="l">
              <a:buNone/>
            </a:pPr>
            <a:r>
              <a:rPr lang="en-US" sz="1050" dirty="0">
                <a:solidFill>
                  <a:srgbClr val="000000"/>
                </a:solidFill>
                <a:latin typeface="Roboto" pitchFamily="34" charset="0"/>
                <a:ea typeface="Roboto" pitchFamily="34" charset="-122"/>
                <a:cs typeface="Roboto" pitchFamily="34" charset="-120"/>
              </a:rPr>
              <a:t>Guiding Principles</a:t>
            </a:r>
            <a:endParaRPr lang="en-US" sz="1050" dirty="0"/>
          </a:p>
        </p:txBody>
      </p:sp>
      <p:sp>
        <p:nvSpPr>
          <p:cNvPr id="20" name="Text 17"/>
          <p:cNvSpPr/>
          <p:nvPr/>
        </p:nvSpPr>
        <p:spPr>
          <a:xfrm>
            <a:off x="642938" y="2678906"/>
            <a:ext cx="428625" cy="464344"/>
          </a:xfrm>
          <a:prstGeom prst="rect">
            <a:avLst/>
          </a:prstGeom>
          <a:noFill/>
          <a:ln/>
        </p:spPr>
        <p:txBody>
          <a:bodyPr wrap="none" lIns="127508" tIns="127508" rIns="127508" bIns="0" rtlCol="0" anchor="t">
            <a:spAutoFit/>
          </a:bodyPr>
          <a:lstStyle/>
          <a:p>
            <a:pPr marL="0" indent="0" algn="ctr">
              <a:buNone/>
            </a:pPr>
            <a:r>
              <a:rPr lang="en-US" sz="1000" b="1" dirty="0">
                <a:solidFill>
                  <a:srgbClr val="B30000"/>
                </a:solidFill>
                <a:latin typeface="Playfair Display Bold" pitchFamily="34" charset="0"/>
                <a:ea typeface="Playfair Display Bold" pitchFamily="34" charset="-122"/>
                <a:cs typeface="Playfair Display Bold" pitchFamily="34" charset="-120"/>
              </a:rPr>
              <a:t>04</a:t>
            </a:r>
            <a:endParaRPr lang="en-US" sz="1000" dirty="0"/>
          </a:p>
        </p:txBody>
      </p:sp>
      <p:sp>
        <p:nvSpPr>
          <p:cNvPr id="21" name="Text 18"/>
          <p:cNvSpPr/>
          <p:nvPr/>
        </p:nvSpPr>
        <p:spPr>
          <a:xfrm>
            <a:off x="1071563" y="2678906"/>
            <a:ext cx="3286125" cy="464344"/>
          </a:xfrm>
          <a:prstGeom prst="rect">
            <a:avLst/>
          </a:prstGeom>
          <a:noFill/>
          <a:ln/>
        </p:spPr>
        <p:txBody>
          <a:bodyPr wrap="square" lIns="127508" tIns="127508" rIns="127508" bIns="0" rtlCol="0" anchor="t">
            <a:spAutoFit/>
          </a:bodyPr>
          <a:lstStyle/>
          <a:p>
            <a:pPr marL="0" indent="0" algn="l">
              <a:buNone/>
            </a:pPr>
            <a:r>
              <a:rPr lang="en-US" sz="1050" dirty="0">
                <a:solidFill>
                  <a:srgbClr val="000000"/>
                </a:solidFill>
                <a:latin typeface="Roboto" pitchFamily="34" charset="0"/>
                <a:ea typeface="Roboto" pitchFamily="34" charset="-122"/>
                <a:cs typeface="Roboto" pitchFamily="34" charset="-120"/>
              </a:rPr>
              <a:t>Six Strategic Pillars</a:t>
            </a:r>
            <a:endParaRPr lang="en-US" sz="1050" dirty="0"/>
          </a:p>
        </p:txBody>
      </p:sp>
      <p:sp>
        <p:nvSpPr>
          <p:cNvPr id="22" name="Text 19"/>
          <p:cNvSpPr/>
          <p:nvPr/>
        </p:nvSpPr>
        <p:spPr>
          <a:xfrm>
            <a:off x="642938" y="3143250"/>
            <a:ext cx="428625" cy="464344"/>
          </a:xfrm>
          <a:prstGeom prst="rect">
            <a:avLst/>
          </a:prstGeom>
          <a:noFill/>
          <a:ln/>
        </p:spPr>
        <p:txBody>
          <a:bodyPr wrap="none" lIns="127508" tIns="127508" rIns="127508" bIns="0" rtlCol="0" anchor="t">
            <a:spAutoFit/>
          </a:bodyPr>
          <a:lstStyle/>
          <a:p>
            <a:pPr marL="0" indent="0" algn="ctr">
              <a:buNone/>
            </a:pPr>
            <a:r>
              <a:rPr lang="en-US" sz="1000" b="1" dirty="0">
                <a:solidFill>
                  <a:srgbClr val="B30000"/>
                </a:solidFill>
                <a:latin typeface="Playfair Display Bold" pitchFamily="34" charset="0"/>
                <a:ea typeface="Playfair Display Bold" pitchFamily="34" charset="-122"/>
                <a:cs typeface="Playfair Display Bold" pitchFamily="34" charset="-120"/>
              </a:rPr>
              <a:t>05</a:t>
            </a:r>
            <a:endParaRPr lang="en-US" sz="1000" dirty="0"/>
          </a:p>
        </p:txBody>
      </p:sp>
      <p:sp>
        <p:nvSpPr>
          <p:cNvPr id="23" name="Text 20"/>
          <p:cNvSpPr/>
          <p:nvPr/>
        </p:nvSpPr>
        <p:spPr>
          <a:xfrm>
            <a:off x="1071563" y="3143250"/>
            <a:ext cx="3286125" cy="464344"/>
          </a:xfrm>
          <a:prstGeom prst="rect">
            <a:avLst/>
          </a:prstGeom>
          <a:noFill/>
          <a:ln/>
        </p:spPr>
        <p:txBody>
          <a:bodyPr wrap="square" lIns="127508" tIns="127508" rIns="127508" bIns="0" rtlCol="0" anchor="t">
            <a:spAutoFit/>
          </a:bodyPr>
          <a:lstStyle/>
          <a:p>
            <a:pPr marL="0" indent="0" algn="l">
              <a:buNone/>
            </a:pPr>
            <a:r>
              <a:rPr lang="en-US" sz="1050" dirty="0">
                <a:solidFill>
                  <a:srgbClr val="000000"/>
                </a:solidFill>
                <a:latin typeface="Roboto" pitchFamily="34" charset="0"/>
                <a:ea typeface="Roboto" pitchFamily="34" charset="-122"/>
                <a:cs typeface="Roboto" pitchFamily="34" charset="-120"/>
              </a:rPr>
              <a:t>Five Flagship Initiatives</a:t>
            </a:r>
            <a:endParaRPr lang="en-US" sz="1050" dirty="0"/>
          </a:p>
        </p:txBody>
      </p:sp>
      <p:sp>
        <p:nvSpPr>
          <p:cNvPr id="24" name="Text 21"/>
          <p:cNvSpPr/>
          <p:nvPr/>
        </p:nvSpPr>
        <p:spPr>
          <a:xfrm>
            <a:off x="642938" y="3607594"/>
            <a:ext cx="428625" cy="464344"/>
          </a:xfrm>
          <a:prstGeom prst="rect">
            <a:avLst/>
          </a:prstGeom>
          <a:noFill/>
          <a:ln/>
        </p:spPr>
        <p:txBody>
          <a:bodyPr wrap="none" lIns="127508" tIns="127508" rIns="127508" bIns="0" rtlCol="0" anchor="t">
            <a:spAutoFit/>
          </a:bodyPr>
          <a:lstStyle/>
          <a:p>
            <a:pPr marL="0" indent="0" algn="ctr">
              <a:buNone/>
            </a:pPr>
            <a:r>
              <a:rPr lang="en-US" sz="1000" b="1" dirty="0">
                <a:solidFill>
                  <a:srgbClr val="B30000"/>
                </a:solidFill>
                <a:latin typeface="Playfair Display Bold" pitchFamily="34" charset="0"/>
                <a:ea typeface="Playfair Display Bold" pitchFamily="34" charset="-122"/>
                <a:cs typeface="Playfair Display Bold" pitchFamily="34" charset="-120"/>
              </a:rPr>
              <a:t>06</a:t>
            </a:r>
            <a:endParaRPr lang="en-US" sz="1000" dirty="0"/>
          </a:p>
        </p:txBody>
      </p:sp>
      <p:sp>
        <p:nvSpPr>
          <p:cNvPr id="25" name="Text 22"/>
          <p:cNvSpPr/>
          <p:nvPr/>
        </p:nvSpPr>
        <p:spPr>
          <a:xfrm>
            <a:off x="1071563" y="3607594"/>
            <a:ext cx="3286125" cy="464344"/>
          </a:xfrm>
          <a:prstGeom prst="rect">
            <a:avLst/>
          </a:prstGeom>
          <a:noFill/>
          <a:ln/>
        </p:spPr>
        <p:txBody>
          <a:bodyPr wrap="square" lIns="127508" tIns="127508" rIns="127508" bIns="0" rtlCol="0" anchor="t">
            <a:spAutoFit/>
          </a:bodyPr>
          <a:lstStyle/>
          <a:p>
            <a:pPr marL="0" indent="0" algn="l">
              <a:buNone/>
            </a:pPr>
            <a:r>
              <a:rPr lang="en-US" sz="1050" dirty="0">
                <a:solidFill>
                  <a:srgbClr val="000000"/>
                </a:solidFill>
                <a:latin typeface="Roboto" pitchFamily="34" charset="0"/>
                <a:ea typeface="Roboto" pitchFamily="34" charset="-122"/>
                <a:cs typeface="Roboto" pitchFamily="34" charset="-120"/>
              </a:rPr>
              <a:t>Sectoral Applications</a:t>
            </a:r>
            <a:endParaRPr lang="en-US" sz="1050" dirty="0"/>
          </a:p>
        </p:txBody>
      </p:sp>
      <p:sp>
        <p:nvSpPr>
          <p:cNvPr id="26" name="Shape 23"/>
          <p:cNvSpPr/>
          <p:nvPr/>
        </p:nvSpPr>
        <p:spPr>
          <a:xfrm>
            <a:off x="4786313" y="928688"/>
            <a:ext cx="3714750" cy="3150394"/>
          </a:xfrm>
          <a:prstGeom prst="rect">
            <a:avLst/>
          </a:prstGeom>
          <a:solidFill>
            <a:srgbClr val="FFFFFF"/>
          </a:solidFill>
          <a:ln w="9144">
            <a:solidFill>
              <a:srgbClr val="000000"/>
            </a:solidFill>
            <a:prstDash val="solid"/>
          </a:ln>
        </p:spPr>
      </p:sp>
      <p:sp>
        <p:nvSpPr>
          <p:cNvPr id="27" name="Shape 24"/>
          <p:cNvSpPr/>
          <p:nvPr/>
        </p:nvSpPr>
        <p:spPr>
          <a:xfrm>
            <a:off x="4786313" y="928688"/>
            <a:ext cx="428625" cy="357188"/>
          </a:xfrm>
          <a:prstGeom prst="rect">
            <a:avLst/>
          </a:prstGeom>
          <a:solidFill>
            <a:srgbClr val="FFFFFF"/>
          </a:solidFill>
          <a:ln/>
        </p:spPr>
      </p:sp>
      <p:sp>
        <p:nvSpPr>
          <p:cNvPr id="28" name="Shape 25"/>
          <p:cNvSpPr/>
          <p:nvPr/>
        </p:nvSpPr>
        <p:spPr>
          <a:xfrm>
            <a:off x="5207794" y="928688"/>
            <a:ext cx="7144" cy="357188"/>
          </a:xfrm>
          <a:prstGeom prst="rect">
            <a:avLst/>
          </a:prstGeom>
          <a:solidFill>
            <a:srgbClr val="333333"/>
          </a:solidFill>
          <a:ln/>
        </p:spPr>
      </p:sp>
      <p:sp>
        <p:nvSpPr>
          <p:cNvPr id="29" name="Shape 26"/>
          <p:cNvSpPr/>
          <p:nvPr/>
        </p:nvSpPr>
        <p:spPr>
          <a:xfrm>
            <a:off x="4786313" y="1278731"/>
            <a:ext cx="428625" cy="7144"/>
          </a:xfrm>
          <a:prstGeom prst="rect">
            <a:avLst/>
          </a:prstGeom>
          <a:solidFill>
            <a:srgbClr val="D4AF37"/>
          </a:solidFill>
          <a:ln/>
        </p:spPr>
      </p:sp>
      <p:sp>
        <p:nvSpPr>
          <p:cNvPr id="30" name="Text 27"/>
          <p:cNvSpPr/>
          <p:nvPr/>
        </p:nvSpPr>
        <p:spPr>
          <a:xfrm>
            <a:off x="4786313" y="928688"/>
            <a:ext cx="428625" cy="357188"/>
          </a:xfrm>
          <a:prstGeom prst="rect">
            <a:avLst/>
          </a:prstGeom>
          <a:noFill/>
          <a:ln/>
        </p:spPr>
        <p:txBody>
          <a:bodyPr wrap="none" lIns="127508" tIns="127508" rIns="127508" bIns="0" rtlCol="0" anchor="ctr">
            <a:spAutoFit/>
          </a:bodyPr>
          <a:lstStyle/>
          <a:p>
            <a:pPr marL="0" indent="0" algn="l">
              <a:buNone/>
            </a:pPr>
            <a:r>
              <a:rPr lang="en-US" sz="1000" b="1" dirty="0">
                <a:solidFill>
                  <a:srgbClr val="FFFFFF"/>
                </a:solidFill>
                <a:latin typeface="Playfair Display Bold" pitchFamily="34" charset="0"/>
                <a:ea typeface="Playfair Display Bold" pitchFamily="34" charset="-122"/>
                <a:cs typeface="Playfair Display Bold" pitchFamily="34" charset="-120"/>
              </a:rPr>
              <a:t>#</a:t>
            </a:r>
            <a:endParaRPr lang="en-US" sz="1000" dirty="0"/>
          </a:p>
        </p:txBody>
      </p:sp>
      <p:sp>
        <p:nvSpPr>
          <p:cNvPr id="31" name="Shape 28"/>
          <p:cNvSpPr/>
          <p:nvPr/>
        </p:nvSpPr>
        <p:spPr>
          <a:xfrm>
            <a:off x="5214938" y="928688"/>
            <a:ext cx="3286125" cy="357188"/>
          </a:xfrm>
          <a:prstGeom prst="rect">
            <a:avLst/>
          </a:prstGeom>
          <a:solidFill>
            <a:srgbClr val="FFFFFF"/>
          </a:solidFill>
          <a:ln/>
        </p:spPr>
      </p:sp>
      <p:sp>
        <p:nvSpPr>
          <p:cNvPr id="32" name="Shape 29"/>
          <p:cNvSpPr/>
          <p:nvPr/>
        </p:nvSpPr>
        <p:spPr>
          <a:xfrm>
            <a:off x="5214938" y="1278731"/>
            <a:ext cx="3286125" cy="7144"/>
          </a:xfrm>
          <a:prstGeom prst="rect">
            <a:avLst/>
          </a:prstGeom>
          <a:solidFill>
            <a:srgbClr val="D4AF37"/>
          </a:solidFill>
          <a:ln/>
        </p:spPr>
      </p:sp>
      <p:sp>
        <p:nvSpPr>
          <p:cNvPr id="33" name="Text 30"/>
          <p:cNvSpPr/>
          <p:nvPr/>
        </p:nvSpPr>
        <p:spPr>
          <a:xfrm>
            <a:off x="5214938" y="928688"/>
            <a:ext cx="3286125" cy="357188"/>
          </a:xfrm>
          <a:prstGeom prst="rect">
            <a:avLst/>
          </a:prstGeom>
          <a:noFill/>
          <a:ln/>
        </p:spPr>
        <p:txBody>
          <a:bodyPr wrap="square" lIns="127508" tIns="127508" rIns="127508" bIns="0" rtlCol="0" anchor="ctr">
            <a:spAutoFit/>
          </a:bodyPr>
          <a:lstStyle/>
          <a:p>
            <a:pPr marL="0" indent="0" algn="l">
              <a:buNone/>
            </a:pPr>
            <a:r>
              <a:rPr lang="en-US" sz="1000" b="1" dirty="0">
                <a:solidFill>
                  <a:srgbClr val="FFFFFF"/>
                </a:solidFill>
                <a:latin typeface="Playfair Display Bold" pitchFamily="34" charset="0"/>
                <a:ea typeface="Playfair Display Bold" pitchFamily="34" charset="-122"/>
                <a:cs typeface="Playfair Display Bold" pitchFamily="34" charset="-120"/>
              </a:rPr>
              <a:t>Section</a:t>
            </a:r>
            <a:endParaRPr lang="en-US" sz="1000" dirty="0"/>
          </a:p>
        </p:txBody>
      </p:sp>
      <p:sp>
        <p:nvSpPr>
          <p:cNvPr id="34" name="Text 31"/>
          <p:cNvSpPr/>
          <p:nvPr/>
        </p:nvSpPr>
        <p:spPr>
          <a:xfrm>
            <a:off x="4786313" y="1285875"/>
            <a:ext cx="428625" cy="464344"/>
          </a:xfrm>
          <a:prstGeom prst="rect">
            <a:avLst/>
          </a:prstGeom>
          <a:noFill/>
          <a:ln/>
        </p:spPr>
        <p:txBody>
          <a:bodyPr wrap="none" lIns="127508" tIns="127508" rIns="127508" bIns="0" rtlCol="0" anchor="t">
            <a:spAutoFit/>
          </a:bodyPr>
          <a:lstStyle/>
          <a:p>
            <a:pPr marL="0" indent="0" algn="ctr">
              <a:buNone/>
            </a:pPr>
            <a:r>
              <a:rPr lang="en-US" sz="1000" b="1" dirty="0">
                <a:solidFill>
                  <a:srgbClr val="B30000"/>
                </a:solidFill>
                <a:latin typeface="Playfair Display Bold" pitchFamily="34" charset="0"/>
                <a:ea typeface="Playfair Display Bold" pitchFamily="34" charset="-122"/>
                <a:cs typeface="Playfair Display Bold" pitchFamily="34" charset="-120"/>
              </a:rPr>
              <a:t>07</a:t>
            </a:r>
            <a:endParaRPr lang="en-US" sz="1000" dirty="0"/>
          </a:p>
        </p:txBody>
      </p:sp>
      <p:sp>
        <p:nvSpPr>
          <p:cNvPr id="35" name="Text 32"/>
          <p:cNvSpPr/>
          <p:nvPr/>
        </p:nvSpPr>
        <p:spPr>
          <a:xfrm>
            <a:off x="5214938" y="1285875"/>
            <a:ext cx="3286125" cy="464344"/>
          </a:xfrm>
          <a:prstGeom prst="rect">
            <a:avLst/>
          </a:prstGeom>
          <a:noFill/>
          <a:ln/>
        </p:spPr>
        <p:txBody>
          <a:bodyPr wrap="square" lIns="127508" tIns="127508" rIns="127508" bIns="0" rtlCol="0" anchor="t">
            <a:spAutoFit/>
          </a:bodyPr>
          <a:lstStyle/>
          <a:p>
            <a:pPr marL="0" indent="0" algn="l">
              <a:buNone/>
            </a:pPr>
            <a:r>
              <a:rPr lang="en-US" sz="1050" dirty="0">
                <a:solidFill>
                  <a:srgbClr val="000000"/>
                </a:solidFill>
                <a:latin typeface="Roboto" pitchFamily="34" charset="0"/>
                <a:ea typeface="Roboto" pitchFamily="34" charset="-122"/>
                <a:cs typeface="Roboto" pitchFamily="34" charset="-120"/>
              </a:rPr>
              <a:t>Governance Framework &amp; NAIC</a:t>
            </a:r>
            <a:endParaRPr lang="en-US" sz="1050" dirty="0"/>
          </a:p>
        </p:txBody>
      </p:sp>
      <p:sp>
        <p:nvSpPr>
          <p:cNvPr id="36" name="Text 33"/>
          <p:cNvSpPr/>
          <p:nvPr/>
        </p:nvSpPr>
        <p:spPr>
          <a:xfrm>
            <a:off x="4786313" y="1750219"/>
            <a:ext cx="428625" cy="464344"/>
          </a:xfrm>
          <a:prstGeom prst="rect">
            <a:avLst/>
          </a:prstGeom>
          <a:noFill/>
          <a:ln/>
        </p:spPr>
        <p:txBody>
          <a:bodyPr wrap="none" lIns="127508" tIns="127508" rIns="127508" bIns="0" rtlCol="0" anchor="t">
            <a:spAutoFit/>
          </a:bodyPr>
          <a:lstStyle/>
          <a:p>
            <a:pPr marL="0" indent="0" algn="ctr">
              <a:buNone/>
            </a:pPr>
            <a:r>
              <a:rPr lang="en-US" sz="1000" b="1" dirty="0">
                <a:solidFill>
                  <a:srgbClr val="B30000"/>
                </a:solidFill>
                <a:latin typeface="Playfair Display Bold" pitchFamily="34" charset="0"/>
                <a:ea typeface="Playfair Display Bold" pitchFamily="34" charset="-122"/>
                <a:cs typeface="Playfair Display Bold" pitchFamily="34" charset="-120"/>
              </a:rPr>
              <a:t>08</a:t>
            </a:r>
            <a:endParaRPr lang="en-US" sz="1000" dirty="0"/>
          </a:p>
        </p:txBody>
      </p:sp>
      <p:sp>
        <p:nvSpPr>
          <p:cNvPr id="37" name="Text 34"/>
          <p:cNvSpPr/>
          <p:nvPr/>
        </p:nvSpPr>
        <p:spPr>
          <a:xfrm>
            <a:off x="5214938" y="1750219"/>
            <a:ext cx="3286125" cy="464344"/>
          </a:xfrm>
          <a:prstGeom prst="rect">
            <a:avLst/>
          </a:prstGeom>
          <a:noFill/>
          <a:ln/>
        </p:spPr>
        <p:txBody>
          <a:bodyPr wrap="square" lIns="127508" tIns="127508" rIns="127508" bIns="0" rtlCol="0" anchor="t">
            <a:spAutoFit/>
          </a:bodyPr>
          <a:lstStyle/>
          <a:p>
            <a:pPr marL="0" indent="0" algn="l">
              <a:buNone/>
            </a:pPr>
            <a:r>
              <a:rPr lang="en-US" sz="1050" dirty="0">
                <a:solidFill>
                  <a:srgbClr val="000000"/>
                </a:solidFill>
                <a:latin typeface="Roboto" pitchFamily="34" charset="0"/>
                <a:ea typeface="Roboto" pitchFamily="34" charset="-122"/>
                <a:cs typeface="Roboto" pitchFamily="34" charset="-120"/>
              </a:rPr>
              <a:t>Implementation Roadmap</a:t>
            </a:r>
            <a:endParaRPr lang="en-US" sz="1050" dirty="0"/>
          </a:p>
        </p:txBody>
      </p:sp>
      <p:sp>
        <p:nvSpPr>
          <p:cNvPr id="38" name="Text 35"/>
          <p:cNvSpPr/>
          <p:nvPr/>
        </p:nvSpPr>
        <p:spPr>
          <a:xfrm>
            <a:off x="4786313" y="2214563"/>
            <a:ext cx="428625" cy="464344"/>
          </a:xfrm>
          <a:prstGeom prst="rect">
            <a:avLst/>
          </a:prstGeom>
          <a:noFill/>
          <a:ln/>
        </p:spPr>
        <p:txBody>
          <a:bodyPr wrap="none" lIns="127508" tIns="127508" rIns="127508" bIns="0" rtlCol="0" anchor="t">
            <a:spAutoFit/>
          </a:bodyPr>
          <a:lstStyle/>
          <a:p>
            <a:pPr marL="0" indent="0" algn="ctr">
              <a:buNone/>
            </a:pPr>
            <a:r>
              <a:rPr lang="en-US" sz="1000" b="1" dirty="0">
                <a:solidFill>
                  <a:srgbClr val="B30000"/>
                </a:solidFill>
                <a:latin typeface="Playfair Display Bold" pitchFamily="34" charset="0"/>
                <a:ea typeface="Playfair Display Bold" pitchFamily="34" charset="-122"/>
                <a:cs typeface="Playfair Display Bold" pitchFamily="34" charset="-120"/>
              </a:rPr>
              <a:t>09</a:t>
            </a:r>
            <a:endParaRPr lang="en-US" sz="1000" dirty="0"/>
          </a:p>
        </p:txBody>
      </p:sp>
      <p:sp>
        <p:nvSpPr>
          <p:cNvPr id="39" name="Text 36"/>
          <p:cNvSpPr/>
          <p:nvPr/>
        </p:nvSpPr>
        <p:spPr>
          <a:xfrm>
            <a:off x="5214938" y="2214563"/>
            <a:ext cx="3286125" cy="464344"/>
          </a:xfrm>
          <a:prstGeom prst="rect">
            <a:avLst/>
          </a:prstGeom>
          <a:noFill/>
          <a:ln/>
        </p:spPr>
        <p:txBody>
          <a:bodyPr wrap="square" lIns="127508" tIns="127508" rIns="127508" bIns="0" rtlCol="0" anchor="t">
            <a:spAutoFit/>
          </a:bodyPr>
          <a:lstStyle/>
          <a:p>
            <a:pPr marL="0" indent="0" algn="l">
              <a:buNone/>
            </a:pPr>
            <a:r>
              <a:rPr lang="en-US" sz="1050" dirty="0">
                <a:solidFill>
                  <a:srgbClr val="000000"/>
                </a:solidFill>
                <a:latin typeface="Roboto" pitchFamily="34" charset="0"/>
                <a:ea typeface="Roboto" pitchFamily="34" charset="-122"/>
                <a:cs typeface="Roboto" pitchFamily="34" charset="-120"/>
              </a:rPr>
              <a:t>Monitoring, Evaluation &amp; KPIs</a:t>
            </a:r>
            <a:endParaRPr lang="en-US" sz="1050" dirty="0"/>
          </a:p>
        </p:txBody>
      </p:sp>
      <p:sp>
        <p:nvSpPr>
          <p:cNvPr id="40" name="Text 37"/>
          <p:cNvSpPr/>
          <p:nvPr/>
        </p:nvSpPr>
        <p:spPr>
          <a:xfrm>
            <a:off x="4786313" y="2678906"/>
            <a:ext cx="428625" cy="464344"/>
          </a:xfrm>
          <a:prstGeom prst="rect">
            <a:avLst/>
          </a:prstGeom>
          <a:noFill/>
          <a:ln/>
        </p:spPr>
        <p:txBody>
          <a:bodyPr wrap="none" lIns="127508" tIns="127508" rIns="127508" bIns="0" rtlCol="0" anchor="t">
            <a:spAutoFit/>
          </a:bodyPr>
          <a:lstStyle/>
          <a:p>
            <a:pPr marL="0" indent="0" algn="ctr">
              <a:buNone/>
            </a:pPr>
            <a:r>
              <a:rPr lang="en-US" sz="1000" b="1" dirty="0">
                <a:solidFill>
                  <a:srgbClr val="B30000"/>
                </a:solidFill>
                <a:latin typeface="Playfair Display Bold" pitchFamily="34" charset="0"/>
                <a:ea typeface="Playfair Display Bold" pitchFamily="34" charset="-122"/>
                <a:cs typeface="Playfair Display Bold" pitchFamily="34" charset="-120"/>
              </a:rPr>
              <a:t>10</a:t>
            </a:r>
            <a:endParaRPr lang="en-US" sz="1000" dirty="0"/>
          </a:p>
        </p:txBody>
      </p:sp>
      <p:sp>
        <p:nvSpPr>
          <p:cNvPr id="41" name="Text 38"/>
          <p:cNvSpPr/>
          <p:nvPr/>
        </p:nvSpPr>
        <p:spPr>
          <a:xfrm>
            <a:off x="5214938" y="2678906"/>
            <a:ext cx="3286125" cy="464344"/>
          </a:xfrm>
          <a:prstGeom prst="rect">
            <a:avLst/>
          </a:prstGeom>
          <a:noFill/>
          <a:ln/>
        </p:spPr>
        <p:txBody>
          <a:bodyPr wrap="square" lIns="127508" tIns="127508" rIns="127508" bIns="0" rtlCol="0" anchor="t">
            <a:spAutoFit/>
          </a:bodyPr>
          <a:lstStyle/>
          <a:p>
            <a:pPr marL="0" indent="0" algn="l">
              <a:buNone/>
            </a:pPr>
            <a:r>
              <a:rPr lang="en-US" sz="1050" dirty="0">
                <a:solidFill>
                  <a:srgbClr val="000000"/>
                </a:solidFill>
                <a:latin typeface="Roboto" pitchFamily="34" charset="0"/>
                <a:ea typeface="Roboto" pitchFamily="34" charset="-122"/>
                <a:cs typeface="Roboto" pitchFamily="34" charset="-120"/>
              </a:rPr>
              <a:t>Funding &amp; Investment Strategy</a:t>
            </a:r>
            <a:endParaRPr lang="en-US" sz="1050" dirty="0"/>
          </a:p>
        </p:txBody>
      </p:sp>
      <p:sp>
        <p:nvSpPr>
          <p:cNvPr id="42" name="Text 39"/>
          <p:cNvSpPr/>
          <p:nvPr/>
        </p:nvSpPr>
        <p:spPr>
          <a:xfrm>
            <a:off x="4786313" y="3143250"/>
            <a:ext cx="428625" cy="464344"/>
          </a:xfrm>
          <a:prstGeom prst="rect">
            <a:avLst/>
          </a:prstGeom>
          <a:noFill/>
          <a:ln/>
        </p:spPr>
        <p:txBody>
          <a:bodyPr wrap="none" lIns="127508" tIns="127508" rIns="127508" bIns="0" rtlCol="0" anchor="t">
            <a:spAutoFit/>
          </a:bodyPr>
          <a:lstStyle/>
          <a:p>
            <a:pPr marL="0" indent="0" algn="ctr">
              <a:buNone/>
            </a:pPr>
            <a:r>
              <a:rPr lang="en-US" sz="1000" b="1" dirty="0">
                <a:solidFill>
                  <a:srgbClr val="B30000"/>
                </a:solidFill>
                <a:latin typeface="Playfair Display Bold" pitchFamily="34" charset="0"/>
                <a:ea typeface="Playfair Display Bold" pitchFamily="34" charset="-122"/>
                <a:cs typeface="Playfair Display Bold" pitchFamily="34" charset="-120"/>
              </a:rPr>
              <a:t>11</a:t>
            </a:r>
            <a:endParaRPr lang="en-US" sz="1000" dirty="0"/>
          </a:p>
        </p:txBody>
      </p:sp>
      <p:sp>
        <p:nvSpPr>
          <p:cNvPr id="43" name="Text 40"/>
          <p:cNvSpPr/>
          <p:nvPr/>
        </p:nvSpPr>
        <p:spPr>
          <a:xfrm>
            <a:off x="5214938" y="3143250"/>
            <a:ext cx="3286125" cy="464344"/>
          </a:xfrm>
          <a:prstGeom prst="rect">
            <a:avLst/>
          </a:prstGeom>
          <a:noFill/>
          <a:ln/>
        </p:spPr>
        <p:txBody>
          <a:bodyPr wrap="square" lIns="127508" tIns="127508" rIns="127508" bIns="0" rtlCol="0" anchor="t">
            <a:spAutoFit/>
          </a:bodyPr>
          <a:lstStyle/>
          <a:p>
            <a:pPr marL="0" indent="0" algn="l">
              <a:buNone/>
            </a:pPr>
            <a:r>
              <a:rPr lang="en-US" sz="1050" dirty="0">
                <a:solidFill>
                  <a:srgbClr val="000000"/>
                </a:solidFill>
                <a:latin typeface="Roboto" pitchFamily="34" charset="0"/>
                <a:ea typeface="Roboto" pitchFamily="34" charset="-122"/>
                <a:cs typeface="Roboto" pitchFamily="34" charset="-120"/>
              </a:rPr>
              <a:t>Risks &amp; Mitigation</a:t>
            </a:r>
            <a:endParaRPr lang="en-US" sz="1050" dirty="0"/>
          </a:p>
        </p:txBody>
      </p:sp>
      <p:sp>
        <p:nvSpPr>
          <p:cNvPr id="44" name="Text 41"/>
          <p:cNvSpPr/>
          <p:nvPr/>
        </p:nvSpPr>
        <p:spPr>
          <a:xfrm>
            <a:off x="4786313" y="3607594"/>
            <a:ext cx="428625" cy="464344"/>
          </a:xfrm>
          <a:prstGeom prst="rect">
            <a:avLst/>
          </a:prstGeom>
          <a:noFill/>
          <a:ln/>
        </p:spPr>
        <p:txBody>
          <a:bodyPr wrap="none" lIns="127508" tIns="127508" rIns="127508" bIns="0" rtlCol="0" anchor="t">
            <a:spAutoFit/>
          </a:bodyPr>
          <a:lstStyle/>
          <a:p>
            <a:pPr marL="0" indent="0" algn="ctr">
              <a:buNone/>
            </a:pPr>
            <a:r>
              <a:rPr lang="en-US" sz="1000" b="1" dirty="0">
                <a:solidFill>
                  <a:srgbClr val="B30000"/>
                </a:solidFill>
                <a:latin typeface="Playfair Display Bold" pitchFamily="34" charset="0"/>
                <a:ea typeface="Playfair Display Bold" pitchFamily="34" charset="-122"/>
                <a:cs typeface="Playfair Display Bold" pitchFamily="34" charset="-120"/>
              </a:rPr>
              <a:t>12</a:t>
            </a:r>
            <a:endParaRPr lang="en-US" sz="1000" dirty="0"/>
          </a:p>
        </p:txBody>
      </p:sp>
      <p:sp>
        <p:nvSpPr>
          <p:cNvPr id="45" name="Text 42"/>
          <p:cNvSpPr/>
          <p:nvPr/>
        </p:nvSpPr>
        <p:spPr>
          <a:xfrm>
            <a:off x="5214938" y="3607594"/>
            <a:ext cx="3286125" cy="464344"/>
          </a:xfrm>
          <a:prstGeom prst="rect">
            <a:avLst/>
          </a:prstGeom>
          <a:noFill/>
          <a:ln/>
        </p:spPr>
        <p:txBody>
          <a:bodyPr wrap="square" lIns="127508" tIns="127508" rIns="127508" bIns="0" rtlCol="0" anchor="t">
            <a:spAutoFit/>
          </a:bodyPr>
          <a:lstStyle/>
          <a:p>
            <a:pPr marL="0" indent="0" algn="l">
              <a:buNone/>
            </a:pPr>
            <a:r>
              <a:rPr lang="en-US" sz="1050" dirty="0">
                <a:solidFill>
                  <a:srgbClr val="000000"/>
                </a:solidFill>
                <a:latin typeface="Roboto" pitchFamily="34" charset="0"/>
                <a:ea typeface="Roboto" pitchFamily="34" charset="-122"/>
                <a:cs typeface="Roboto" pitchFamily="34" charset="-120"/>
              </a:rPr>
              <a:t>Way Forward &amp; Call to Action</a:t>
            </a:r>
            <a:endParaRPr lang="en-US" sz="1050" dirty="0"/>
          </a:p>
        </p:txBody>
      </p:sp>
      <p:sp>
        <p:nvSpPr>
          <p:cNvPr id="46" name="Shape 43"/>
          <p:cNvSpPr/>
          <p:nvPr/>
        </p:nvSpPr>
        <p:spPr>
          <a:xfrm>
            <a:off x="0" y="4786313"/>
            <a:ext cx="9144000" cy="357188"/>
          </a:xfrm>
          <a:prstGeom prst="rect">
            <a:avLst/>
          </a:prstGeom>
          <a:solidFill>
            <a:srgbClr val="000000"/>
          </a:solidFill>
          <a:ln/>
        </p:spPr>
      </p:sp>
      <p:sp>
        <p:nvSpPr>
          <p:cNvPr id="47" name="Shape 44"/>
          <p:cNvSpPr/>
          <p:nvPr/>
        </p:nvSpPr>
        <p:spPr>
          <a:xfrm>
            <a:off x="0" y="4786313"/>
            <a:ext cx="9144000" cy="7144"/>
          </a:xfrm>
          <a:prstGeom prst="rect">
            <a:avLst/>
          </a:prstGeom>
          <a:solidFill>
            <a:srgbClr val="000000"/>
          </a:solidFill>
          <a:ln/>
        </p:spPr>
      </p:sp>
      <p:sp>
        <p:nvSpPr>
          <p:cNvPr id="48" name="Text 45"/>
          <p:cNvSpPr/>
          <p:nvPr/>
        </p:nvSpPr>
        <p:spPr>
          <a:xfrm>
            <a:off x="571500" y="4893469"/>
            <a:ext cx="1868091" cy="117872"/>
          </a:xfrm>
          <a:prstGeom prst="rect">
            <a:avLst/>
          </a:prstGeom>
          <a:noFill/>
          <a:ln/>
        </p:spPr>
        <p:txBody>
          <a:bodyPr wrap="squar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Zimbabwe National AI Strategy 2026-2030</a:t>
            </a:r>
            <a:endParaRPr lang="en-US" sz="750" dirty="0"/>
          </a:p>
        </p:txBody>
      </p:sp>
      <p:sp>
        <p:nvSpPr>
          <p:cNvPr id="49" name="Text 46"/>
          <p:cNvSpPr/>
          <p:nvPr/>
        </p:nvSpPr>
        <p:spPr>
          <a:xfrm>
            <a:off x="8517136" y="4893469"/>
            <a:ext cx="55364" cy="117872"/>
          </a:xfrm>
          <a:prstGeom prst="rect">
            <a:avLst/>
          </a:prstGeom>
          <a:noFill/>
          <a:ln/>
        </p:spPr>
        <p:txBody>
          <a:bodyPr wrap="non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2</a:t>
            </a:r>
            <a:endParaRPr lang="en-US" sz="7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3" name="Shape 0"/>
          <p:cNvSpPr/>
          <p:nvPr/>
        </p:nvSpPr>
        <p:spPr>
          <a:xfrm>
            <a:off x="0" y="0"/>
            <a:ext cx="9144000" cy="642938"/>
          </a:xfrm>
          <a:prstGeom prst="rect">
            <a:avLst/>
          </a:prstGeom>
          <a:solidFill>
            <a:srgbClr val="800000"/>
          </a:solidFill>
          <a:ln/>
        </p:spPr>
      </p:sp>
      <p:sp>
        <p:nvSpPr>
          <p:cNvPr id="4" name="Shape 1"/>
          <p:cNvSpPr/>
          <p:nvPr/>
        </p:nvSpPr>
        <p:spPr>
          <a:xfrm>
            <a:off x="0" y="628650"/>
            <a:ext cx="9144000" cy="14288"/>
          </a:xfrm>
          <a:prstGeom prst="rect">
            <a:avLst/>
          </a:prstGeom>
          <a:solidFill>
            <a:srgbClr val="000000"/>
          </a:solidFill>
          <a:ln/>
        </p:spPr>
      </p:sp>
      <p:sp>
        <p:nvSpPr>
          <p:cNvPr id="5" name="Text 2"/>
          <p:cNvSpPr/>
          <p:nvPr/>
        </p:nvSpPr>
        <p:spPr>
          <a:xfrm>
            <a:off x="571500" y="221456"/>
            <a:ext cx="6163270" cy="342900"/>
          </a:xfrm>
          <a:prstGeom prst="rect">
            <a:avLst/>
          </a:prstGeom>
          <a:noFill/>
          <a:ln/>
        </p:spPr>
        <p:txBody>
          <a:bodyPr wrap="square" lIns="0" tIns="0" rIns="0" bIns="0" rtlCol="0" anchor="t">
            <a:spAutoFit/>
          </a:bodyPr>
          <a:lstStyle/>
          <a:p>
            <a:pPr marL="0" indent="0" algn="l">
              <a:buNone/>
            </a:pPr>
            <a:r>
              <a:rPr lang="en-US" sz="1800" b="1" dirty="0">
                <a:solidFill>
                  <a:srgbClr val="FFFFFF"/>
                </a:solidFill>
                <a:latin typeface="Playfair Display Bold" pitchFamily="34" charset="0"/>
                <a:ea typeface="Playfair Display Bold" pitchFamily="34" charset="-122"/>
                <a:cs typeface="Playfair Display Bold" pitchFamily="34" charset="-120"/>
              </a:rPr>
              <a:t>Governance Framework: The Three-Pillar Structure</a:t>
            </a:r>
            <a:endParaRPr lang="en-US" sz="1800" dirty="0"/>
          </a:p>
        </p:txBody>
      </p:sp>
      <p:sp>
        <p:nvSpPr>
          <p:cNvPr id="6" name="Text 3"/>
          <p:cNvSpPr/>
          <p:nvPr/>
        </p:nvSpPr>
        <p:spPr>
          <a:xfrm>
            <a:off x="946639" y="672977"/>
            <a:ext cx="8001000" cy="228600"/>
          </a:xfrm>
          <a:prstGeom prst="rect">
            <a:avLst/>
          </a:prstGeom>
          <a:noFill/>
          <a:ln/>
        </p:spPr>
        <p:txBody>
          <a:bodyPr wrap="square" lIns="0" tIns="0" rIns="0" bIns="0" rtlCol="0" anchor="t">
            <a:spAutoFit/>
          </a:bodyPr>
          <a:lstStyle/>
          <a:p>
            <a:pPr marL="0" indent="0" algn="l">
              <a:buNone/>
            </a:pPr>
            <a:r>
              <a:rPr lang="en-US" sz="1200" b="1" dirty="0">
                <a:solidFill>
                  <a:srgbClr val="B30000"/>
                </a:solidFill>
                <a:latin typeface="Playfair Display Bold" pitchFamily="34" charset="0"/>
                <a:ea typeface="Playfair Display Bold" pitchFamily="34" charset="-122"/>
                <a:cs typeface="Playfair Display Bold" pitchFamily="34" charset="-120"/>
              </a:rPr>
              <a:t>Implementation Governance: The Strategic Mind, Operational Heart, and Expert Hands</a:t>
            </a:r>
            <a:endParaRPr lang="en-US" sz="1200" dirty="0"/>
          </a:p>
        </p:txBody>
      </p:sp>
      <p:sp>
        <p:nvSpPr>
          <p:cNvPr id="34" name="Text 27"/>
          <p:cNvSpPr/>
          <p:nvPr/>
        </p:nvSpPr>
        <p:spPr>
          <a:xfrm>
            <a:off x="1241227" y="4421088"/>
            <a:ext cx="6661547" cy="151805"/>
          </a:xfrm>
          <a:prstGeom prst="rect">
            <a:avLst/>
          </a:prstGeom>
          <a:noFill/>
          <a:ln/>
        </p:spPr>
        <p:txBody>
          <a:bodyPr wrap="square" lIns="0" tIns="0" rIns="0" bIns="0" rtlCol="0" anchor="t">
            <a:spAutoFit/>
          </a:bodyPr>
          <a:lstStyle/>
          <a:p>
            <a:pPr marL="0" indent="0" algn="ctr">
              <a:buNone/>
            </a:pPr>
            <a:endParaRPr lang="en-US" sz="950" dirty="0"/>
          </a:p>
        </p:txBody>
      </p:sp>
      <p:sp>
        <p:nvSpPr>
          <p:cNvPr id="35" name="Shape 28"/>
          <p:cNvSpPr/>
          <p:nvPr/>
        </p:nvSpPr>
        <p:spPr>
          <a:xfrm>
            <a:off x="0" y="4786313"/>
            <a:ext cx="9144000" cy="357188"/>
          </a:xfrm>
          <a:prstGeom prst="rect">
            <a:avLst/>
          </a:prstGeom>
          <a:solidFill>
            <a:srgbClr val="000000"/>
          </a:solidFill>
          <a:ln/>
        </p:spPr>
      </p:sp>
      <p:sp>
        <p:nvSpPr>
          <p:cNvPr id="36" name="Shape 29"/>
          <p:cNvSpPr/>
          <p:nvPr/>
        </p:nvSpPr>
        <p:spPr>
          <a:xfrm>
            <a:off x="0" y="4786313"/>
            <a:ext cx="9144000" cy="7144"/>
          </a:xfrm>
          <a:prstGeom prst="rect">
            <a:avLst/>
          </a:prstGeom>
          <a:solidFill>
            <a:srgbClr val="000000"/>
          </a:solidFill>
          <a:ln/>
        </p:spPr>
      </p:sp>
      <p:sp>
        <p:nvSpPr>
          <p:cNvPr id="37" name="Text 30"/>
          <p:cNvSpPr/>
          <p:nvPr/>
        </p:nvSpPr>
        <p:spPr>
          <a:xfrm>
            <a:off x="571500" y="4893469"/>
            <a:ext cx="1868091" cy="117872"/>
          </a:xfrm>
          <a:prstGeom prst="rect">
            <a:avLst/>
          </a:prstGeom>
          <a:noFill/>
          <a:ln/>
        </p:spPr>
        <p:txBody>
          <a:bodyPr wrap="squar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Zimbabwe National AI Strategy 2026-2030</a:t>
            </a:r>
            <a:endParaRPr lang="en-US" sz="750" dirty="0"/>
          </a:p>
        </p:txBody>
      </p:sp>
      <p:sp>
        <p:nvSpPr>
          <p:cNvPr id="38" name="Text 31"/>
          <p:cNvSpPr/>
          <p:nvPr/>
        </p:nvSpPr>
        <p:spPr>
          <a:xfrm>
            <a:off x="8461772" y="4893469"/>
            <a:ext cx="110728" cy="117872"/>
          </a:xfrm>
          <a:prstGeom prst="rect">
            <a:avLst/>
          </a:prstGeom>
          <a:noFill/>
          <a:ln/>
        </p:spPr>
        <p:txBody>
          <a:bodyPr wrap="non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20</a:t>
            </a:r>
            <a:endParaRPr lang="en-US" sz="750" dirty="0"/>
          </a:p>
        </p:txBody>
      </p:sp>
      <p:pic>
        <p:nvPicPr>
          <p:cNvPr id="42" name="Picture 41">
            <a:extLst>
              <a:ext uri="{FF2B5EF4-FFF2-40B4-BE49-F238E27FC236}">
                <a16:creationId xmlns:a16="http://schemas.microsoft.com/office/drawing/2014/main" id="{0B468801-4396-4E98-85FF-1EE2C1374FB0}"/>
              </a:ext>
            </a:extLst>
          </p:cNvPr>
          <p:cNvPicPr>
            <a:picLocks noChangeAspect="1"/>
          </p:cNvPicPr>
          <p:nvPr/>
        </p:nvPicPr>
        <p:blipFill>
          <a:blip r:embed="rId3"/>
          <a:stretch>
            <a:fillRect/>
          </a:stretch>
        </p:blipFill>
        <p:spPr>
          <a:xfrm>
            <a:off x="1165469" y="931616"/>
            <a:ext cx="7003346" cy="3941476"/>
          </a:xfrm>
          <a:prstGeom prst="roundRect">
            <a:avLst>
              <a:gd name="adj" fmla="val 16667"/>
            </a:avLst>
          </a:prstGeom>
          <a:ln>
            <a:solidFill>
              <a:srgbClr val="FF000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angle"/>
            <a:contourClr>
              <a:srgbClr val="969696"/>
            </a:contourClr>
          </a:sp3d>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9144000" cy="5143500"/>
          </a:xfrm>
          <a:prstGeom prst="rect">
            <a:avLst/>
          </a:prstGeom>
        </p:spPr>
      </p:pic>
      <p:sp>
        <p:nvSpPr>
          <p:cNvPr id="3" name="Shape 0"/>
          <p:cNvSpPr/>
          <p:nvPr/>
        </p:nvSpPr>
        <p:spPr>
          <a:xfrm>
            <a:off x="0" y="0"/>
            <a:ext cx="9144000" cy="642938"/>
          </a:xfrm>
          <a:prstGeom prst="rect">
            <a:avLst/>
          </a:prstGeom>
          <a:solidFill>
            <a:srgbClr val="800000"/>
          </a:solidFill>
          <a:ln/>
        </p:spPr>
      </p:sp>
      <p:sp>
        <p:nvSpPr>
          <p:cNvPr id="4" name="Shape 1"/>
          <p:cNvSpPr/>
          <p:nvPr/>
        </p:nvSpPr>
        <p:spPr>
          <a:xfrm>
            <a:off x="0" y="628650"/>
            <a:ext cx="9144000" cy="14288"/>
          </a:xfrm>
          <a:prstGeom prst="rect">
            <a:avLst/>
          </a:prstGeom>
          <a:solidFill>
            <a:srgbClr val="000000"/>
          </a:solidFill>
          <a:ln/>
        </p:spPr>
      </p:sp>
      <p:sp>
        <p:nvSpPr>
          <p:cNvPr id="5" name="Text 2"/>
          <p:cNvSpPr/>
          <p:nvPr/>
        </p:nvSpPr>
        <p:spPr>
          <a:xfrm>
            <a:off x="571500" y="221456"/>
            <a:ext cx="4814888" cy="342900"/>
          </a:xfrm>
          <a:prstGeom prst="rect">
            <a:avLst/>
          </a:prstGeom>
          <a:noFill/>
          <a:ln/>
        </p:spPr>
        <p:txBody>
          <a:bodyPr wrap="square" lIns="0" tIns="0" rIns="0" bIns="0" rtlCol="0" anchor="t">
            <a:spAutoFit/>
          </a:bodyPr>
          <a:lstStyle/>
          <a:p>
            <a:pPr marL="0" indent="0" algn="l">
              <a:buNone/>
            </a:pPr>
            <a:r>
              <a:rPr lang="en-US" sz="1800" b="1" dirty="0">
                <a:solidFill>
                  <a:srgbClr val="FFFFFF"/>
                </a:solidFill>
                <a:latin typeface="Playfair Display Bold" pitchFamily="34" charset="0"/>
                <a:ea typeface="Playfair Display Bold" pitchFamily="34" charset="-122"/>
                <a:cs typeface="Playfair Display Bold" pitchFamily="34" charset="-120"/>
              </a:rPr>
              <a:t>Implementation Roadmap: Three Phases</a:t>
            </a:r>
            <a:endParaRPr lang="en-US" sz="1800" dirty="0"/>
          </a:p>
        </p:txBody>
      </p:sp>
      <p:sp>
        <p:nvSpPr>
          <p:cNvPr id="6" name="Text 3"/>
          <p:cNvSpPr/>
          <p:nvPr/>
        </p:nvSpPr>
        <p:spPr>
          <a:xfrm>
            <a:off x="571500" y="711793"/>
            <a:ext cx="8001000" cy="266105"/>
          </a:xfrm>
          <a:prstGeom prst="rect">
            <a:avLst/>
          </a:prstGeom>
          <a:noFill/>
          <a:ln/>
        </p:spPr>
        <p:txBody>
          <a:bodyPr wrap="square" lIns="0" tIns="0" rIns="0" bIns="0" rtlCol="0" anchor="t">
            <a:spAutoFit/>
          </a:bodyPr>
          <a:lstStyle/>
          <a:p>
            <a:pPr marL="0" indent="0" algn="ctr">
              <a:buNone/>
            </a:pPr>
            <a:r>
              <a:rPr lang="en-US" sz="1400" b="1" dirty="0">
                <a:solidFill>
                  <a:srgbClr val="B30000"/>
                </a:solidFill>
                <a:latin typeface="Playfair Display Bold" pitchFamily="34" charset="0"/>
                <a:ea typeface="Playfair Display Bold" pitchFamily="34" charset="-122"/>
                <a:cs typeface="Playfair Display Bold" pitchFamily="34" charset="-120"/>
              </a:rPr>
              <a:t>The Sprint, The Build, The Scale (2026-2030)</a:t>
            </a:r>
            <a:endParaRPr lang="en-US" sz="1400" dirty="0"/>
          </a:p>
        </p:txBody>
      </p:sp>
      <p:sp>
        <p:nvSpPr>
          <p:cNvPr id="11" name="Shape 7"/>
          <p:cNvSpPr/>
          <p:nvPr/>
        </p:nvSpPr>
        <p:spPr>
          <a:xfrm>
            <a:off x="8136731" y="4123730"/>
            <a:ext cx="7144" cy="642938"/>
          </a:xfrm>
          <a:prstGeom prst="rect">
            <a:avLst/>
          </a:prstGeom>
          <a:solidFill>
            <a:srgbClr val="000000"/>
          </a:solidFill>
          <a:ln/>
        </p:spPr>
      </p:sp>
      <p:sp>
        <p:nvSpPr>
          <p:cNvPr id="12" name="Shape 8"/>
          <p:cNvSpPr/>
          <p:nvPr/>
        </p:nvSpPr>
        <p:spPr>
          <a:xfrm>
            <a:off x="1000125" y="4759523"/>
            <a:ext cx="7143750" cy="7144"/>
          </a:xfrm>
          <a:prstGeom prst="rect">
            <a:avLst/>
          </a:prstGeom>
          <a:solidFill>
            <a:srgbClr val="000000"/>
          </a:solidFill>
          <a:ln/>
        </p:spPr>
      </p:sp>
      <p:sp>
        <p:nvSpPr>
          <p:cNvPr id="13" name="Shape 9"/>
          <p:cNvSpPr/>
          <p:nvPr/>
        </p:nvSpPr>
        <p:spPr>
          <a:xfrm>
            <a:off x="1000125" y="4123730"/>
            <a:ext cx="28575" cy="642938"/>
          </a:xfrm>
          <a:prstGeom prst="rect">
            <a:avLst/>
          </a:prstGeom>
          <a:solidFill>
            <a:srgbClr val="B30000"/>
          </a:solidFill>
          <a:ln/>
        </p:spPr>
      </p:sp>
      <p:sp>
        <p:nvSpPr>
          <p:cNvPr id="14" name="Text 10"/>
          <p:cNvSpPr/>
          <p:nvPr/>
        </p:nvSpPr>
        <p:spPr>
          <a:xfrm>
            <a:off x="7158892" y="1177209"/>
            <a:ext cx="1857009" cy="1566776"/>
          </a:xfrm>
          <a:prstGeom prst="rect">
            <a:avLst/>
          </a:prstGeom>
          <a:noFill/>
          <a:ln>
            <a:solidFill>
              <a:srgbClr val="FF0000"/>
            </a:solidFill>
          </a:ln>
        </p:spPr>
        <p:txBody>
          <a:bodyPr wrap="square" lIns="0" tIns="0" rIns="0" bIns="0" rtlCol="0" anchor="t">
            <a:spAutoFit/>
          </a:bodyPr>
          <a:lstStyle/>
          <a:p>
            <a:pPr marL="0" indent="0" algn="ctr">
              <a:lnSpc>
                <a:spcPct val="120000"/>
              </a:lnSpc>
              <a:buNone/>
            </a:pPr>
            <a:r>
              <a:rPr lang="en-US" sz="950" dirty="0">
                <a:solidFill>
                  <a:srgbClr val="000000"/>
                </a:solidFill>
                <a:latin typeface="Roboto" pitchFamily="34" charset="0"/>
                <a:ea typeface="Roboto" pitchFamily="34" charset="-122"/>
                <a:cs typeface="Roboto" pitchFamily="34" charset="-120"/>
              </a:rPr>
              <a:t>The strategy unfolds across three distinct phases: </a:t>
            </a:r>
            <a:r>
              <a:rPr lang="en-US" sz="950" dirty="0">
                <a:solidFill>
                  <a:srgbClr val="B30000"/>
                </a:solidFill>
                <a:latin typeface="Roboto" pitchFamily="34" charset="0"/>
                <a:ea typeface="Roboto" pitchFamily="34" charset="-122"/>
                <a:cs typeface="Roboto" pitchFamily="34" charset="-120"/>
              </a:rPr>
              <a:t>Phase 1: The Sprint</a:t>
            </a:r>
            <a:r>
              <a:rPr lang="en-US" sz="950" dirty="0">
                <a:solidFill>
                  <a:srgbClr val="000000"/>
                </a:solidFill>
                <a:latin typeface="Roboto" pitchFamily="34" charset="0"/>
                <a:ea typeface="Roboto" pitchFamily="34" charset="-122"/>
                <a:cs typeface="Roboto" pitchFamily="34" charset="-120"/>
              </a:rPr>
              <a:t> (First 100 Days) focuses on rapid institutional setup; </a:t>
            </a:r>
            <a:r>
              <a:rPr lang="en-US" sz="950" dirty="0">
                <a:solidFill>
                  <a:srgbClr val="B30000"/>
                </a:solidFill>
                <a:latin typeface="Roboto" pitchFamily="34" charset="0"/>
                <a:ea typeface="Roboto" pitchFamily="34" charset="-122"/>
                <a:cs typeface="Roboto" pitchFamily="34" charset="-120"/>
              </a:rPr>
              <a:t>Phase 2: The Build</a:t>
            </a:r>
            <a:r>
              <a:rPr lang="en-US" sz="950" dirty="0">
                <a:solidFill>
                  <a:srgbClr val="000000"/>
                </a:solidFill>
                <a:latin typeface="Roboto" pitchFamily="34" charset="0"/>
                <a:ea typeface="Roboto" pitchFamily="34" charset="-122"/>
                <a:cs typeface="Roboto" pitchFamily="34" charset="-120"/>
              </a:rPr>
              <a:t> (2026-2027) establishes core infrastructure and pilots; and </a:t>
            </a:r>
            <a:r>
              <a:rPr lang="en-US" sz="950" dirty="0">
                <a:solidFill>
                  <a:srgbClr val="B30000"/>
                </a:solidFill>
                <a:latin typeface="Roboto" pitchFamily="34" charset="0"/>
                <a:ea typeface="Roboto" pitchFamily="34" charset="-122"/>
                <a:cs typeface="Roboto" pitchFamily="34" charset="-120"/>
              </a:rPr>
              <a:t>Phase 3: The Scale</a:t>
            </a:r>
            <a:r>
              <a:rPr lang="en-US" sz="950" dirty="0">
                <a:solidFill>
                  <a:srgbClr val="000000"/>
                </a:solidFill>
                <a:latin typeface="Roboto" pitchFamily="34" charset="0"/>
                <a:ea typeface="Roboto" pitchFamily="34" charset="-122"/>
                <a:cs typeface="Roboto" pitchFamily="34" charset="-120"/>
              </a:rPr>
              <a:t> (2028-2030) drives nationwide adoption and regional leadership.</a:t>
            </a:r>
            <a:endParaRPr lang="en-US" sz="950" dirty="0"/>
          </a:p>
        </p:txBody>
      </p:sp>
      <p:sp>
        <p:nvSpPr>
          <p:cNvPr id="15" name="Shape 11"/>
          <p:cNvSpPr/>
          <p:nvPr/>
        </p:nvSpPr>
        <p:spPr>
          <a:xfrm>
            <a:off x="0" y="4786313"/>
            <a:ext cx="9144000" cy="357188"/>
          </a:xfrm>
          <a:prstGeom prst="rect">
            <a:avLst/>
          </a:prstGeom>
          <a:solidFill>
            <a:srgbClr val="000000"/>
          </a:solidFill>
          <a:ln/>
        </p:spPr>
      </p:sp>
      <p:sp>
        <p:nvSpPr>
          <p:cNvPr id="16" name="Shape 12"/>
          <p:cNvSpPr/>
          <p:nvPr/>
        </p:nvSpPr>
        <p:spPr>
          <a:xfrm>
            <a:off x="0" y="4786313"/>
            <a:ext cx="9144000" cy="7144"/>
          </a:xfrm>
          <a:prstGeom prst="rect">
            <a:avLst/>
          </a:prstGeom>
          <a:solidFill>
            <a:srgbClr val="000000"/>
          </a:solidFill>
          <a:ln/>
        </p:spPr>
      </p:sp>
      <p:sp>
        <p:nvSpPr>
          <p:cNvPr id="17" name="Text 13"/>
          <p:cNvSpPr/>
          <p:nvPr/>
        </p:nvSpPr>
        <p:spPr>
          <a:xfrm>
            <a:off x="571500" y="4893469"/>
            <a:ext cx="1868091" cy="117872"/>
          </a:xfrm>
          <a:prstGeom prst="rect">
            <a:avLst/>
          </a:prstGeom>
          <a:noFill/>
          <a:ln/>
        </p:spPr>
        <p:txBody>
          <a:bodyPr wrap="squar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Zimbabwe National AI Strategy 2026-2030</a:t>
            </a:r>
            <a:endParaRPr lang="en-US" sz="750" dirty="0"/>
          </a:p>
        </p:txBody>
      </p:sp>
      <p:sp>
        <p:nvSpPr>
          <p:cNvPr id="18" name="Text 14"/>
          <p:cNvSpPr/>
          <p:nvPr/>
        </p:nvSpPr>
        <p:spPr>
          <a:xfrm>
            <a:off x="8461772" y="4893469"/>
            <a:ext cx="110728" cy="117872"/>
          </a:xfrm>
          <a:prstGeom prst="rect">
            <a:avLst/>
          </a:prstGeom>
          <a:noFill/>
          <a:ln/>
        </p:spPr>
        <p:txBody>
          <a:bodyPr wrap="non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21</a:t>
            </a:r>
            <a:endParaRPr lang="en-US" sz="750" dirty="0"/>
          </a:p>
        </p:txBody>
      </p:sp>
      <p:pic>
        <p:nvPicPr>
          <p:cNvPr id="20" name="Picture 19">
            <a:extLst>
              <a:ext uri="{FF2B5EF4-FFF2-40B4-BE49-F238E27FC236}">
                <a16:creationId xmlns:a16="http://schemas.microsoft.com/office/drawing/2014/main" id="{822C2A8B-1A91-173D-BF40-C229FC194658}"/>
              </a:ext>
            </a:extLst>
          </p:cNvPr>
          <p:cNvPicPr>
            <a:picLocks noChangeAspect="1"/>
          </p:cNvPicPr>
          <p:nvPr/>
        </p:nvPicPr>
        <p:blipFill>
          <a:blip r:embed="rId4"/>
          <a:stretch>
            <a:fillRect/>
          </a:stretch>
        </p:blipFill>
        <p:spPr>
          <a:xfrm>
            <a:off x="428625" y="977898"/>
            <a:ext cx="6658489" cy="3788770"/>
          </a:xfrm>
          <a:prstGeom prst="roundRect">
            <a:avLst>
              <a:gd name="adj" fmla="val 16667"/>
            </a:avLst>
          </a:prstGeom>
          <a:ln>
            <a:solidFill>
              <a:srgbClr val="FF000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artDeco"/>
            <a:contourClr>
              <a:srgbClr val="969696"/>
            </a:contourClr>
          </a:sp3d>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9144000" cy="5143500"/>
          </a:xfrm>
          <a:prstGeom prst="rect">
            <a:avLst/>
          </a:prstGeom>
        </p:spPr>
      </p:pic>
      <p:sp>
        <p:nvSpPr>
          <p:cNvPr id="3" name="Shape 0"/>
          <p:cNvSpPr/>
          <p:nvPr/>
        </p:nvSpPr>
        <p:spPr>
          <a:xfrm>
            <a:off x="0" y="0"/>
            <a:ext cx="9144000" cy="642938"/>
          </a:xfrm>
          <a:prstGeom prst="rect">
            <a:avLst/>
          </a:prstGeom>
          <a:solidFill>
            <a:srgbClr val="800000"/>
          </a:solidFill>
          <a:ln/>
        </p:spPr>
      </p:sp>
      <p:sp>
        <p:nvSpPr>
          <p:cNvPr id="4" name="Shape 1"/>
          <p:cNvSpPr/>
          <p:nvPr/>
        </p:nvSpPr>
        <p:spPr>
          <a:xfrm>
            <a:off x="0" y="628650"/>
            <a:ext cx="9144000" cy="14288"/>
          </a:xfrm>
          <a:prstGeom prst="rect">
            <a:avLst/>
          </a:prstGeom>
          <a:solidFill>
            <a:srgbClr val="000000"/>
          </a:solidFill>
          <a:ln/>
        </p:spPr>
      </p:sp>
      <p:sp>
        <p:nvSpPr>
          <p:cNvPr id="5" name="Text 2"/>
          <p:cNvSpPr/>
          <p:nvPr/>
        </p:nvSpPr>
        <p:spPr>
          <a:xfrm>
            <a:off x="571500" y="221456"/>
            <a:ext cx="5807869" cy="342900"/>
          </a:xfrm>
          <a:prstGeom prst="rect">
            <a:avLst/>
          </a:prstGeom>
          <a:noFill/>
          <a:ln/>
        </p:spPr>
        <p:txBody>
          <a:bodyPr wrap="square" lIns="0" tIns="0" rIns="0" bIns="0" rtlCol="0" anchor="t">
            <a:spAutoFit/>
          </a:bodyPr>
          <a:lstStyle/>
          <a:p>
            <a:pPr marL="0" indent="0" algn="l">
              <a:buNone/>
            </a:pPr>
            <a:r>
              <a:rPr lang="en-US" sz="1800" b="1" dirty="0">
                <a:solidFill>
                  <a:srgbClr val="FFFFFF"/>
                </a:solidFill>
                <a:latin typeface="Playfair Display Bold" pitchFamily="34" charset="0"/>
                <a:ea typeface="Playfair Display Bold" pitchFamily="34" charset="-122"/>
                <a:cs typeface="Playfair Display Bold" pitchFamily="34" charset="-120"/>
              </a:rPr>
              <a:t>Phase 1: The Sprint - First 100 Days (Q1-Q2 2026)</a:t>
            </a:r>
            <a:endParaRPr lang="en-US" sz="1800" dirty="0"/>
          </a:p>
        </p:txBody>
      </p:sp>
      <p:sp>
        <p:nvSpPr>
          <p:cNvPr id="6" name="Text 3"/>
          <p:cNvSpPr/>
          <p:nvPr/>
        </p:nvSpPr>
        <p:spPr>
          <a:xfrm>
            <a:off x="571500" y="857250"/>
            <a:ext cx="8001000" cy="228600"/>
          </a:xfrm>
          <a:prstGeom prst="rect">
            <a:avLst/>
          </a:prstGeom>
          <a:noFill/>
          <a:ln/>
        </p:spPr>
        <p:txBody>
          <a:bodyPr wrap="square" lIns="0" tIns="0" rIns="0" bIns="0" rtlCol="0" anchor="t">
            <a:spAutoFit/>
          </a:bodyPr>
          <a:lstStyle/>
          <a:p>
            <a:pPr marL="0" indent="0" algn="l">
              <a:buNone/>
            </a:pPr>
            <a:r>
              <a:rPr lang="en-US" sz="1200" b="1" dirty="0">
                <a:solidFill>
                  <a:srgbClr val="B30000"/>
                </a:solidFill>
                <a:latin typeface="Playfair Display Bold" pitchFamily="34" charset="0"/>
                <a:ea typeface="Playfair Display Bold" pitchFamily="34" charset="-122"/>
                <a:cs typeface="Playfair Display Bold" pitchFamily="34" charset="-120"/>
              </a:rPr>
              <a:t>Llaying the Foundation for AI Transformation</a:t>
            </a:r>
            <a:endParaRPr lang="en-US" sz="1200" dirty="0"/>
          </a:p>
        </p:txBody>
      </p:sp>
      <p:sp>
        <p:nvSpPr>
          <p:cNvPr id="7" name="Shape 4"/>
          <p:cNvSpPr/>
          <p:nvPr/>
        </p:nvSpPr>
        <p:spPr>
          <a:xfrm>
            <a:off x="928688" y="1585913"/>
            <a:ext cx="7286625" cy="28575"/>
          </a:xfrm>
          <a:prstGeom prst="rect">
            <a:avLst/>
          </a:prstGeom>
          <a:solidFill>
            <a:srgbClr val="B30000"/>
          </a:solidFill>
          <a:ln/>
        </p:spPr>
      </p:sp>
      <p:sp>
        <p:nvSpPr>
          <p:cNvPr id="8" name="Shape 5"/>
          <p:cNvSpPr/>
          <p:nvPr/>
        </p:nvSpPr>
        <p:spPr>
          <a:xfrm>
            <a:off x="571500" y="1300163"/>
            <a:ext cx="1893094" cy="2286000"/>
          </a:xfrm>
          <a:prstGeom prst="rect">
            <a:avLst/>
          </a:prstGeom>
          <a:solidFill>
            <a:srgbClr val="FFFFFF"/>
          </a:solidFill>
          <a:ln w="9144">
            <a:solidFill>
              <a:srgbClr val="000000"/>
            </a:solidFill>
            <a:prstDash val="solid"/>
          </a:ln>
        </p:spPr>
      </p:sp>
      <p:sp>
        <p:nvSpPr>
          <p:cNvPr id="9" name="Shape 6"/>
          <p:cNvSpPr/>
          <p:nvPr/>
        </p:nvSpPr>
        <p:spPr>
          <a:xfrm>
            <a:off x="1369814" y="1157288"/>
            <a:ext cx="285750" cy="285750"/>
          </a:xfrm>
          <a:prstGeom prst="rect">
            <a:avLst/>
          </a:prstGeom>
          <a:solidFill>
            <a:srgbClr val="FFFFFF"/>
          </a:solidFill>
          <a:ln w="18288">
            <a:solidFill>
              <a:srgbClr val="000000"/>
            </a:solidFill>
            <a:prstDash val="solid"/>
          </a:ln>
        </p:spPr>
      </p:sp>
      <p:sp>
        <p:nvSpPr>
          <p:cNvPr id="10" name="Text 7"/>
          <p:cNvSpPr/>
          <p:nvPr/>
        </p:nvSpPr>
        <p:spPr>
          <a:xfrm>
            <a:off x="1369814" y="1157288"/>
            <a:ext cx="285750" cy="285750"/>
          </a:xfrm>
          <a:prstGeom prst="rect">
            <a:avLst/>
          </a:prstGeom>
          <a:noFill/>
          <a:ln/>
        </p:spPr>
        <p:txBody>
          <a:bodyPr wrap="none" lIns="0" tIns="0" rIns="0" bIns="0" rtlCol="0" anchor="ctr">
            <a:spAutoFit/>
          </a:bodyPr>
          <a:lstStyle/>
          <a:p>
            <a:pPr marL="0" indent="0" algn="ctr">
              <a:buNone/>
            </a:pPr>
            <a:r>
              <a:rPr lang="en-US" sz="1000" b="1" dirty="0">
                <a:solidFill>
                  <a:srgbClr val="B30000"/>
                </a:solidFill>
                <a:latin typeface="Playfair Display Bold" pitchFamily="34" charset="0"/>
                <a:ea typeface="Playfair Display Bold" pitchFamily="34" charset="-122"/>
                <a:cs typeface="Playfair Display Bold" pitchFamily="34" charset="-120"/>
              </a:rPr>
              <a:t>1</a:t>
            </a:r>
            <a:endParaRPr lang="en-US" sz="1000" dirty="0"/>
          </a:p>
        </p:txBody>
      </p:sp>
      <p:pic>
        <p:nvPicPr>
          <p:cNvPr id="11" name="Image 1" descr="preencoded.png"/>
          <p:cNvPicPr>
            <a:picLocks noChangeAspect="1"/>
          </p:cNvPicPr>
          <p:nvPr/>
        </p:nvPicPr>
        <p:blipFill>
          <a:blip r:embed="rId4"/>
          <a:stretch>
            <a:fillRect/>
          </a:stretch>
        </p:blipFill>
        <p:spPr>
          <a:xfrm>
            <a:off x="1384102" y="1600200"/>
            <a:ext cx="257175" cy="257175"/>
          </a:xfrm>
          <a:prstGeom prst="rect">
            <a:avLst/>
          </a:prstGeom>
        </p:spPr>
      </p:pic>
      <p:sp>
        <p:nvSpPr>
          <p:cNvPr id="12" name="Text 8"/>
          <p:cNvSpPr/>
          <p:nvPr/>
        </p:nvSpPr>
        <p:spPr>
          <a:xfrm>
            <a:off x="1120676" y="2030611"/>
            <a:ext cx="784027" cy="295466"/>
          </a:xfrm>
          <a:prstGeom prst="rect">
            <a:avLst/>
          </a:prstGeom>
          <a:noFill/>
          <a:ln/>
        </p:spPr>
        <p:txBody>
          <a:bodyPr wrap="square" lIns="0" tIns="0" rIns="0" bIns="0" rtlCol="0" anchor="t">
            <a:spAutoFit/>
          </a:bodyPr>
          <a:lstStyle/>
          <a:p>
            <a:pPr marL="0" indent="0" algn="ctr">
              <a:lnSpc>
                <a:spcPct val="96000"/>
              </a:lnSpc>
              <a:buNone/>
            </a:pPr>
            <a:r>
              <a:rPr lang="en-US" sz="1000" b="1" dirty="0">
                <a:solidFill>
                  <a:srgbClr val="FF0000"/>
                </a:solidFill>
                <a:latin typeface="Playfair Display Bold" pitchFamily="34" charset="0"/>
                <a:ea typeface="Playfair Display Bold" pitchFamily="34" charset="-122"/>
                <a:cs typeface="Playfair Display Bold" pitchFamily="34" charset="-120"/>
              </a:rPr>
              <a:t>Governance
Activation</a:t>
            </a:r>
            <a:endParaRPr lang="en-US" sz="1000" dirty="0">
              <a:solidFill>
                <a:srgbClr val="FF0000"/>
              </a:solidFill>
            </a:endParaRPr>
          </a:p>
        </p:txBody>
      </p:sp>
      <p:sp>
        <p:nvSpPr>
          <p:cNvPr id="13" name="Text 9"/>
          <p:cNvSpPr/>
          <p:nvPr/>
        </p:nvSpPr>
        <p:spPr>
          <a:xfrm>
            <a:off x="714375" y="2480667"/>
            <a:ext cx="1596628" cy="728533"/>
          </a:xfrm>
          <a:prstGeom prst="rect">
            <a:avLst/>
          </a:prstGeom>
          <a:noFill/>
          <a:ln/>
        </p:spPr>
        <p:txBody>
          <a:bodyPr wrap="square" lIns="0" tIns="0" rIns="0" bIns="0" rtlCol="0" anchor="t">
            <a:spAutoFit/>
          </a:bodyPr>
          <a:lstStyle/>
          <a:p>
            <a:pPr marL="0" indent="0" algn="ctr">
              <a:lnSpc>
                <a:spcPct val="120000"/>
              </a:lnSpc>
              <a:buNone/>
            </a:pPr>
            <a:r>
              <a:rPr lang="en-US" sz="800" dirty="0">
                <a:solidFill>
                  <a:srgbClr val="000000"/>
                </a:solidFill>
                <a:latin typeface="Roboto" pitchFamily="34" charset="0"/>
                <a:ea typeface="Roboto" pitchFamily="34" charset="-122"/>
                <a:cs typeface="Roboto" pitchFamily="34" charset="-120"/>
              </a:rPr>
              <a:t>Formally establish the National Digital Regulatory Committee (NDRC) and operationalize the AI Strategy Implementation Office (AISIO).</a:t>
            </a:r>
            <a:endParaRPr lang="en-US" sz="800" dirty="0"/>
          </a:p>
        </p:txBody>
      </p:sp>
      <p:sp>
        <p:nvSpPr>
          <p:cNvPr id="14" name="Shape 10"/>
          <p:cNvSpPr/>
          <p:nvPr/>
        </p:nvSpPr>
        <p:spPr>
          <a:xfrm>
            <a:off x="2596753" y="1300163"/>
            <a:ext cx="1896666" cy="2286000"/>
          </a:xfrm>
          <a:prstGeom prst="rect">
            <a:avLst/>
          </a:prstGeom>
          <a:solidFill>
            <a:srgbClr val="FFFFFF"/>
          </a:solidFill>
          <a:ln w="9144">
            <a:solidFill>
              <a:srgbClr val="000000"/>
            </a:solidFill>
            <a:prstDash val="solid"/>
          </a:ln>
        </p:spPr>
      </p:sp>
      <p:sp>
        <p:nvSpPr>
          <p:cNvPr id="15" name="Shape 11"/>
          <p:cNvSpPr/>
          <p:nvPr/>
        </p:nvSpPr>
        <p:spPr>
          <a:xfrm>
            <a:off x="3400425" y="1157288"/>
            <a:ext cx="285750" cy="285750"/>
          </a:xfrm>
          <a:prstGeom prst="rect">
            <a:avLst/>
          </a:prstGeom>
          <a:solidFill>
            <a:srgbClr val="FFFFFF"/>
          </a:solidFill>
          <a:ln w="18288">
            <a:solidFill>
              <a:srgbClr val="000000"/>
            </a:solidFill>
            <a:prstDash val="solid"/>
          </a:ln>
        </p:spPr>
      </p:sp>
      <p:sp>
        <p:nvSpPr>
          <p:cNvPr id="16" name="Text 12"/>
          <p:cNvSpPr/>
          <p:nvPr/>
        </p:nvSpPr>
        <p:spPr>
          <a:xfrm>
            <a:off x="3400425" y="1157288"/>
            <a:ext cx="285750" cy="285750"/>
          </a:xfrm>
          <a:prstGeom prst="rect">
            <a:avLst/>
          </a:prstGeom>
          <a:noFill/>
          <a:ln/>
        </p:spPr>
        <p:txBody>
          <a:bodyPr wrap="none" lIns="0" tIns="0" rIns="0" bIns="0" rtlCol="0" anchor="ctr">
            <a:spAutoFit/>
          </a:bodyPr>
          <a:lstStyle/>
          <a:p>
            <a:pPr marL="0" indent="0" algn="ctr">
              <a:buNone/>
            </a:pPr>
            <a:r>
              <a:rPr lang="en-US" sz="1000" b="1" dirty="0">
                <a:solidFill>
                  <a:srgbClr val="B30000"/>
                </a:solidFill>
                <a:latin typeface="Playfair Display Bold" pitchFamily="34" charset="0"/>
                <a:ea typeface="Playfair Display Bold" pitchFamily="34" charset="-122"/>
                <a:cs typeface="Playfair Display Bold" pitchFamily="34" charset="-120"/>
              </a:rPr>
              <a:t>2</a:t>
            </a:r>
            <a:endParaRPr lang="en-US" sz="1000" dirty="0"/>
          </a:p>
        </p:txBody>
      </p:sp>
      <p:pic>
        <p:nvPicPr>
          <p:cNvPr id="17" name="Image 2" descr="preencoded.png"/>
          <p:cNvPicPr>
            <a:picLocks noChangeAspect="1"/>
          </p:cNvPicPr>
          <p:nvPr/>
        </p:nvPicPr>
        <p:blipFill>
          <a:blip r:embed="rId5"/>
          <a:stretch>
            <a:fillRect/>
          </a:stretch>
        </p:blipFill>
        <p:spPr>
          <a:xfrm>
            <a:off x="3414713" y="1600200"/>
            <a:ext cx="257175" cy="257175"/>
          </a:xfrm>
          <a:prstGeom prst="rect">
            <a:avLst/>
          </a:prstGeom>
        </p:spPr>
      </p:pic>
      <p:sp>
        <p:nvSpPr>
          <p:cNvPr id="18" name="Text 13"/>
          <p:cNvSpPr/>
          <p:nvPr/>
        </p:nvSpPr>
        <p:spPr>
          <a:xfrm>
            <a:off x="3262908" y="2030611"/>
            <a:ext cx="560784" cy="295466"/>
          </a:xfrm>
          <a:prstGeom prst="rect">
            <a:avLst/>
          </a:prstGeom>
          <a:noFill/>
          <a:ln/>
        </p:spPr>
        <p:txBody>
          <a:bodyPr wrap="square" lIns="0" tIns="0" rIns="0" bIns="0" rtlCol="0" anchor="t">
            <a:spAutoFit/>
          </a:bodyPr>
          <a:lstStyle/>
          <a:p>
            <a:pPr marL="0" indent="0" algn="ctr">
              <a:lnSpc>
                <a:spcPct val="96000"/>
              </a:lnSpc>
              <a:buNone/>
            </a:pPr>
            <a:r>
              <a:rPr lang="en-US" sz="1000" b="1" dirty="0">
                <a:solidFill>
                  <a:srgbClr val="FF0000"/>
                </a:solidFill>
                <a:latin typeface="Playfair Display Bold" pitchFamily="34" charset="0"/>
                <a:ea typeface="Playfair Display Bold" pitchFamily="34" charset="-122"/>
                <a:cs typeface="Playfair Display Bold" pitchFamily="34" charset="-120"/>
              </a:rPr>
              <a:t>Flagship
Launch</a:t>
            </a:r>
            <a:endParaRPr lang="en-US" sz="1000" dirty="0">
              <a:solidFill>
                <a:srgbClr val="FF0000"/>
              </a:solidFill>
            </a:endParaRPr>
          </a:p>
        </p:txBody>
      </p:sp>
      <p:sp>
        <p:nvSpPr>
          <p:cNvPr id="19" name="Text 14"/>
          <p:cNvSpPr/>
          <p:nvPr/>
        </p:nvSpPr>
        <p:spPr>
          <a:xfrm>
            <a:off x="2743200" y="2480667"/>
            <a:ext cx="1600200" cy="642938"/>
          </a:xfrm>
          <a:prstGeom prst="rect">
            <a:avLst/>
          </a:prstGeom>
          <a:noFill/>
          <a:ln/>
        </p:spPr>
        <p:txBody>
          <a:bodyPr wrap="square" lIns="0" tIns="0" rIns="0" bIns="0" rtlCol="0" anchor="t">
            <a:spAutoFit/>
          </a:bodyPr>
          <a:lstStyle/>
          <a:p>
            <a:pPr marL="0" indent="0" algn="ctr">
              <a:lnSpc>
                <a:spcPct val="120000"/>
              </a:lnSpc>
              <a:buNone/>
            </a:pPr>
            <a:r>
              <a:rPr lang="en-US" sz="800" dirty="0">
                <a:solidFill>
                  <a:srgbClr val="000000"/>
                </a:solidFill>
                <a:latin typeface="Roboto" pitchFamily="34" charset="0"/>
                <a:ea typeface="Roboto" pitchFamily="34" charset="-122"/>
                <a:cs typeface="Roboto" pitchFamily="34" charset="-120"/>
              </a:rPr>
              <a:t>Announce and open applications for the inaugural Zimbabwean AI Grand Challenge to catalyze immediate innovation.</a:t>
            </a:r>
            <a:endParaRPr lang="en-US" sz="800" dirty="0"/>
          </a:p>
        </p:txBody>
      </p:sp>
      <p:sp>
        <p:nvSpPr>
          <p:cNvPr id="20" name="Shape 15"/>
          <p:cNvSpPr/>
          <p:nvPr/>
        </p:nvSpPr>
        <p:spPr>
          <a:xfrm>
            <a:off x="4629150" y="1300163"/>
            <a:ext cx="1900238" cy="2286000"/>
          </a:xfrm>
          <a:prstGeom prst="rect">
            <a:avLst/>
          </a:prstGeom>
          <a:solidFill>
            <a:srgbClr val="FFFFFF"/>
          </a:solidFill>
          <a:ln w="9144">
            <a:solidFill>
              <a:srgbClr val="000000"/>
            </a:solidFill>
            <a:prstDash val="solid"/>
          </a:ln>
        </p:spPr>
      </p:sp>
      <p:sp>
        <p:nvSpPr>
          <p:cNvPr id="21" name="Shape 16"/>
          <p:cNvSpPr/>
          <p:nvPr/>
        </p:nvSpPr>
        <p:spPr>
          <a:xfrm>
            <a:off x="5438180" y="1157288"/>
            <a:ext cx="285750" cy="285750"/>
          </a:xfrm>
          <a:prstGeom prst="rect">
            <a:avLst/>
          </a:prstGeom>
          <a:solidFill>
            <a:srgbClr val="FFFFFF"/>
          </a:solidFill>
          <a:ln w="18288">
            <a:solidFill>
              <a:srgbClr val="000000"/>
            </a:solidFill>
            <a:prstDash val="solid"/>
          </a:ln>
        </p:spPr>
      </p:sp>
      <p:sp>
        <p:nvSpPr>
          <p:cNvPr id="22" name="Text 17"/>
          <p:cNvSpPr/>
          <p:nvPr/>
        </p:nvSpPr>
        <p:spPr>
          <a:xfrm>
            <a:off x="5438180" y="1157288"/>
            <a:ext cx="285750" cy="285750"/>
          </a:xfrm>
          <a:prstGeom prst="rect">
            <a:avLst/>
          </a:prstGeom>
          <a:noFill/>
          <a:ln/>
        </p:spPr>
        <p:txBody>
          <a:bodyPr wrap="none" lIns="0" tIns="0" rIns="0" bIns="0" rtlCol="0" anchor="ctr">
            <a:spAutoFit/>
          </a:bodyPr>
          <a:lstStyle/>
          <a:p>
            <a:pPr marL="0" indent="0" algn="ctr">
              <a:buNone/>
            </a:pPr>
            <a:r>
              <a:rPr lang="en-US" sz="1000" b="1" dirty="0">
                <a:solidFill>
                  <a:srgbClr val="B30000"/>
                </a:solidFill>
                <a:latin typeface="Playfair Display Bold" pitchFamily="34" charset="0"/>
                <a:ea typeface="Playfair Display Bold" pitchFamily="34" charset="-122"/>
                <a:cs typeface="Playfair Display Bold" pitchFamily="34" charset="-120"/>
              </a:rPr>
              <a:t>3</a:t>
            </a:r>
            <a:endParaRPr lang="en-US" sz="1000" dirty="0"/>
          </a:p>
        </p:txBody>
      </p:sp>
      <p:pic>
        <p:nvPicPr>
          <p:cNvPr id="23" name="Image 3" descr="preencoded.png"/>
          <p:cNvPicPr>
            <a:picLocks noChangeAspect="1"/>
          </p:cNvPicPr>
          <p:nvPr/>
        </p:nvPicPr>
        <p:blipFill>
          <a:blip r:embed="rId6"/>
          <a:stretch>
            <a:fillRect/>
          </a:stretch>
        </p:blipFill>
        <p:spPr>
          <a:xfrm>
            <a:off x="5452467" y="1600200"/>
            <a:ext cx="257175" cy="257175"/>
          </a:xfrm>
          <a:prstGeom prst="rect">
            <a:avLst/>
          </a:prstGeom>
        </p:spPr>
      </p:pic>
      <p:sp>
        <p:nvSpPr>
          <p:cNvPr id="24" name="Text 18"/>
          <p:cNvSpPr/>
          <p:nvPr/>
        </p:nvSpPr>
        <p:spPr>
          <a:xfrm>
            <a:off x="5110460" y="2030611"/>
            <a:ext cx="941189" cy="295466"/>
          </a:xfrm>
          <a:prstGeom prst="rect">
            <a:avLst/>
          </a:prstGeom>
          <a:noFill/>
          <a:ln/>
        </p:spPr>
        <p:txBody>
          <a:bodyPr wrap="square" lIns="0" tIns="0" rIns="0" bIns="0" rtlCol="0" anchor="t">
            <a:spAutoFit/>
          </a:bodyPr>
          <a:lstStyle/>
          <a:p>
            <a:pPr marL="0" indent="0" algn="ctr">
              <a:lnSpc>
                <a:spcPct val="96000"/>
              </a:lnSpc>
              <a:buNone/>
            </a:pPr>
            <a:r>
              <a:rPr lang="en-US" sz="1000" b="1" dirty="0">
                <a:solidFill>
                  <a:srgbClr val="FF0000"/>
                </a:solidFill>
                <a:latin typeface="Playfair Display Bold" pitchFamily="34" charset="0"/>
                <a:ea typeface="Playfair Display Bold" pitchFamily="34" charset="-122"/>
                <a:cs typeface="Playfair Display Bold" pitchFamily="34" charset="-120"/>
              </a:rPr>
              <a:t>Infrastructure
Audit</a:t>
            </a:r>
            <a:endParaRPr lang="en-US" sz="1000" dirty="0">
              <a:solidFill>
                <a:srgbClr val="FF0000"/>
              </a:solidFill>
            </a:endParaRPr>
          </a:p>
        </p:txBody>
      </p:sp>
      <p:sp>
        <p:nvSpPr>
          <p:cNvPr id="25" name="Text 19"/>
          <p:cNvSpPr/>
          <p:nvPr/>
        </p:nvSpPr>
        <p:spPr>
          <a:xfrm>
            <a:off x="4779169" y="2480667"/>
            <a:ext cx="1603772" cy="803672"/>
          </a:xfrm>
          <a:prstGeom prst="rect">
            <a:avLst/>
          </a:prstGeom>
          <a:noFill/>
          <a:ln/>
        </p:spPr>
        <p:txBody>
          <a:bodyPr wrap="square" lIns="0" tIns="0" rIns="0" bIns="0" rtlCol="0" anchor="t">
            <a:spAutoFit/>
          </a:bodyPr>
          <a:lstStyle/>
          <a:p>
            <a:pPr marL="0" indent="0" algn="ctr">
              <a:lnSpc>
                <a:spcPct val="120000"/>
              </a:lnSpc>
              <a:buNone/>
            </a:pPr>
            <a:r>
              <a:rPr lang="en-US" sz="800" dirty="0">
                <a:solidFill>
                  <a:srgbClr val="000000"/>
                </a:solidFill>
                <a:latin typeface="Roboto" pitchFamily="34" charset="0"/>
                <a:ea typeface="Roboto" pitchFamily="34" charset="-122"/>
                <a:cs typeface="Roboto" pitchFamily="34" charset="-120"/>
              </a:rPr>
              <a:t>Conduct a comprehensive national audit of compute capabilities, data center readiness, and high-value public datasets.</a:t>
            </a:r>
            <a:endParaRPr lang="en-US" sz="800" dirty="0"/>
          </a:p>
        </p:txBody>
      </p:sp>
      <p:sp>
        <p:nvSpPr>
          <p:cNvPr id="26" name="Shape 20"/>
          <p:cNvSpPr/>
          <p:nvPr/>
        </p:nvSpPr>
        <p:spPr>
          <a:xfrm>
            <a:off x="6668691" y="1300163"/>
            <a:ext cx="1903809" cy="2286000"/>
          </a:xfrm>
          <a:prstGeom prst="rect">
            <a:avLst/>
          </a:prstGeom>
          <a:solidFill>
            <a:srgbClr val="FFFFFF"/>
          </a:solidFill>
          <a:ln w="9144">
            <a:solidFill>
              <a:srgbClr val="000000"/>
            </a:solidFill>
            <a:prstDash val="solid"/>
          </a:ln>
        </p:spPr>
      </p:sp>
      <p:sp>
        <p:nvSpPr>
          <p:cNvPr id="27" name="Shape 21"/>
          <p:cNvSpPr/>
          <p:nvPr/>
        </p:nvSpPr>
        <p:spPr>
          <a:xfrm>
            <a:off x="7483078" y="1157288"/>
            <a:ext cx="285750" cy="285750"/>
          </a:xfrm>
          <a:prstGeom prst="rect">
            <a:avLst/>
          </a:prstGeom>
          <a:solidFill>
            <a:srgbClr val="FFFFFF"/>
          </a:solidFill>
          <a:ln w="18288">
            <a:solidFill>
              <a:srgbClr val="000000"/>
            </a:solidFill>
            <a:prstDash val="solid"/>
          </a:ln>
        </p:spPr>
      </p:sp>
      <p:sp>
        <p:nvSpPr>
          <p:cNvPr id="28" name="Text 22"/>
          <p:cNvSpPr/>
          <p:nvPr/>
        </p:nvSpPr>
        <p:spPr>
          <a:xfrm>
            <a:off x="7483078" y="1157288"/>
            <a:ext cx="285750" cy="285750"/>
          </a:xfrm>
          <a:prstGeom prst="rect">
            <a:avLst/>
          </a:prstGeom>
          <a:noFill/>
          <a:ln/>
        </p:spPr>
        <p:txBody>
          <a:bodyPr wrap="none" lIns="0" tIns="0" rIns="0" bIns="0" rtlCol="0" anchor="ctr">
            <a:spAutoFit/>
          </a:bodyPr>
          <a:lstStyle/>
          <a:p>
            <a:pPr marL="0" indent="0" algn="ctr">
              <a:buNone/>
            </a:pPr>
            <a:r>
              <a:rPr lang="en-US" sz="1000" b="1" dirty="0">
                <a:solidFill>
                  <a:srgbClr val="B30000"/>
                </a:solidFill>
                <a:latin typeface="Playfair Display Bold" pitchFamily="34" charset="0"/>
                <a:ea typeface="Playfair Display Bold" pitchFamily="34" charset="-122"/>
                <a:cs typeface="Playfair Display Bold" pitchFamily="34" charset="-120"/>
              </a:rPr>
              <a:t>4</a:t>
            </a:r>
            <a:endParaRPr lang="en-US" sz="1000" dirty="0"/>
          </a:p>
        </p:txBody>
      </p:sp>
      <p:sp>
        <p:nvSpPr>
          <p:cNvPr id="29" name="Text 23"/>
          <p:cNvSpPr/>
          <p:nvPr/>
        </p:nvSpPr>
        <p:spPr>
          <a:xfrm>
            <a:off x="7341989" y="2030611"/>
            <a:ext cx="567928" cy="295466"/>
          </a:xfrm>
          <a:prstGeom prst="rect">
            <a:avLst/>
          </a:prstGeom>
          <a:noFill/>
          <a:ln/>
        </p:spPr>
        <p:txBody>
          <a:bodyPr wrap="square" lIns="0" tIns="0" rIns="0" bIns="0" rtlCol="0" anchor="t">
            <a:spAutoFit/>
          </a:bodyPr>
          <a:lstStyle/>
          <a:p>
            <a:pPr marL="0" indent="0" algn="ctr">
              <a:lnSpc>
                <a:spcPct val="96000"/>
              </a:lnSpc>
              <a:buNone/>
            </a:pPr>
            <a:r>
              <a:rPr lang="en-US" sz="1000" b="1" dirty="0">
                <a:solidFill>
                  <a:srgbClr val="FF0000"/>
                </a:solidFill>
                <a:latin typeface="Playfair Display Bold" pitchFamily="34" charset="0"/>
                <a:ea typeface="Playfair Display Bold" pitchFamily="34" charset="-122"/>
                <a:cs typeface="Playfair Display Bold" pitchFamily="34" charset="-120"/>
              </a:rPr>
              <a:t>Sandbox
Setup</a:t>
            </a:r>
            <a:endParaRPr lang="en-US" sz="1000" dirty="0">
              <a:solidFill>
                <a:srgbClr val="FF0000"/>
              </a:solidFill>
            </a:endParaRPr>
          </a:p>
        </p:txBody>
      </p:sp>
      <p:sp>
        <p:nvSpPr>
          <p:cNvPr id="30" name="Text 24"/>
          <p:cNvSpPr/>
          <p:nvPr/>
        </p:nvSpPr>
        <p:spPr>
          <a:xfrm>
            <a:off x="6822281" y="2480667"/>
            <a:ext cx="1607344" cy="642938"/>
          </a:xfrm>
          <a:prstGeom prst="rect">
            <a:avLst/>
          </a:prstGeom>
          <a:noFill/>
          <a:ln/>
        </p:spPr>
        <p:txBody>
          <a:bodyPr wrap="square" lIns="0" tIns="0" rIns="0" bIns="0" rtlCol="0" anchor="t">
            <a:spAutoFit/>
          </a:bodyPr>
          <a:lstStyle/>
          <a:p>
            <a:pPr marL="0" indent="0" algn="ctr">
              <a:lnSpc>
                <a:spcPct val="120000"/>
              </a:lnSpc>
              <a:buNone/>
            </a:pPr>
            <a:r>
              <a:rPr lang="en-US" sz="800" dirty="0">
                <a:solidFill>
                  <a:srgbClr val="000000"/>
                </a:solidFill>
                <a:latin typeface="Roboto" pitchFamily="34" charset="0"/>
                <a:ea typeface="Roboto" pitchFamily="34" charset="-122"/>
                <a:cs typeface="Roboto" pitchFamily="34" charset="-120"/>
              </a:rPr>
              <a:t>Draft and publish the initial operational guidelines for the AI Regulatory Sandbox (The Innovation Crucible).</a:t>
            </a:r>
            <a:endParaRPr lang="en-US" sz="800" dirty="0"/>
          </a:p>
        </p:txBody>
      </p:sp>
      <p:sp>
        <p:nvSpPr>
          <p:cNvPr id="31" name="Shape 25"/>
          <p:cNvSpPr/>
          <p:nvPr/>
        </p:nvSpPr>
        <p:spPr>
          <a:xfrm>
            <a:off x="571500" y="3871913"/>
            <a:ext cx="8001000" cy="571500"/>
          </a:xfrm>
          <a:prstGeom prst="rect">
            <a:avLst/>
          </a:prstGeom>
          <a:solidFill>
            <a:srgbClr val="FFFFFF"/>
          </a:solidFill>
          <a:ln/>
        </p:spPr>
      </p:sp>
      <p:sp>
        <p:nvSpPr>
          <p:cNvPr id="32" name="Shape 26"/>
          <p:cNvSpPr/>
          <p:nvPr/>
        </p:nvSpPr>
        <p:spPr>
          <a:xfrm>
            <a:off x="571500" y="3871913"/>
            <a:ext cx="28575" cy="571500"/>
          </a:xfrm>
          <a:prstGeom prst="rect">
            <a:avLst/>
          </a:prstGeom>
          <a:solidFill>
            <a:srgbClr val="000000"/>
          </a:solidFill>
          <a:ln/>
        </p:spPr>
      </p:sp>
      <p:sp>
        <p:nvSpPr>
          <p:cNvPr id="33" name="Text 27"/>
          <p:cNvSpPr/>
          <p:nvPr/>
        </p:nvSpPr>
        <p:spPr>
          <a:xfrm>
            <a:off x="750094" y="4030861"/>
            <a:ext cx="7643813" cy="338747"/>
          </a:xfrm>
          <a:prstGeom prst="rect">
            <a:avLst/>
          </a:prstGeom>
          <a:noFill/>
          <a:ln/>
        </p:spPr>
        <p:txBody>
          <a:bodyPr wrap="square" lIns="0" tIns="0" rIns="0" bIns="0" rtlCol="0" anchor="t">
            <a:spAutoFit/>
          </a:bodyPr>
          <a:lstStyle/>
          <a:p>
            <a:pPr marL="0" indent="0" algn="l">
              <a:lnSpc>
                <a:spcPct val="120000"/>
              </a:lnSpc>
              <a:buNone/>
            </a:pPr>
            <a:r>
              <a:rPr lang="en-US" sz="900" b="1" dirty="0">
                <a:solidFill>
                  <a:srgbClr val="B30000"/>
                </a:solidFill>
                <a:latin typeface="Playfair Display Bold" pitchFamily="34" charset="0"/>
                <a:ea typeface="Playfair Display Bold" pitchFamily="34" charset="-122"/>
                <a:cs typeface="Playfair Display Bold" pitchFamily="34" charset="-120"/>
              </a:rPr>
              <a:t>Strategic Objective:</a:t>
            </a:r>
            <a:r>
              <a:rPr lang="en-US" sz="950" dirty="0">
                <a:solidFill>
                  <a:srgbClr val="000000"/>
                </a:solidFill>
                <a:latin typeface="Roboto" pitchFamily="34" charset="0"/>
                <a:ea typeface="Roboto" pitchFamily="34" charset="-122"/>
                <a:cs typeface="Roboto" pitchFamily="34" charset="-120"/>
              </a:rPr>
              <a:t> The Sprint phase is designed to generate immediate momentum, signal government commitment and establish the critical institutional structures required for long-term success.</a:t>
            </a:r>
            <a:endParaRPr lang="en-US" sz="900" dirty="0"/>
          </a:p>
        </p:txBody>
      </p:sp>
      <p:sp>
        <p:nvSpPr>
          <p:cNvPr id="34" name="Shape 28"/>
          <p:cNvSpPr/>
          <p:nvPr/>
        </p:nvSpPr>
        <p:spPr>
          <a:xfrm>
            <a:off x="0" y="4786313"/>
            <a:ext cx="9144000" cy="357188"/>
          </a:xfrm>
          <a:prstGeom prst="rect">
            <a:avLst/>
          </a:prstGeom>
          <a:solidFill>
            <a:srgbClr val="000000"/>
          </a:solidFill>
          <a:ln/>
        </p:spPr>
      </p:sp>
      <p:sp>
        <p:nvSpPr>
          <p:cNvPr id="35" name="Shape 29"/>
          <p:cNvSpPr/>
          <p:nvPr/>
        </p:nvSpPr>
        <p:spPr>
          <a:xfrm>
            <a:off x="0" y="4786313"/>
            <a:ext cx="9144000" cy="7144"/>
          </a:xfrm>
          <a:prstGeom prst="rect">
            <a:avLst/>
          </a:prstGeom>
          <a:solidFill>
            <a:srgbClr val="000000"/>
          </a:solidFill>
          <a:ln/>
        </p:spPr>
      </p:sp>
      <p:sp>
        <p:nvSpPr>
          <p:cNvPr id="36" name="Text 30"/>
          <p:cNvSpPr/>
          <p:nvPr/>
        </p:nvSpPr>
        <p:spPr>
          <a:xfrm>
            <a:off x="571500" y="4893469"/>
            <a:ext cx="1868091" cy="117872"/>
          </a:xfrm>
          <a:prstGeom prst="rect">
            <a:avLst/>
          </a:prstGeom>
          <a:noFill/>
          <a:ln/>
        </p:spPr>
        <p:txBody>
          <a:bodyPr wrap="squar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Zimbabwe National AI Strategy 2026-2030</a:t>
            </a:r>
            <a:endParaRPr lang="en-US" sz="750" dirty="0"/>
          </a:p>
        </p:txBody>
      </p:sp>
      <p:sp>
        <p:nvSpPr>
          <p:cNvPr id="37" name="Text 31"/>
          <p:cNvSpPr/>
          <p:nvPr/>
        </p:nvSpPr>
        <p:spPr>
          <a:xfrm>
            <a:off x="8461772" y="4893469"/>
            <a:ext cx="110728" cy="117872"/>
          </a:xfrm>
          <a:prstGeom prst="rect">
            <a:avLst/>
          </a:prstGeom>
          <a:noFill/>
          <a:ln/>
        </p:spPr>
        <p:txBody>
          <a:bodyPr wrap="non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22</a:t>
            </a:r>
            <a:endParaRPr lang="en-US" sz="7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9144000" cy="5143500"/>
          </a:xfrm>
          <a:prstGeom prst="rect">
            <a:avLst/>
          </a:prstGeom>
        </p:spPr>
      </p:pic>
      <p:sp>
        <p:nvSpPr>
          <p:cNvPr id="3" name="Shape 0"/>
          <p:cNvSpPr/>
          <p:nvPr/>
        </p:nvSpPr>
        <p:spPr>
          <a:xfrm>
            <a:off x="0" y="0"/>
            <a:ext cx="9144000" cy="642938"/>
          </a:xfrm>
          <a:prstGeom prst="rect">
            <a:avLst/>
          </a:prstGeom>
          <a:solidFill>
            <a:srgbClr val="800000"/>
          </a:solidFill>
          <a:ln/>
        </p:spPr>
      </p:sp>
      <p:sp>
        <p:nvSpPr>
          <p:cNvPr id="4" name="Shape 1"/>
          <p:cNvSpPr/>
          <p:nvPr/>
        </p:nvSpPr>
        <p:spPr>
          <a:xfrm>
            <a:off x="0" y="628650"/>
            <a:ext cx="9144000" cy="14288"/>
          </a:xfrm>
          <a:prstGeom prst="rect">
            <a:avLst/>
          </a:prstGeom>
          <a:solidFill>
            <a:srgbClr val="000000"/>
          </a:solidFill>
          <a:ln/>
        </p:spPr>
      </p:sp>
      <p:sp>
        <p:nvSpPr>
          <p:cNvPr id="5" name="Text 2"/>
          <p:cNvSpPr/>
          <p:nvPr/>
        </p:nvSpPr>
        <p:spPr>
          <a:xfrm>
            <a:off x="571500" y="221456"/>
            <a:ext cx="4609505" cy="342900"/>
          </a:xfrm>
          <a:prstGeom prst="rect">
            <a:avLst/>
          </a:prstGeom>
          <a:noFill/>
          <a:ln/>
        </p:spPr>
        <p:txBody>
          <a:bodyPr wrap="square" lIns="0" tIns="0" rIns="0" bIns="0" rtlCol="0" anchor="t">
            <a:spAutoFit/>
          </a:bodyPr>
          <a:lstStyle/>
          <a:p>
            <a:pPr marL="0" indent="0" algn="l">
              <a:buNone/>
            </a:pPr>
            <a:r>
              <a:rPr lang="en-US" sz="1800" b="1" dirty="0">
                <a:solidFill>
                  <a:srgbClr val="FFFFFF"/>
                </a:solidFill>
                <a:latin typeface="Playfair Display Bold" pitchFamily="34" charset="0"/>
                <a:ea typeface="Playfair Display Bold" pitchFamily="34" charset="-122"/>
                <a:cs typeface="Playfair Display Bold" pitchFamily="34" charset="-120"/>
              </a:rPr>
              <a:t>Monitoring and Evaluation Framework</a:t>
            </a:r>
            <a:endParaRPr lang="en-US" sz="1800" dirty="0"/>
          </a:p>
        </p:txBody>
      </p:sp>
      <p:sp>
        <p:nvSpPr>
          <p:cNvPr id="6" name="Text 3"/>
          <p:cNvSpPr/>
          <p:nvPr/>
        </p:nvSpPr>
        <p:spPr>
          <a:xfrm>
            <a:off x="571500" y="857250"/>
            <a:ext cx="8001000" cy="228600"/>
          </a:xfrm>
          <a:prstGeom prst="rect">
            <a:avLst/>
          </a:prstGeom>
          <a:noFill/>
          <a:ln/>
        </p:spPr>
        <p:txBody>
          <a:bodyPr wrap="square" lIns="0" tIns="0" rIns="0" bIns="0" rtlCol="0" anchor="t">
            <a:spAutoFit/>
          </a:bodyPr>
          <a:lstStyle/>
          <a:p>
            <a:pPr marL="0" indent="0" algn="l">
              <a:buNone/>
            </a:pPr>
            <a:r>
              <a:rPr lang="en-US" sz="1200" b="1" dirty="0">
                <a:solidFill>
                  <a:srgbClr val="B30000"/>
                </a:solidFill>
                <a:latin typeface="Playfair Display Bold" pitchFamily="34" charset="0"/>
                <a:ea typeface="Playfair Display Bold" pitchFamily="34" charset="-122"/>
                <a:cs typeface="Playfair Display Bold" pitchFamily="34" charset="-120"/>
              </a:rPr>
              <a:t>Measuring What Matters</a:t>
            </a:r>
            <a:endParaRPr lang="en-US" sz="1200" dirty="0"/>
          </a:p>
        </p:txBody>
      </p:sp>
      <p:sp>
        <p:nvSpPr>
          <p:cNvPr id="7" name="Shape 4"/>
          <p:cNvSpPr/>
          <p:nvPr/>
        </p:nvSpPr>
        <p:spPr>
          <a:xfrm>
            <a:off x="571500" y="1228725"/>
            <a:ext cx="8001000" cy="500063"/>
          </a:xfrm>
          <a:prstGeom prst="rect">
            <a:avLst/>
          </a:prstGeom>
          <a:solidFill>
            <a:srgbClr val="FFFFFF"/>
          </a:solidFill>
          <a:ln w="9144">
            <a:solidFill>
              <a:srgbClr val="000000"/>
            </a:solidFill>
            <a:prstDash val="solid"/>
          </a:ln>
        </p:spPr>
      </p:sp>
      <p:sp>
        <p:nvSpPr>
          <p:cNvPr id="8" name="Text 5"/>
          <p:cNvSpPr/>
          <p:nvPr/>
        </p:nvSpPr>
        <p:spPr>
          <a:xfrm>
            <a:off x="750094" y="1371600"/>
            <a:ext cx="7643813" cy="412552"/>
          </a:xfrm>
          <a:prstGeom prst="rect">
            <a:avLst/>
          </a:prstGeom>
          <a:noFill/>
          <a:ln/>
        </p:spPr>
        <p:txBody>
          <a:bodyPr wrap="square" lIns="0" tIns="0" rIns="0" bIns="0" rtlCol="0" anchor="t">
            <a:spAutoFit/>
          </a:bodyPr>
          <a:lstStyle/>
          <a:p>
            <a:pPr marL="0" indent="0" algn="l">
              <a:lnSpc>
                <a:spcPct val="108000"/>
              </a:lnSpc>
              <a:buNone/>
            </a:pPr>
            <a:r>
              <a:rPr lang="en-US" sz="1000" b="1" dirty="0">
                <a:solidFill>
                  <a:srgbClr val="B30000"/>
                </a:solidFill>
                <a:latin typeface="Playfair Display Bold" pitchFamily="34" charset="0"/>
                <a:ea typeface="Playfair Display Bold" pitchFamily="34" charset="-122"/>
                <a:cs typeface="Playfair Display Bold" pitchFamily="34" charset="-120"/>
              </a:rPr>
              <a:t>Accountability &amp; Agility:</a:t>
            </a:r>
            <a:r>
              <a:rPr lang="en-US" sz="950" dirty="0">
                <a:solidFill>
                  <a:srgbClr val="000000"/>
                </a:solidFill>
                <a:latin typeface="Roboto" pitchFamily="34" charset="0"/>
                <a:ea typeface="Roboto" pitchFamily="34" charset="-122"/>
                <a:cs typeface="Roboto" pitchFamily="34" charset="-120"/>
              </a:rPr>
              <a:t> A robust, data-driven Monitoring and Evaluation (M&amp;E) framework led by the AI Strategy Implementation Office (AISIO) to ensure accountability, track progress against Vision 2030, and enable agile course correction.</a:t>
            </a:r>
            <a:endParaRPr lang="en-US" sz="1000" dirty="0"/>
          </a:p>
        </p:txBody>
      </p:sp>
      <p:sp>
        <p:nvSpPr>
          <p:cNvPr id="9" name="Shape 6"/>
          <p:cNvSpPr/>
          <p:nvPr/>
        </p:nvSpPr>
        <p:spPr>
          <a:xfrm>
            <a:off x="571500" y="1907381"/>
            <a:ext cx="8001000" cy="2257425"/>
          </a:xfrm>
          <a:prstGeom prst="rect">
            <a:avLst/>
          </a:prstGeom>
          <a:solidFill>
            <a:srgbClr val="FFFFFF"/>
          </a:solidFill>
          <a:ln w="9144">
            <a:solidFill>
              <a:srgbClr val="000000"/>
            </a:solidFill>
            <a:prstDash val="solid"/>
          </a:ln>
        </p:spPr>
      </p:sp>
      <p:sp>
        <p:nvSpPr>
          <p:cNvPr id="10" name="Shape 7"/>
          <p:cNvSpPr/>
          <p:nvPr/>
        </p:nvSpPr>
        <p:spPr>
          <a:xfrm>
            <a:off x="571500" y="1907381"/>
            <a:ext cx="2800350" cy="321469"/>
          </a:xfrm>
          <a:prstGeom prst="rect">
            <a:avLst/>
          </a:prstGeom>
          <a:solidFill>
            <a:srgbClr val="FFFFFF"/>
          </a:solidFill>
          <a:ln/>
        </p:spPr>
      </p:sp>
      <p:sp>
        <p:nvSpPr>
          <p:cNvPr id="11" name="Shape 8"/>
          <p:cNvSpPr/>
          <p:nvPr/>
        </p:nvSpPr>
        <p:spPr>
          <a:xfrm>
            <a:off x="571500" y="2221706"/>
            <a:ext cx="2800350" cy="7144"/>
          </a:xfrm>
          <a:prstGeom prst="rect">
            <a:avLst/>
          </a:prstGeom>
          <a:solidFill>
            <a:srgbClr val="D4AF37"/>
          </a:solidFill>
          <a:ln/>
        </p:spPr>
      </p:sp>
      <p:sp>
        <p:nvSpPr>
          <p:cNvPr id="12" name="Text 9"/>
          <p:cNvSpPr/>
          <p:nvPr/>
        </p:nvSpPr>
        <p:spPr>
          <a:xfrm>
            <a:off x="571500" y="1907381"/>
            <a:ext cx="2800350" cy="321469"/>
          </a:xfrm>
          <a:prstGeom prst="rect">
            <a:avLst/>
          </a:prstGeom>
          <a:noFill/>
          <a:ln/>
        </p:spPr>
        <p:txBody>
          <a:bodyPr wrap="square" lIns="127508" tIns="102108" rIns="127508" bIns="0" rtlCol="0" anchor="ctr">
            <a:spAutoFit/>
          </a:bodyPr>
          <a:lstStyle/>
          <a:p>
            <a:pPr marL="0" indent="0" algn="l">
              <a:buNone/>
            </a:pPr>
            <a:r>
              <a:rPr lang="en-US" sz="900" b="1" dirty="0">
                <a:solidFill>
                  <a:srgbClr val="FFFFFF"/>
                </a:solidFill>
                <a:latin typeface="Playfair Display Bold" pitchFamily="34" charset="0"/>
                <a:ea typeface="Playfair Display Bold" pitchFamily="34" charset="-122"/>
                <a:cs typeface="Playfair Display Bold" pitchFamily="34" charset="-120"/>
              </a:rPr>
              <a:t>Strategic Pillar</a:t>
            </a:r>
            <a:endParaRPr lang="en-US" sz="900" dirty="0"/>
          </a:p>
        </p:txBody>
      </p:sp>
      <p:sp>
        <p:nvSpPr>
          <p:cNvPr id="13" name="Shape 10"/>
          <p:cNvSpPr/>
          <p:nvPr/>
        </p:nvSpPr>
        <p:spPr>
          <a:xfrm>
            <a:off x="3371850" y="1907381"/>
            <a:ext cx="5200650" cy="321469"/>
          </a:xfrm>
          <a:prstGeom prst="rect">
            <a:avLst/>
          </a:prstGeom>
          <a:solidFill>
            <a:srgbClr val="FFFFFF"/>
          </a:solidFill>
          <a:ln/>
        </p:spPr>
      </p:sp>
      <p:sp>
        <p:nvSpPr>
          <p:cNvPr id="14" name="Shape 11"/>
          <p:cNvSpPr/>
          <p:nvPr/>
        </p:nvSpPr>
        <p:spPr>
          <a:xfrm>
            <a:off x="3371850" y="2221706"/>
            <a:ext cx="5200650" cy="7144"/>
          </a:xfrm>
          <a:prstGeom prst="rect">
            <a:avLst/>
          </a:prstGeom>
          <a:solidFill>
            <a:srgbClr val="D4AF37"/>
          </a:solidFill>
          <a:ln/>
        </p:spPr>
      </p:sp>
      <p:sp>
        <p:nvSpPr>
          <p:cNvPr id="15" name="Text 12"/>
          <p:cNvSpPr/>
          <p:nvPr/>
        </p:nvSpPr>
        <p:spPr>
          <a:xfrm>
            <a:off x="3371850" y="1907381"/>
            <a:ext cx="5200650" cy="321469"/>
          </a:xfrm>
          <a:prstGeom prst="rect">
            <a:avLst/>
          </a:prstGeom>
          <a:noFill/>
          <a:ln/>
        </p:spPr>
        <p:txBody>
          <a:bodyPr wrap="square" lIns="127508" tIns="102108" rIns="127508" bIns="0" rtlCol="0" anchor="ctr">
            <a:spAutoFit/>
          </a:bodyPr>
          <a:lstStyle/>
          <a:p>
            <a:pPr marL="0" indent="0" algn="l">
              <a:buNone/>
            </a:pPr>
            <a:r>
              <a:rPr lang="en-US" sz="900" b="1" dirty="0">
                <a:solidFill>
                  <a:srgbClr val="FFFFFF"/>
                </a:solidFill>
                <a:latin typeface="Playfair Display Bold" pitchFamily="34" charset="0"/>
                <a:ea typeface="Playfair Display Bold" pitchFamily="34" charset="-122"/>
                <a:cs typeface="Playfair Display Bold" pitchFamily="34" charset="-120"/>
              </a:rPr>
              <a:t>Key Performance Indicators (KPIs)</a:t>
            </a:r>
            <a:endParaRPr lang="en-US" sz="900" dirty="0"/>
          </a:p>
        </p:txBody>
      </p:sp>
      <p:sp>
        <p:nvSpPr>
          <p:cNvPr id="16" name="Text 13"/>
          <p:cNvSpPr/>
          <p:nvPr/>
        </p:nvSpPr>
        <p:spPr>
          <a:xfrm>
            <a:off x="571500" y="2228850"/>
            <a:ext cx="2800350" cy="321469"/>
          </a:xfrm>
          <a:prstGeom prst="rect">
            <a:avLst/>
          </a:prstGeom>
          <a:noFill/>
          <a:ln/>
        </p:spPr>
        <p:txBody>
          <a:bodyPr wrap="square" lIns="127508" tIns="102108" rIns="127508" bIns="0" rtlCol="0" anchor="ctr">
            <a:spAutoFit/>
          </a:bodyPr>
          <a:lstStyle/>
          <a:p>
            <a:pPr marL="0" indent="0" algn="l">
              <a:buNone/>
            </a:pPr>
            <a:r>
              <a:rPr lang="en-US" sz="800" b="1" dirty="0">
                <a:solidFill>
                  <a:srgbClr val="B30000"/>
                </a:solidFill>
                <a:latin typeface="Roboto" pitchFamily="34" charset="0"/>
                <a:ea typeface="Roboto" pitchFamily="34" charset="-122"/>
                <a:cs typeface="Roboto" pitchFamily="34" charset="-120"/>
              </a:rPr>
              <a:t>1. Talent &amp; Capacity</a:t>
            </a:r>
            <a:endParaRPr lang="en-US" sz="800" dirty="0"/>
          </a:p>
        </p:txBody>
      </p:sp>
      <p:sp>
        <p:nvSpPr>
          <p:cNvPr id="17" name="Text 14"/>
          <p:cNvSpPr/>
          <p:nvPr/>
        </p:nvSpPr>
        <p:spPr>
          <a:xfrm>
            <a:off x="3371850" y="2228850"/>
            <a:ext cx="5200650" cy="321469"/>
          </a:xfrm>
          <a:prstGeom prst="rect">
            <a:avLst/>
          </a:prstGeom>
          <a:noFill/>
          <a:ln/>
        </p:spPr>
        <p:txBody>
          <a:bodyPr wrap="square" lIns="127508" tIns="102108" rIns="127508" bIns="0" rtlCol="0" anchor="ctr">
            <a:spAutoFit/>
          </a:bodyPr>
          <a:lstStyle/>
          <a:p>
            <a:pPr marL="0" indent="0" algn="l">
              <a:buNone/>
            </a:pPr>
            <a:r>
              <a:rPr lang="en-US" sz="850" dirty="0">
                <a:solidFill>
                  <a:srgbClr val="000000"/>
                </a:solidFill>
                <a:latin typeface="Roboto" pitchFamily="34" charset="0"/>
                <a:ea typeface="Roboto" pitchFamily="34" charset="-122"/>
                <a:cs typeface="Roboto" pitchFamily="34" charset="-120"/>
              </a:rPr>
              <a:t>National AI literacy rate; Number of specialized AI graduates; Diaspora engagements</a:t>
            </a:r>
            <a:endParaRPr lang="en-US" sz="850" dirty="0"/>
          </a:p>
        </p:txBody>
      </p:sp>
      <p:sp>
        <p:nvSpPr>
          <p:cNvPr id="18" name="Text 15"/>
          <p:cNvSpPr/>
          <p:nvPr/>
        </p:nvSpPr>
        <p:spPr>
          <a:xfrm>
            <a:off x="571500" y="2550319"/>
            <a:ext cx="2800350" cy="321469"/>
          </a:xfrm>
          <a:prstGeom prst="rect">
            <a:avLst/>
          </a:prstGeom>
          <a:noFill/>
          <a:ln/>
        </p:spPr>
        <p:txBody>
          <a:bodyPr wrap="square" lIns="127508" tIns="102108" rIns="127508" bIns="0" rtlCol="0" anchor="ctr">
            <a:spAutoFit/>
          </a:bodyPr>
          <a:lstStyle/>
          <a:p>
            <a:pPr marL="0" indent="0" algn="l">
              <a:buNone/>
            </a:pPr>
            <a:r>
              <a:rPr lang="en-US" sz="800" b="1" dirty="0">
                <a:solidFill>
                  <a:srgbClr val="B30000"/>
                </a:solidFill>
                <a:latin typeface="Roboto" pitchFamily="34" charset="0"/>
                <a:ea typeface="Roboto" pitchFamily="34" charset="-122"/>
                <a:cs typeface="Roboto" pitchFamily="34" charset="-120"/>
              </a:rPr>
              <a:t>2. Infrastructure</a:t>
            </a:r>
            <a:endParaRPr lang="en-US" sz="800" dirty="0"/>
          </a:p>
        </p:txBody>
      </p:sp>
      <p:sp>
        <p:nvSpPr>
          <p:cNvPr id="19" name="Text 16"/>
          <p:cNvSpPr/>
          <p:nvPr/>
        </p:nvSpPr>
        <p:spPr>
          <a:xfrm>
            <a:off x="3371850" y="2550319"/>
            <a:ext cx="5200650" cy="321469"/>
          </a:xfrm>
          <a:prstGeom prst="rect">
            <a:avLst/>
          </a:prstGeom>
          <a:noFill/>
          <a:ln/>
        </p:spPr>
        <p:txBody>
          <a:bodyPr wrap="square" lIns="127508" tIns="102108" rIns="127508" bIns="0" rtlCol="0" anchor="ctr">
            <a:spAutoFit/>
          </a:bodyPr>
          <a:lstStyle/>
          <a:p>
            <a:pPr marL="0" indent="0" algn="l">
              <a:buNone/>
            </a:pPr>
            <a:r>
              <a:rPr lang="en-US" sz="850" dirty="0">
                <a:solidFill>
                  <a:srgbClr val="000000"/>
                </a:solidFill>
                <a:latin typeface="Roboto" pitchFamily="34" charset="0"/>
                <a:ea typeface="Roboto" pitchFamily="34" charset="-122"/>
                <a:cs typeface="Roboto" pitchFamily="34" charset="-120"/>
              </a:rPr>
              <a:t>HPC utilization rate; Sovereign data lake volume; Renewable energy integration (PUE)</a:t>
            </a:r>
            <a:endParaRPr lang="en-US" sz="850" dirty="0"/>
          </a:p>
        </p:txBody>
      </p:sp>
      <p:sp>
        <p:nvSpPr>
          <p:cNvPr id="20" name="Text 17"/>
          <p:cNvSpPr/>
          <p:nvPr/>
        </p:nvSpPr>
        <p:spPr>
          <a:xfrm>
            <a:off x="571500" y="2871788"/>
            <a:ext cx="2800350" cy="321469"/>
          </a:xfrm>
          <a:prstGeom prst="rect">
            <a:avLst/>
          </a:prstGeom>
          <a:noFill/>
          <a:ln/>
        </p:spPr>
        <p:txBody>
          <a:bodyPr wrap="square" lIns="127508" tIns="102108" rIns="127508" bIns="0" rtlCol="0" anchor="ctr">
            <a:spAutoFit/>
          </a:bodyPr>
          <a:lstStyle/>
          <a:p>
            <a:pPr marL="0" indent="0" algn="l">
              <a:buNone/>
            </a:pPr>
            <a:r>
              <a:rPr lang="en-US" sz="800" b="1" dirty="0">
                <a:solidFill>
                  <a:srgbClr val="B30000"/>
                </a:solidFill>
                <a:latin typeface="Roboto" pitchFamily="34" charset="0"/>
                <a:ea typeface="Roboto" pitchFamily="34" charset="-122"/>
                <a:cs typeface="Roboto" pitchFamily="34" charset="-120"/>
              </a:rPr>
              <a:t>3. Adoption &amp; Services</a:t>
            </a:r>
            <a:endParaRPr lang="en-US" sz="800" dirty="0"/>
          </a:p>
        </p:txBody>
      </p:sp>
      <p:sp>
        <p:nvSpPr>
          <p:cNvPr id="21" name="Text 18"/>
          <p:cNvSpPr/>
          <p:nvPr/>
        </p:nvSpPr>
        <p:spPr>
          <a:xfrm>
            <a:off x="3371850" y="2871788"/>
            <a:ext cx="5200650" cy="321469"/>
          </a:xfrm>
          <a:prstGeom prst="rect">
            <a:avLst/>
          </a:prstGeom>
          <a:noFill/>
          <a:ln/>
        </p:spPr>
        <p:txBody>
          <a:bodyPr wrap="square" lIns="127508" tIns="102108" rIns="127508" bIns="0" rtlCol="0" anchor="ctr">
            <a:spAutoFit/>
          </a:bodyPr>
          <a:lstStyle/>
          <a:p>
            <a:pPr marL="0" indent="0" algn="l">
              <a:buNone/>
            </a:pPr>
            <a:r>
              <a:rPr lang="en-US" sz="850" dirty="0">
                <a:solidFill>
                  <a:srgbClr val="000000"/>
                </a:solidFill>
                <a:latin typeface="Roboto" pitchFamily="34" charset="0"/>
                <a:ea typeface="Roboto" pitchFamily="34" charset="-122"/>
                <a:cs typeface="Roboto" pitchFamily="34" charset="-120"/>
              </a:rPr>
              <a:t>Sectoral AI adoption rate (Agri, Health, Mining); Public service AI integration index</a:t>
            </a:r>
            <a:endParaRPr lang="en-US" sz="850" dirty="0"/>
          </a:p>
        </p:txBody>
      </p:sp>
      <p:sp>
        <p:nvSpPr>
          <p:cNvPr id="22" name="Text 19"/>
          <p:cNvSpPr/>
          <p:nvPr/>
        </p:nvSpPr>
        <p:spPr>
          <a:xfrm>
            <a:off x="571500" y="3193256"/>
            <a:ext cx="2800350" cy="321469"/>
          </a:xfrm>
          <a:prstGeom prst="rect">
            <a:avLst/>
          </a:prstGeom>
          <a:noFill/>
          <a:ln/>
        </p:spPr>
        <p:txBody>
          <a:bodyPr wrap="square" lIns="127508" tIns="102108" rIns="127508" bIns="0" rtlCol="0" anchor="ctr">
            <a:spAutoFit/>
          </a:bodyPr>
          <a:lstStyle/>
          <a:p>
            <a:pPr marL="0" indent="0" algn="l">
              <a:buNone/>
            </a:pPr>
            <a:r>
              <a:rPr lang="en-US" sz="800" b="1" dirty="0">
                <a:solidFill>
                  <a:srgbClr val="B30000"/>
                </a:solidFill>
                <a:latin typeface="Roboto" pitchFamily="34" charset="0"/>
                <a:ea typeface="Roboto" pitchFamily="34" charset="-122"/>
                <a:cs typeface="Roboto" pitchFamily="34" charset="-120"/>
              </a:rPr>
              <a:t>4. Governance &amp; Ethics</a:t>
            </a:r>
            <a:endParaRPr lang="en-US" sz="800" dirty="0"/>
          </a:p>
        </p:txBody>
      </p:sp>
      <p:sp>
        <p:nvSpPr>
          <p:cNvPr id="23" name="Text 20"/>
          <p:cNvSpPr/>
          <p:nvPr/>
        </p:nvSpPr>
        <p:spPr>
          <a:xfrm>
            <a:off x="3371850" y="3193256"/>
            <a:ext cx="5200650" cy="321469"/>
          </a:xfrm>
          <a:prstGeom prst="rect">
            <a:avLst/>
          </a:prstGeom>
          <a:noFill/>
          <a:ln/>
        </p:spPr>
        <p:txBody>
          <a:bodyPr wrap="square" lIns="127508" tIns="102108" rIns="127508" bIns="0" rtlCol="0" anchor="ctr">
            <a:spAutoFit/>
          </a:bodyPr>
          <a:lstStyle/>
          <a:p>
            <a:pPr marL="0" indent="0" algn="l">
              <a:buNone/>
            </a:pPr>
            <a:r>
              <a:rPr lang="en-US" sz="850" dirty="0">
                <a:solidFill>
                  <a:srgbClr val="000000"/>
                </a:solidFill>
                <a:latin typeface="Roboto" pitchFamily="34" charset="0"/>
                <a:ea typeface="Roboto" pitchFamily="34" charset="-122"/>
                <a:cs typeface="Roboto" pitchFamily="34" charset="-120"/>
              </a:rPr>
              <a:t>Regulatory Sandbox throughput; Ethics committee reviews; Compliance rate</a:t>
            </a:r>
            <a:endParaRPr lang="en-US" sz="850" dirty="0"/>
          </a:p>
        </p:txBody>
      </p:sp>
      <p:sp>
        <p:nvSpPr>
          <p:cNvPr id="24" name="Text 21"/>
          <p:cNvSpPr/>
          <p:nvPr/>
        </p:nvSpPr>
        <p:spPr>
          <a:xfrm>
            <a:off x="571500" y="3514725"/>
            <a:ext cx="2800350" cy="321469"/>
          </a:xfrm>
          <a:prstGeom prst="rect">
            <a:avLst/>
          </a:prstGeom>
          <a:noFill/>
          <a:ln/>
        </p:spPr>
        <p:txBody>
          <a:bodyPr wrap="square" lIns="127508" tIns="102108" rIns="127508" bIns="0" rtlCol="0" anchor="ctr">
            <a:spAutoFit/>
          </a:bodyPr>
          <a:lstStyle/>
          <a:p>
            <a:pPr marL="0" indent="0" algn="l">
              <a:buNone/>
            </a:pPr>
            <a:r>
              <a:rPr lang="en-US" sz="800" b="1" dirty="0">
                <a:solidFill>
                  <a:srgbClr val="B30000"/>
                </a:solidFill>
                <a:latin typeface="Roboto" pitchFamily="34" charset="0"/>
                <a:ea typeface="Roboto" pitchFamily="34" charset="-122"/>
                <a:cs typeface="Roboto" pitchFamily="34" charset="-120"/>
              </a:rPr>
              <a:t>5. R&amp;D and Innovation</a:t>
            </a:r>
            <a:endParaRPr lang="en-US" sz="800" dirty="0"/>
          </a:p>
        </p:txBody>
      </p:sp>
      <p:sp>
        <p:nvSpPr>
          <p:cNvPr id="25" name="Text 22"/>
          <p:cNvSpPr/>
          <p:nvPr/>
        </p:nvSpPr>
        <p:spPr>
          <a:xfrm>
            <a:off x="3371850" y="3514725"/>
            <a:ext cx="5200650" cy="321469"/>
          </a:xfrm>
          <a:prstGeom prst="rect">
            <a:avLst/>
          </a:prstGeom>
          <a:noFill/>
          <a:ln/>
        </p:spPr>
        <p:txBody>
          <a:bodyPr wrap="square" lIns="127508" tIns="102108" rIns="127508" bIns="0" rtlCol="0" anchor="ctr">
            <a:spAutoFit/>
          </a:bodyPr>
          <a:lstStyle/>
          <a:p>
            <a:pPr marL="0" indent="0" algn="l">
              <a:buNone/>
            </a:pPr>
            <a:r>
              <a:rPr lang="en-US" sz="850" dirty="0">
                <a:solidFill>
                  <a:srgbClr val="000000"/>
                </a:solidFill>
                <a:latin typeface="Roboto" pitchFamily="34" charset="0"/>
                <a:ea typeface="Roboto" pitchFamily="34" charset="-122"/>
                <a:cs typeface="Roboto" pitchFamily="34" charset="-120"/>
              </a:rPr>
              <a:t>AI patents/IP registered; Startups funded via Mugove Fund; Grand Challenge solutions deployed</a:t>
            </a:r>
            <a:endParaRPr lang="en-US" sz="850" dirty="0"/>
          </a:p>
        </p:txBody>
      </p:sp>
      <p:sp>
        <p:nvSpPr>
          <p:cNvPr id="26" name="Text 23"/>
          <p:cNvSpPr/>
          <p:nvPr/>
        </p:nvSpPr>
        <p:spPr>
          <a:xfrm>
            <a:off x="571500" y="3836194"/>
            <a:ext cx="2800350" cy="321469"/>
          </a:xfrm>
          <a:prstGeom prst="rect">
            <a:avLst/>
          </a:prstGeom>
          <a:noFill/>
          <a:ln/>
        </p:spPr>
        <p:txBody>
          <a:bodyPr wrap="square" lIns="127508" tIns="102108" rIns="127508" bIns="0" rtlCol="0" anchor="ctr">
            <a:spAutoFit/>
          </a:bodyPr>
          <a:lstStyle/>
          <a:p>
            <a:pPr marL="0" indent="0" algn="l">
              <a:buNone/>
            </a:pPr>
            <a:r>
              <a:rPr lang="en-US" sz="800" b="1" dirty="0">
                <a:solidFill>
                  <a:srgbClr val="B30000"/>
                </a:solidFill>
                <a:latin typeface="Roboto" pitchFamily="34" charset="0"/>
                <a:ea typeface="Roboto" pitchFamily="34" charset="-122"/>
                <a:cs typeface="Roboto" pitchFamily="34" charset="-120"/>
              </a:rPr>
              <a:t>6. International Diplomacy</a:t>
            </a:r>
            <a:endParaRPr lang="en-US" sz="800" dirty="0"/>
          </a:p>
        </p:txBody>
      </p:sp>
      <p:sp>
        <p:nvSpPr>
          <p:cNvPr id="27" name="Text 24"/>
          <p:cNvSpPr/>
          <p:nvPr/>
        </p:nvSpPr>
        <p:spPr>
          <a:xfrm>
            <a:off x="3371850" y="3836194"/>
            <a:ext cx="5200650" cy="321469"/>
          </a:xfrm>
          <a:prstGeom prst="rect">
            <a:avLst/>
          </a:prstGeom>
          <a:noFill/>
          <a:ln/>
        </p:spPr>
        <p:txBody>
          <a:bodyPr wrap="square" lIns="127508" tIns="102108" rIns="127508" bIns="0" rtlCol="0" anchor="ctr">
            <a:spAutoFit/>
          </a:bodyPr>
          <a:lstStyle/>
          <a:p>
            <a:pPr marL="0" indent="0" algn="l">
              <a:buNone/>
            </a:pPr>
            <a:r>
              <a:rPr lang="en-US" sz="850" dirty="0">
                <a:solidFill>
                  <a:srgbClr val="000000"/>
                </a:solidFill>
                <a:latin typeface="Roboto" pitchFamily="34" charset="0"/>
                <a:ea typeface="Roboto" pitchFamily="34" charset="-122"/>
                <a:cs typeface="Roboto" pitchFamily="34" charset="-120"/>
              </a:rPr>
              <a:t>Strategic international partnerships signed; Regional leadership roles assumed</a:t>
            </a:r>
            <a:endParaRPr lang="en-US" sz="850" dirty="0"/>
          </a:p>
        </p:txBody>
      </p:sp>
      <p:sp>
        <p:nvSpPr>
          <p:cNvPr id="28" name="Shape 25"/>
          <p:cNvSpPr/>
          <p:nvPr/>
        </p:nvSpPr>
        <p:spPr>
          <a:xfrm>
            <a:off x="571500" y="4336256"/>
            <a:ext cx="8001000" cy="428625"/>
          </a:xfrm>
          <a:prstGeom prst="rect">
            <a:avLst/>
          </a:prstGeom>
          <a:solidFill>
            <a:srgbClr val="FFFFFF"/>
          </a:solidFill>
          <a:ln w="9144">
            <a:solidFill>
              <a:srgbClr val="B30000"/>
            </a:solidFill>
            <a:prstDash val="solid"/>
          </a:ln>
        </p:spPr>
      </p:sp>
      <p:sp>
        <p:nvSpPr>
          <p:cNvPr id="29" name="Text 26"/>
          <p:cNvSpPr/>
          <p:nvPr/>
        </p:nvSpPr>
        <p:spPr>
          <a:xfrm>
            <a:off x="750094" y="4443413"/>
            <a:ext cx="7643813" cy="146194"/>
          </a:xfrm>
          <a:prstGeom prst="rect">
            <a:avLst/>
          </a:prstGeom>
          <a:noFill/>
          <a:ln/>
        </p:spPr>
        <p:txBody>
          <a:bodyPr wrap="square" lIns="0" tIns="0" rIns="0" bIns="0" rtlCol="0" anchor="t">
            <a:spAutoFit/>
          </a:bodyPr>
          <a:lstStyle/>
          <a:p>
            <a:pPr marL="0" indent="0" algn="ctr">
              <a:buNone/>
            </a:pPr>
            <a:r>
              <a:rPr lang="en-US" sz="900" b="1" dirty="0">
                <a:solidFill>
                  <a:srgbClr val="FF0000"/>
                </a:solidFill>
                <a:latin typeface="Playfair Display Bold" pitchFamily="34" charset="0"/>
                <a:ea typeface="Playfair Display Bold" pitchFamily="34" charset="-122"/>
                <a:cs typeface="Playfair Display Bold" pitchFamily="34" charset="-120"/>
              </a:rPr>
              <a:t>Transparency Mechanism:</a:t>
            </a:r>
            <a:r>
              <a:rPr lang="en-US" sz="950" dirty="0">
                <a:solidFill>
                  <a:srgbClr val="FF0000"/>
                </a:solidFill>
                <a:latin typeface="Roboto" pitchFamily="34" charset="0"/>
                <a:ea typeface="Roboto" pitchFamily="34" charset="-122"/>
                <a:cs typeface="Roboto" pitchFamily="34" charset="-120"/>
              </a:rPr>
              <a:t> Publication of the </a:t>
            </a:r>
            <a:r>
              <a:rPr lang="en-US" sz="950" i="1" dirty="0">
                <a:solidFill>
                  <a:srgbClr val="FF0000"/>
                </a:solidFill>
                <a:latin typeface="Roboto" pitchFamily="34" charset="0"/>
                <a:ea typeface="Roboto" pitchFamily="34" charset="-122"/>
                <a:cs typeface="Roboto" pitchFamily="34" charset="-120"/>
              </a:rPr>
              <a:t>"Annual State of AI in Zimbabwe Report"</a:t>
            </a:r>
            <a:r>
              <a:rPr lang="en-US" sz="950" dirty="0">
                <a:solidFill>
                  <a:srgbClr val="FF0000"/>
                </a:solidFill>
                <a:latin typeface="Roboto" pitchFamily="34" charset="0"/>
                <a:ea typeface="Roboto" pitchFamily="34" charset="-122"/>
                <a:cs typeface="Roboto" pitchFamily="34" charset="-120"/>
              </a:rPr>
              <a:t> to keep all stakeholders informed.</a:t>
            </a:r>
            <a:endParaRPr lang="en-US" sz="900" dirty="0">
              <a:solidFill>
                <a:srgbClr val="FF0000"/>
              </a:solidFill>
            </a:endParaRPr>
          </a:p>
        </p:txBody>
      </p:sp>
      <p:sp>
        <p:nvSpPr>
          <p:cNvPr id="30" name="Shape 27"/>
          <p:cNvSpPr/>
          <p:nvPr/>
        </p:nvSpPr>
        <p:spPr>
          <a:xfrm>
            <a:off x="0" y="4886325"/>
            <a:ext cx="9144000" cy="257175"/>
          </a:xfrm>
          <a:prstGeom prst="rect">
            <a:avLst/>
          </a:prstGeom>
          <a:solidFill>
            <a:srgbClr val="000000"/>
          </a:solidFill>
          <a:ln/>
        </p:spPr>
      </p:sp>
      <p:sp>
        <p:nvSpPr>
          <p:cNvPr id="31" name="Shape 28"/>
          <p:cNvSpPr/>
          <p:nvPr/>
        </p:nvSpPr>
        <p:spPr>
          <a:xfrm>
            <a:off x="0" y="4886325"/>
            <a:ext cx="9144000" cy="7144"/>
          </a:xfrm>
          <a:prstGeom prst="rect">
            <a:avLst/>
          </a:prstGeom>
          <a:solidFill>
            <a:srgbClr val="000000"/>
          </a:solidFill>
          <a:ln/>
        </p:spPr>
      </p:sp>
      <p:sp>
        <p:nvSpPr>
          <p:cNvPr id="32" name="Text 29"/>
          <p:cNvSpPr/>
          <p:nvPr/>
        </p:nvSpPr>
        <p:spPr>
          <a:xfrm>
            <a:off x="571500" y="4984552"/>
            <a:ext cx="1868091" cy="117872"/>
          </a:xfrm>
          <a:prstGeom prst="rect">
            <a:avLst/>
          </a:prstGeom>
          <a:noFill/>
          <a:ln/>
        </p:spPr>
        <p:txBody>
          <a:bodyPr wrap="squar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Zimbabwe National AI Strategy 2026-2030</a:t>
            </a:r>
            <a:endParaRPr lang="en-US" sz="750" dirty="0"/>
          </a:p>
        </p:txBody>
      </p:sp>
      <p:sp>
        <p:nvSpPr>
          <p:cNvPr id="33" name="Text 30"/>
          <p:cNvSpPr/>
          <p:nvPr/>
        </p:nvSpPr>
        <p:spPr>
          <a:xfrm>
            <a:off x="8461772" y="4984552"/>
            <a:ext cx="110728" cy="117872"/>
          </a:xfrm>
          <a:prstGeom prst="rect">
            <a:avLst/>
          </a:prstGeom>
          <a:noFill/>
          <a:ln/>
        </p:spPr>
        <p:txBody>
          <a:bodyPr wrap="non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23</a:t>
            </a:r>
            <a:endParaRPr lang="en-US" sz="7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9144000" cy="5143500"/>
          </a:xfrm>
          <a:prstGeom prst="rect">
            <a:avLst/>
          </a:prstGeom>
        </p:spPr>
      </p:pic>
      <p:sp>
        <p:nvSpPr>
          <p:cNvPr id="3" name="Shape 0"/>
          <p:cNvSpPr/>
          <p:nvPr/>
        </p:nvSpPr>
        <p:spPr>
          <a:xfrm>
            <a:off x="0" y="0"/>
            <a:ext cx="9144000" cy="642938"/>
          </a:xfrm>
          <a:prstGeom prst="rect">
            <a:avLst/>
          </a:prstGeom>
          <a:solidFill>
            <a:srgbClr val="800000"/>
          </a:solidFill>
          <a:ln/>
        </p:spPr>
      </p:sp>
      <p:sp>
        <p:nvSpPr>
          <p:cNvPr id="4" name="Shape 1"/>
          <p:cNvSpPr/>
          <p:nvPr/>
        </p:nvSpPr>
        <p:spPr>
          <a:xfrm>
            <a:off x="0" y="628650"/>
            <a:ext cx="9144000" cy="14288"/>
          </a:xfrm>
          <a:prstGeom prst="rect">
            <a:avLst/>
          </a:prstGeom>
          <a:solidFill>
            <a:srgbClr val="000000"/>
          </a:solidFill>
          <a:ln/>
        </p:spPr>
      </p:sp>
      <p:sp>
        <p:nvSpPr>
          <p:cNvPr id="5" name="Text 2"/>
          <p:cNvSpPr/>
          <p:nvPr/>
        </p:nvSpPr>
        <p:spPr>
          <a:xfrm>
            <a:off x="571500" y="221456"/>
            <a:ext cx="3936206" cy="342900"/>
          </a:xfrm>
          <a:prstGeom prst="rect">
            <a:avLst/>
          </a:prstGeom>
          <a:noFill/>
          <a:ln/>
        </p:spPr>
        <p:txBody>
          <a:bodyPr wrap="square" lIns="0" tIns="0" rIns="0" bIns="0" rtlCol="0" anchor="t">
            <a:spAutoFit/>
          </a:bodyPr>
          <a:lstStyle/>
          <a:p>
            <a:pPr marL="0" indent="0" algn="l">
              <a:buNone/>
            </a:pPr>
            <a:r>
              <a:rPr lang="en-US" sz="1800" b="1" dirty="0">
                <a:solidFill>
                  <a:srgbClr val="FFFFFF"/>
                </a:solidFill>
                <a:latin typeface="Playfair Display Bold" pitchFamily="34" charset="0"/>
                <a:ea typeface="Playfair Display Bold" pitchFamily="34" charset="-122"/>
                <a:cs typeface="Playfair Display Bold" pitchFamily="34" charset="-120"/>
              </a:rPr>
              <a:t>Funding and Investment Strategy</a:t>
            </a:r>
            <a:endParaRPr lang="en-US" sz="1800" dirty="0"/>
          </a:p>
        </p:txBody>
      </p:sp>
      <p:sp>
        <p:nvSpPr>
          <p:cNvPr id="6" name="Text 3"/>
          <p:cNvSpPr/>
          <p:nvPr/>
        </p:nvSpPr>
        <p:spPr>
          <a:xfrm>
            <a:off x="571500" y="857250"/>
            <a:ext cx="8001000" cy="228600"/>
          </a:xfrm>
          <a:prstGeom prst="rect">
            <a:avLst/>
          </a:prstGeom>
          <a:noFill/>
          <a:ln/>
        </p:spPr>
        <p:txBody>
          <a:bodyPr wrap="square" lIns="0" tIns="0" rIns="0" bIns="0" rtlCol="0" anchor="t">
            <a:spAutoFit/>
          </a:bodyPr>
          <a:lstStyle/>
          <a:p>
            <a:pPr marL="0" indent="0" algn="l">
              <a:buNone/>
            </a:pPr>
            <a:r>
              <a:rPr lang="en-US" sz="1200" b="1" dirty="0">
                <a:solidFill>
                  <a:srgbClr val="B30000"/>
                </a:solidFill>
                <a:latin typeface="Playfair Display Bold" pitchFamily="34" charset="0"/>
                <a:ea typeface="Playfair Display Bold" pitchFamily="34" charset="-122"/>
                <a:cs typeface="Playfair Display Bold" pitchFamily="34" charset="-120"/>
              </a:rPr>
              <a:t>Mobilizing Resources for AI Transformation</a:t>
            </a:r>
            <a:endParaRPr lang="en-US" sz="1200" dirty="0"/>
          </a:p>
        </p:txBody>
      </p:sp>
      <p:sp>
        <p:nvSpPr>
          <p:cNvPr id="7" name="Shape 4"/>
          <p:cNvSpPr/>
          <p:nvPr/>
        </p:nvSpPr>
        <p:spPr>
          <a:xfrm>
            <a:off x="571500" y="1264444"/>
            <a:ext cx="3086100" cy="3633490"/>
          </a:xfrm>
          <a:prstGeom prst="rect">
            <a:avLst/>
          </a:prstGeom>
          <a:solidFill>
            <a:srgbClr val="FFFFFF"/>
          </a:solidFill>
          <a:ln/>
        </p:spPr>
      </p:sp>
      <p:sp>
        <p:nvSpPr>
          <p:cNvPr id="8" name="Shape 5"/>
          <p:cNvSpPr/>
          <p:nvPr/>
        </p:nvSpPr>
        <p:spPr>
          <a:xfrm>
            <a:off x="571500" y="1264444"/>
            <a:ext cx="3086100" cy="28575"/>
          </a:xfrm>
          <a:prstGeom prst="rect">
            <a:avLst/>
          </a:prstGeom>
          <a:solidFill>
            <a:srgbClr val="B30000"/>
          </a:solidFill>
          <a:ln/>
        </p:spPr>
      </p:sp>
      <p:sp>
        <p:nvSpPr>
          <p:cNvPr id="9" name="Shape 6"/>
          <p:cNvSpPr/>
          <p:nvPr/>
        </p:nvSpPr>
        <p:spPr>
          <a:xfrm>
            <a:off x="3650456" y="1264444"/>
            <a:ext cx="7144" cy="3633490"/>
          </a:xfrm>
          <a:prstGeom prst="rect">
            <a:avLst/>
          </a:prstGeom>
          <a:solidFill>
            <a:srgbClr val="000000"/>
          </a:solidFill>
          <a:ln/>
        </p:spPr>
      </p:sp>
      <p:sp>
        <p:nvSpPr>
          <p:cNvPr id="10" name="Shape 7"/>
          <p:cNvSpPr/>
          <p:nvPr/>
        </p:nvSpPr>
        <p:spPr>
          <a:xfrm>
            <a:off x="571500" y="4890790"/>
            <a:ext cx="3086100" cy="7144"/>
          </a:xfrm>
          <a:prstGeom prst="rect">
            <a:avLst/>
          </a:prstGeom>
          <a:solidFill>
            <a:srgbClr val="000000"/>
          </a:solidFill>
          <a:ln/>
        </p:spPr>
      </p:sp>
      <p:sp>
        <p:nvSpPr>
          <p:cNvPr id="11" name="Shape 8"/>
          <p:cNvSpPr/>
          <p:nvPr/>
        </p:nvSpPr>
        <p:spPr>
          <a:xfrm>
            <a:off x="571500" y="1264444"/>
            <a:ext cx="7144" cy="3633490"/>
          </a:xfrm>
          <a:prstGeom prst="rect">
            <a:avLst/>
          </a:prstGeom>
          <a:solidFill>
            <a:srgbClr val="000000"/>
          </a:solidFill>
          <a:ln/>
        </p:spPr>
      </p:sp>
      <p:sp>
        <p:nvSpPr>
          <p:cNvPr id="12" name="Text 9"/>
          <p:cNvSpPr/>
          <p:nvPr/>
        </p:nvSpPr>
        <p:spPr>
          <a:xfrm>
            <a:off x="785813" y="1478756"/>
            <a:ext cx="2657475" cy="380405"/>
          </a:xfrm>
          <a:prstGeom prst="rect">
            <a:avLst/>
          </a:prstGeom>
          <a:noFill/>
          <a:ln/>
        </p:spPr>
        <p:txBody>
          <a:bodyPr wrap="square" lIns="0" tIns="0" rIns="0" bIns="127508" rtlCol="0" anchor="t">
            <a:spAutoFit/>
          </a:bodyPr>
          <a:lstStyle/>
          <a:p>
            <a:pPr marL="0" indent="0" algn="l">
              <a:buNone/>
            </a:pPr>
            <a:r>
              <a:rPr lang="en-US" sz="1400" b="1" dirty="0">
                <a:solidFill>
                  <a:srgbClr val="B30000"/>
                </a:solidFill>
                <a:latin typeface="Playfair Display Bold" pitchFamily="34" charset="0"/>
                <a:ea typeface="Playfair Display Bold" pitchFamily="34" charset="-122"/>
                <a:cs typeface="Playfair Display Bold" pitchFamily="34" charset="-120"/>
              </a:rPr>
              <a:t>Blended Finance Model</a:t>
            </a:r>
            <a:endParaRPr lang="en-US" sz="1400" dirty="0"/>
          </a:p>
        </p:txBody>
      </p:sp>
      <p:sp>
        <p:nvSpPr>
          <p:cNvPr id="13" name="Text 10"/>
          <p:cNvSpPr/>
          <p:nvPr/>
        </p:nvSpPr>
        <p:spPr>
          <a:xfrm>
            <a:off x="785813" y="2002036"/>
            <a:ext cx="2657475" cy="1028588"/>
          </a:xfrm>
          <a:prstGeom prst="rect">
            <a:avLst/>
          </a:prstGeom>
          <a:noFill/>
          <a:ln/>
        </p:spPr>
        <p:txBody>
          <a:bodyPr wrap="square" lIns="0" tIns="0" rIns="0" bIns="0" rtlCol="0" anchor="t">
            <a:spAutoFit/>
          </a:bodyPr>
          <a:lstStyle/>
          <a:p>
            <a:pPr marL="0" indent="0" algn="l">
              <a:lnSpc>
                <a:spcPct val="128000"/>
              </a:lnSpc>
              <a:buNone/>
            </a:pPr>
            <a:r>
              <a:rPr lang="en-US" sz="950" dirty="0">
                <a:solidFill>
                  <a:srgbClr val="000000"/>
                </a:solidFill>
                <a:latin typeface="Roboto" pitchFamily="34" charset="0"/>
                <a:ea typeface="Roboto" pitchFamily="34" charset="-122"/>
                <a:cs typeface="Roboto" pitchFamily="34" charset="-120"/>
              </a:rPr>
              <a:t>Realizing the National AI Strategy requires significant, sustained investment. Zimbabwe will employ a </a:t>
            </a:r>
            <a:r>
              <a:rPr lang="en-US" sz="900" b="1" dirty="0">
                <a:solidFill>
                  <a:srgbClr val="000000"/>
                </a:solidFill>
                <a:latin typeface="Roboto" pitchFamily="34" charset="0"/>
                <a:ea typeface="Roboto" pitchFamily="34" charset="-122"/>
                <a:cs typeface="Roboto" pitchFamily="34" charset="-120"/>
              </a:rPr>
              <a:t>Blended Finance Model</a:t>
            </a:r>
            <a:r>
              <a:rPr lang="en-US" sz="950" dirty="0">
                <a:solidFill>
                  <a:srgbClr val="000000"/>
                </a:solidFill>
                <a:latin typeface="Roboto" pitchFamily="34" charset="0"/>
                <a:ea typeface="Roboto" pitchFamily="34" charset="-122"/>
                <a:cs typeface="Roboto" pitchFamily="34" charset="-120"/>
              </a:rPr>
              <a:t>, leveraging public funds to de-risk investments and crowd-in private and international capital.</a:t>
            </a:r>
            <a:endParaRPr lang="en-US" sz="950" dirty="0"/>
          </a:p>
        </p:txBody>
      </p:sp>
      <p:sp>
        <p:nvSpPr>
          <p:cNvPr id="14" name="Text 11"/>
          <p:cNvSpPr/>
          <p:nvPr/>
        </p:nvSpPr>
        <p:spPr>
          <a:xfrm>
            <a:off x="785813" y="3173499"/>
            <a:ext cx="2657475" cy="617153"/>
          </a:xfrm>
          <a:prstGeom prst="rect">
            <a:avLst/>
          </a:prstGeom>
          <a:noFill/>
          <a:ln/>
        </p:spPr>
        <p:txBody>
          <a:bodyPr wrap="square" lIns="0" tIns="0" rIns="0" bIns="0" rtlCol="0" anchor="t">
            <a:spAutoFit/>
          </a:bodyPr>
          <a:lstStyle/>
          <a:p>
            <a:pPr marL="0" indent="0" algn="l">
              <a:lnSpc>
                <a:spcPct val="128000"/>
              </a:lnSpc>
              <a:buNone/>
            </a:pPr>
            <a:r>
              <a:rPr lang="en-US" sz="950" dirty="0">
                <a:solidFill>
                  <a:srgbClr val="000000"/>
                </a:solidFill>
                <a:latin typeface="Roboto" pitchFamily="34" charset="0"/>
                <a:ea typeface="Roboto" pitchFamily="34" charset="-122"/>
                <a:cs typeface="Roboto" pitchFamily="34" charset="-120"/>
              </a:rPr>
              <a:t>This approach ensures financial sustainability while maintaining national sovereignty over critical AI infrastructure.</a:t>
            </a:r>
            <a:endParaRPr lang="en-US" sz="950" dirty="0"/>
          </a:p>
        </p:txBody>
      </p:sp>
      <p:sp>
        <p:nvSpPr>
          <p:cNvPr id="15" name="Shape 12"/>
          <p:cNvSpPr/>
          <p:nvPr/>
        </p:nvSpPr>
        <p:spPr>
          <a:xfrm>
            <a:off x="785813" y="3933527"/>
            <a:ext cx="2657475" cy="714375"/>
          </a:xfrm>
          <a:prstGeom prst="rect">
            <a:avLst/>
          </a:prstGeom>
          <a:solidFill>
            <a:srgbClr val="FFFFFF"/>
          </a:solidFill>
          <a:ln/>
        </p:spPr>
      </p:sp>
      <p:sp>
        <p:nvSpPr>
          <p:cNvPr id="16" name="Shape 13"/>
          <p:cNvSpPr/>
          <p:nvPr/>
        </p:nvSpPr>
        <p:spPr>
          <a:xfrm>
            <a:off x="785813" y="3933527"/>
            <a:ext cx="21431" cy="714375"/>
          </a:xfrm>
          <a:prstGeom prst="rect">
            <a:avLst/>
          </a:prstGeom>
          <a:solidFill>
            <a:srgbClr val="B30000"/>
          </a:solidFill>
          <a:ln/>
        </p:spPr>
      </p:sp>
      <p:sp>
        <p:nvSpPr>
          <p:cNvPr id="17" name="Text 14"/>
          <p:cNvSpPr/>
          <p:nvPr/>
        </p:nvSpPr>
        <p:spPr>
          <a:xfrm>
            <a:off x="928688" y="4143375"/>
            <a:ext cx="2371725" cy="401836"/>
          </a:xfrm>
          <a:prstGeom prst="rect">
            <a:avLst/>
          </a:prstGeom>
          <a:noFill/>
          <a:ln/>
        </p:spPr>
        <p:txBody>
          <a:bodyPr wrap="square" lIns="0" tIns="0" rIns="0" bIns="0" rtlCol="0" anchor="t">
            <a:spAutoFit/>
          </a:bodyPr>
          <a:lstStyle/>
          <a:p>
            <a:pPr marL="0" indent="0" algn="l">
              <a:buNone/>
            </a:pPr>
            <a:r>
              <a:rPr lang="en-US" sz="850" i="1" dirty="0">
                <a:solidFill>
                  <a:srgbClr val="FF0000"/>
                </a:solidFill>
                <a:latin typeface="Roboto" pitchFamily="34" charset="0"/>
                <a:ea typeface="Roboto" pitchFamily="34" charset="-122"/>
                <a:cs typeface="Roboto" pitchFamily="34" charset="-120"/>
              </a:rPr>
              <a:t>"Investment in AI is not a cost; it is the most critical capital allocation for Zimbabwe's future economic competitiveness."</a:t>
            </a:r>
            <a:endParaRPr lang="en-US" sz="850" dirty="0">
              <a:solidFill>
                <a:srgbClr val="FF0000"/>
              </a:solidFill>
            </a:endParaRPr>
          </a:p>
        </p:txBody>
      </p:sp>
      <p:sp>
        <p:nvSpPr>
          <p:cNvPr id="18" name="Shape 15"/>
          <p:cNvSpPr/>
          <p:nvPr/>
        </p:nvSpPr>
        <p:spPr>
          <a:xfrm>
            <a:off x="3943350" y="1264444"/>
            <a:ext cx="4629150" cy="514350"/>
          </a:xfrm>
          <a:prstGeom prst="rect">
            <a:avLst/>
          </a:prstGeom>
          <a:solidFill>
            <a:srgbClr val="FFFFFF"/>
          </a:solidFill>
          <a:ln/>
        </p:spPr>
      </p:sp>
      <p:sp>
        <p:nvSpPr>
          <p:cNvPr id="19" name="Shape 16"/>
          <p:cNvSpPr/>
          <p:nvPr/>
        </p:nvSpPr>
        <p:spPr>
          <a:xfrm>
            <a:off x="3943350" y="1264444"/>
            <a:ext cx="4629150" cy="7144"/>
          </a:xfrm>
          <a:prstGeom prst="rect">
            <a:avLst/>
          </a:prstGeom>
          <a:solidFill>
            <a:srgbClr val="000000"/>
          </a:solidFill>
          <a:ln/>
        </p:spPr>
      </p:sp>
      <p:sp>
        <p:nvSpPr>
          <p:cNvPr id="20" name="Shape 17"/>
          <p:cNvSpPr/>
          <p:nvPr/>
        </p:nvSpPr>
        <p:spPr>
          <a:xfrm>
            <a:off x="8565356" y="1264444"/>
            <a:ext cx="7144" cy="514350"/>
          </a:xfrm>
          <a:prstGeom prst="rect">
            <a:avLst/>
          </a:prstGeom>
          <a:solidFill>
            <a:srgbClr val="000000"/>
          </a:solidFill>
          <a:ln/>
        </p:spPr>
      </p:sp>
      <p:sp>
        <p:nvSpPr>
          <p:cNvPr id="21" name="Shape 18"/>
          <p:cNvSpPr/>
          <p:nvPr/>
        </p:nvSpPr>
        <p:spPr>
          <a:xfrm>
            <a:off x="3943350" y="1771650"/>
            <a:ext cx="4629150" cy="7144"/>
          </a:xfrm>
          <a:prstGeom prst="rect">
            <a:avLst/>
          </a:prstGeom>
          <a:solidFill>
            <a:srgbClr val="000000"/>
          </a:solidFill>
          <a:ln/>
        </p:spPr>
      </p:sp>
      <p:sp>
        <p:nvSpPr>
          <p:cNvPr id="22" name="Shape 19"/>
          <p:cNvSpPr/>
          <p:nvPr/>
        </p:nvSpPr>
        <p:spPr>
          <a:xfrm>
            <a:off x="3943350" y="1264444"/>
            <a:ext cx="28575" cy="514350"/>
          </a:xfrm>
          <a:prstGeom prst="rect">
            <a:avLst/>
          </a:prstGeom>
          <a:solidFill>
            <a:srgbClr val="000000"/>
          </a:solidFill>
          <a:ln/>
        </p:spPr>
      </p:sp>
      <p:pic>
        <p:nvPicPr>
          <p:cNvPr id="23" name="Image 1" descr="preencoded.png"/>
          <p:cNvPicPr>
            <a:picLocks noChangeAspect="1"/>
          </p:cNvPicPr>
          <p:nvPr/>
        </p:nvPicPr>
        <p:blipFill>
          <a:blip r:embed="rId4"/>
          <a:stretch>
            <a:fillRect/>
          </a:stretch>
        </p:blipFill>
        <p:spPr>
          <a:xfrm>
            <a:off x="4115665" y="1484114"/>
            <a:ext cx="171450" cy="171450"/>
          </a:xfrm>
          <a:prstGeom prst="rect">
            <a:avLst/>
          </a:prstGeom>
        </p:spPr>
      </p:pic>
      <p:sp>
        <p:nvSpPr>
          <p:cNvPr id="24" name="Text 20"/>
          <p:cNvSpPr/>
          <p:nvPr/>
        </p:nvSpPr>
        <p:spPr>
          <a:xfrm>
            <a:off x="4459458" y="1357313"/>
            <a:ext cx="3970167" cy="171450"/>
          </a:xfrm>
          <a:prstGeom prst="rect">
            <a:avLst/>
          </a:prstGeom>
          <a:noFill/>
          <a:ln/>
        </p:spPr>
        <p:txBody>
          <a:bodyPr wrap="square" lIns="0" tIns="0" rIns="0" bIns="0" rtlCol="0" anchor="t">
            <a:spAutoFit/>
          </a:bodyPr>
          <a:lstStyle/>
          <a:p>
            <a:pPr marL="0" indent="0" algn="l">
              <a:buNone/>
            </a:pPr>
            <a:r>
              <a:rPr lang="en-US" sz="900" b="1" dirty="0">
                <a:solidFill>
                  <a:srgbClr val="FFFFFF"/>
                </a:solidFill>
                <a:latin typeface="Playfair Display Bold" pitchFamily="34" charset="0"/>
                <a:ea typeface="Playfair Display Bold" pitchFamily="34" charset="-122"/>
                <a:cs typeface="Playfair Display Bold" pitchFamily="34" charset="-120"/>
              </a:rPr>
              <a:t>1. Government Seed Funding</a:t>
            </a:r>
            <a:endParaRPr lang="en-US" sz="900" dirty="0"/>
          </a:p>
        </p:txBody>
      </p:sp>
      <p:sp>
        <p:nvSpPr>
          <p:cNvPr id="25" name="Text 21"/>
          <p:cNvSpPr/>
          <p:nvPr/>
        </p:nvSpPr>
        <p:spPr>
          <a:xfrm>
            <a:off x="4459458" y="1557338"/>
            <a:ext cx="3970167" cy="235744"/>
          </a:xfrm>
          <a:prstGeom prst="rect">
            <a:avLst/>
          </a:prstGeom>
          <a:noFill/>
          <a:ln/>
        </p:spPr>
        <p:txBody>
          <a:bodyPr wrap="squar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Dedicated national budget allocations for core infrastructure and the National AI Innovation Fund.</a:t>
            </a:r>
            <a:endParaRPr lang="en-US" sz="750" dirty="0"/>
          </a:p>
        </p:txBody>
      </p:sp>
      <p:sp>
        <p:nvSpPr>
          <p:cNvPr id="26" name="Shape 22"/>
          <p:cNvSpPr/>
          <p:nvPr/>
        </p:nvSpPr>
        <p:spPr>
          <a:xfrm>
            <a:off x="3943350" y="1885950"/>
            <a:ext cx="4629150" cy="514350"/>
          </a:xfrm>
          <a:prstGeom prst="rect">
            <a:avLst/>
          </a:prstGeom>
          <a:solidFill>
            <a:srgbClr val="FFFFFF"/>
          </a:solidFill>
          <a:ln/>
        </p:spPr>
      </p:sp>
      <p:sp>
        <p:nvSpPr>
          <p:cNvPr id="27" name="Shape 23"/>
          <p:cNvSpPr/>
          <p:nvPr/>
        </p:nvSpPr>
        <p:spPr>
          <a:xfrm>
            <a:off x="3943350" y="1885950"/>
            <a:ext cx="4629150" cy="7144"/>
          </a:xfrm>
          <a:prstGeom prst="rect">
            <a:avLst/>
          </a:prstGeom>
          <a:solidFill>
            <a:srgbClr val="000000"/>
          </a:solidFill>
          <a:ln/>
        </p:spPr>
      </p:sp>
      <p:sp>
        <p:nvSpPr>
          <p:cNvPr id="28" name="Shape 24"/>
          <p:cNvSpPr/>
          <p:nvPr/>
        </p:nvSpPr>
        <p:spPr>
          <a:xfrm>
            <a:off x="8565356" y="1885950"/>
            <a:ext cx="7144" cy="514350"/>
          </a:xfrm>
          <a:prstGeom prst="rect">
            <a:avLst/>
          </a:prstGeom>
          <a:solidFill>
            <a:srgbClr val="000000"/>
          </a:solidFill>
          <a:ln/>
        </p:spPr>
      </p:sp>
      <p:sp>
        <p:nvSpPr>
          <p:cNvPr id="29" name="Shape 25"/>
          <p:cNvSpPr/>
          <p:nvPr/>
        </p:nvSpPr>
        <p:spPr>
          <a:xfrm>
            <a:off x="3943350" y="2393156"/>
            <a:ext cx="4629150" cy="7144"/>
          </a:xfrm>
          <a:prstGeom prst="rect">
            <a:avLst/>
          </a:prstGeom>
          <a:solidFill>
            <a:srgbClr val="000000"/>
          </a:solidFill>
          <a:ln/>
        </p:spPr>
      </p:sp>
      <p:sp>
        <p:nvSpPr>
          <p:cNvPr id="30" name="Shape 26"/>
          <p:cNvSpPr/>
          <p:nvPr/>
        </p:nvSpPr>
        <p:spPr>
          <a:xfrm>
            <a:off x="3943350" y="1885950"/>
            <a:ext cx="28575" cy="514350"/>
          </a:xfrm>
          <a:prstGeom prst="rect">
            <a:avLst/>
          </a:prstGeom>
          <a:solidFill>
            <a:srgbClr val="000000"/>
          </a:solidFill>
          <a:ln/>
        </p:spPr>
      </p:sp>
      <p:pic>
        <p:nvPicPr>
          <p:cNvPr id="31" name="Image 2" descr="preencoded.png"/>
          <p:cNvPicPr>
            <a:picLocks noChangeAspect="1"/>
          </p:cNvPicPr>
          <p:nvPr/>
        </p:nvPicPr>
        <p:blipFill>
          <a:blip r:embed="rId5"/>
          <a:stretch>
            <a:fillRect/>
          </a:stretch>
        </p:blipFill>
        <p:spPr>
          <a:xfrm>
            <a:off x="4104084" y="2105620"/>
            <a:ext cx="214313" cy="171450"/>
          </a:xfrm>
          <a:prstGeom prst="rect">
            <a:avLst/>
          </a:prstGeom>
        </p:spPr>
      </p:pic>
      <p:sp>
        <p:nvSpPr>
          <p:cNvPr id="32" name="Text 27"/>
          <p:cNvSpPr/>
          <p:nvPr/>
        </p:nvSpPr>
        <p:spPr>
          <a:xfrm>
            <a:off x="4479131" y="2037755"/>
            <a:ext cx="3843338" cy="171450"/>
          </a:xfrm>
          <a:prstGeom prst="rect">
            <a:avLst/>
          </a:prstGeom>
          <a:noFill/>
          <a:ln/>
        </p:spPr>
        <p:txBody>
          <a:bodyPr wrap="square" lIns="0" tIns="0" rIns="0" bIns="0" rtlCol="0" anchor="t">
            <a:spAutoFit/>
          </a:bodyPr>
          <a:lstStyle/>
          <a:p>
            <a:pPr marL="0" indent="0" algn="l">
              <a:buNone/>
            </a:pPr>
            <a:r>
              <a:rPr lang="en-US" sz="900" b="1" dirty="0">
                <a:solidFill>
                  <a:srgbClr val="FFFFFF"/>
                </a:solidFill>
                <a:latin typeface="Playfair Display Bold" pitchFamily="34" charset="0"/>
                <a:ea typeface="Playfair Display Bold" pitchFamily="34" charset="-122"/>
                <a:cs typeface="Playfair Display Bold" pitchFamily="34" charset="-120"/>
              </a:rPr>
              <a:t>2. Public-Private Partnerships (PPPs)</a:t>
            </a:r>
            <a:endParaRPr lang="en-US" sz="900" dirty="0"/>
          </a:p>
        </p:txBody>
      </p:sp>
      <p:sp>
        <p:nvSpPr>
          <p:cNvPr id="33" name="Text 28"/>
          <p:cNvSpPr/>
          <p:nvPr/>
        </p:nvSpPr>
        <p:spPr>
          <a:xfrm>
            <a:off x="4479131" y="2237780"/>
            <a:ext cx="3843338" cy="117872"/>
          </a:xfrm>
          <a:prstGeom prst="rect">
            <a:avLst/>
          </a:prstGeom>
          <a:noFill/>
          <a:ln/>
        </p:spPr>
        <p:txBody>
          <a:bodyPr wrap="squar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Joint ventures with telecom operators and tech firms for data centres and connectivity.</a:t>
            </a:r>
            <a:endParaRPr lang="en-US" sz="750" dirty="0"/>
          </a:p>
        </p:txBody>
      </p:sp>
      <p:sp>
        <p:nvSpPr>
          <p:cNvPr id="34" name="Shape 29"/>
          <p:cNvSpPr/>
          <p:nvPr/>
        </p:nvSpPr>
        <p:spPr>
          <a:xfrm>
            <a:off x="3943350" y="2507456"/>
            <a:ext cx="4629150" cy="514350"/>
          </a:xfrm>
          <a:prstGeom prst="rect">
            <a:avLst/>
          </a:prstGeom>
          <a:solidFill>
            <a:srgbClr val="FFFFFF"/>
          </a:solidFill>
          <a:ln/>
        </p:spPr>
      </p:sp>
      <p:sp>
        <p:nvSpPr>
          <p:cNvPr id="35" name="Shape 30"/>
          <p:cNvSpPr/>
          <p:nvPr/>
        </p:nvSpPr>
        <p:spPr>
          <a:xfrm>
            <a:off x="3943350" y="2507456"/>
            <a:ext cx="4629150" cy="7144"/>
          </a:xfrm>
          <a:prstGeom prst="rect">
            <a:avLst/>
          </a:prstGeom>
          <a:solidFill>
            <a:srgbClr val="000000"/>
          </a:solidFill>
          <a:ln/>
        </p:spPr>
      </p:sp>
      <p:sp>
        <p:nvSpPr>
          <p:cNvPr id="36" name="Shape 31"/>
          <p:cNvSpPr/>
          <p:nvPr/>
        </p:nvSpPr>
        <p:spPr>
          <a:xfrm>
            <a:off x="8565356" y="2507456"/>
            <a:ext cx="7144" cy="514350"/>
          </a:xfrm>
          <a:prstGeom prst="rect">
            <a:avLst/>
          </a:prstGeom>
          <a:solidFill>
            <a:srgbClr val="000000"/>
          </a:solidFill>
          <a:ln/>
        </p:spPr>
      </p:sp>
      <p:sp>
        <p:nvSpPr>
          <p:cNvPr id="37" name="Shape 32"/>
          <p:cNvSpPr/>
          <p:nvPr/>
        </p:nvSpPr>
        <p:spPr>
          <a:xfrm>
            <a:off x="3943350" y="3014663"/>
            <a:ext cx="4629150" cy="7144"/>
          </a:xfrm>
          <a:prstGeom prst="rect">
            <a:avLst/>
          </a:prstGeom>
          <a:solidFill>
            <a:srgbClr val="000000"/>
          </a:solidFill>
          <a:ln/>
        </p:spPr>
      </p:sp>
      <p:sp>
        <p:nvSpPr>
          <p:cNvPr id="38" name="Shape 33"/>
          <p:cNvSpPr/>
          <p:nvPr/>
        </p:nvSpPr>
        <p:spPr>
          <a:xfrm>
            <a:off x="3943350" y="2507456"/>
            <a:ext cx="28575" cy="514350"/>
          </a:xfrm>
          <a:prstGeom prst="rect">
            <a:avLst/>
          </a:prstGeom>
          <a:solidFill>
            <a:srgbClr val="000000"/>
          </a:solidFill>
          <a:ln/>
        </p:spPr>
      </p:sp>
      <p:pic>
        <p:nvPicPr>
          <p:cNvPr id="39" name="Image 3" descr="preencoded.png"/>
          <p:cNvPicPr>
            <a:picLocks noChangeAspect="1"/>
          </p:cNvPicPr>
          <p:nvPr/>
        </p:nvPicPr>
        <p:blipFill>
          <a:blip r:embed="rId6"/>
          <a:stretch>
            <a:fillRect/>
          </a:stretch>
        </p:blipFill>
        <p:spPr>
          <a:xfrm>
            <a:off x="4119628" y="2727127"/>
            <a:ext cx="171450" cy="171450"/>
          </a:xfrm>
          <a:prstGeom prst="rect">
            <a:avLst/>
          </a:prstGeom>
        </p:spPr>
      </p:pic>
      <p:sp>
        <p:nvSpPr>
          <p:cNvPr id="40" name="Text 34"/>
          <p:cNvSpPr/>
          <p:nvPr/>
        </p:nvSpPr>
        <p:spPr>
          <a:xfrm>
            <a:off x="4467383" y="2600325"/>
            <a:ext cx="3962242" cy="171450"/>
          </a:xfrm>
          <a:prstGeom prst="rect">
            <a:avLst/>
          </a:prstGeom>
          <a:noFill/>
          <a:ln/>
        </p:spPr>
        <p:txBody>
          <a:bodyPr wrap="square" lIns="0" tIns="0" rIns="0" bIns="0" rtlCol="0" anchor="t">
            <a:spAutoFit/>
          </a:bodyPr>
          <a:lstStyle/>
          <a:p>
            <a:pPr marL="0" indent="0" algn="l">
              <a:buNone/>
            </a:pPr>
            <a:r>
              <a:rPr lang="en-US" sz="900" b="1" dirty="0">
                <a:solidFill>
                  <a:srgbClr val="FFFFFF"/>
                </a:solidFill>
                <a:latin typeface="Playfair Display Bold" pitchFamily="34" charset="0"/>
                <a:ea typeface="Playfair Display Bold" pitchFamily="34" charset="-122"/>
                <a:cs typeface="Playfair Display Bold" pitchFamily="34" charset="-120"/>
              </a:rPr>
              <a:t>3. International Development Finance</a:t>
            </a:r>
            <a:endParaRPr lang="en-US" sz="900" dirty="0"/>
          </a:p>
        </p:txBody>
      </p:sp>
      <p:sp>
        <p:nvSpPr>
          <p:cNvPr id="41" name="Text 35"/>
          <p:cNvSpPr/>
          <p:nvPr/>
        </p:nvSpPr>
        <p:spPr>
          <a:xfrm>
            <a:off x="4467383" y="2800350"/>
            <a:ext cx="3962242" cy="235744"/>
          </a:xfrm>
          <a:prstGeom prst="rect">
            <a:avLst/>
          </a:prstGeom>
          <a:noFill/>
          <a:ln/>
        </p:spPr>
        <p:txBody>
          <a:bodyPr wrap="squar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Grants and concessional loans from multilateral institutions (AfDB, World Bank, UN agencies).</a:t>
            </a:r>
            <a:endParaRPr lang="en-US" sz="750" dirty="0"/>
          </a:p>
        </p:txBody>
      </p:sp>
      <p:sp>
        <p:nvSpPr>
          <p:cNvPr id="42" name="Shape 36"/>
          <p:cNvSpPr/>
          <p:nvPr/>
        </p:nvSpPr>
        <p:spPr>
          <a:xfrm>
            <a:off x="3943350" y="3128963"/>
            <a:ext cx="4629150" cy="514350"/>
          </a:xfrm>
          <a:prstGeom prst="rect">
            <a:avLst/>
          </a:prstGeom>
          <a:solidFill>
            <a:srgbClr val="FFFFFF"/>
          </a:solidFill>
          <a:ln/>
        </p:spPr>
      </p:sp>
      <p:sp>
        <p:nvSpPr>
          <p:cNvPr id="43" name="Shape 37"/>
          <p:cNvSpPr/>
          <p:nvPr/>
        </p:nvSpPr>
        <p:spPr>
          <a:xfrm>
            <a:off x="3943350" y="3128963"/>
            <a:ext cx="4629150" cy="7144"/>
          </a:xfrm>
          <a:prstGeom prst="rect">
            <a:avLst/>
          </a:prstGeom>
          <a:solidFill>
            <a:srgbClr val="000000"/>
          </a:solidFill>
          <a:ln/>
        </p:spPr>
      </p:sp>
      <p:sp>
        <p:nvSpPr>
          <p:cNvPr id="44" name="Shape 38"/>
          <p:cNvSpPr/>
          <p:nvPr/>
        </p:nvSpPr>
        <p:spPr>
          <a:xfrm>
            <a:off x="8565356" y="3128963"/>
            <a:ext cx="7144" cy="514350"/>
          </a:xfrm>
          <a:prstGeom prst="rect">
            <a:avLst/>
          </a:prstGeom>
          <a:solidFill>
            <a:srgbClr val="000000"/>
          </a:solidFill>
          <a:ln/>
        </p:spPr>
      </p:sp>
      <p:sp>
        <p:nvSpPr>
          <p:cNvPr id="45" name="Shape 39"/>
          <p:cNvSpPr/>
          <p:nvPr/>
        </p:nvSpPr>
        <p:spPr>
          <a:xfrm>
            <a:off x="3943350" y="3636169"/>
            <a:ext cx="4629150" cy="7144"/>
          </a:xfrm>
          <a:prstGeom prst="rect">
            <a:avLst/>
          </a:prstGeom>
          <a:solidFill>
            <a:srgbClr val="000000"/>
          </a:solidFill>
          <a:ln/>
        </p:spPr>
      </p:sp>
      <p:sp>
        <p:nvSpPr>
          <p:cNvPr id="46" name="Shape 40"/>
          <p:cNvSpPr/>
          <p:nvPr/>
        </p:nvSpPr>
        <p:spPr>
          <a:xfrm>
            <a:off x="3943350" y="3128963"/>
            <a:ext cx="28575" cy="514350"/>
          </a:xfrm>
          <a:prstGeom prst="rect">
            <a:avLst/>
          </a:prstGeom>
          <a:solidFill>
            <a:srgbClr val="000000"/>
          </a:solidFill>
          <a:ln/>
        </p:spPr>
      </p:sp>
      <p:pic>
        <p:nvPicPr>
          <p:cNvPr id="47" name="Image 4" descr="preencoded.png"/>
          <p:cNvPicPr>
            <a:picLocks noChangeAspect="1"/>
          </p:cNvPicPr>
          <p:nvPr/>
        </p:nvPicPr>
        <p:blipFill>
          <a:blip r:embed="rId7"/>
          <a:stretch>
            <a:fillRect/>
          </a:stretch>
        </p:blipFill>
        <p:spPr>
          <a:xfrm>
            <a:off x="4125348" y="3348633"/>
            <a:ext cx="171450" cy="171450"/>
          </a:xfrm>
          <a:prstGeom prst="rect">
            <a:avLst/>
          </a:prstGeom>
        </p:spPr>
      </p:pic>
      <p:sp>
        <p:nvSpPr>
          <p:cNvPr id="48" name="Text 41"/>
          <p:cNvSpPr/>
          <p:nvPr/>
        </p:nvSpPr>
        <p:spPr>
          <a:xfrm>
            <a:off x="4478824" y="3221831"/>
            <a:ext cx="3950801" cy="171450"/>
          </a:xfrm>
          <a:prstGeom prst="rect">
            <a:avLst/>
          </a:prstGeom>
          <a:noFill/>
          <a:ln/>
        </p:spPr>
        <p:txBody>
          <a:bodyPr wrap="square" lIns="0" tIns="0" rIns="0" bIns="0" rtlCol="0" anchor="t">
            <a:spAutoFit/>
          </a:bodyPr>
          <a:lstStyle/>
          <a:p>
            <a:pPr marL="0" indent="0" algn="l">
              <a:buNone/>
            </a:pPr>
            <a:r>
              <a:rPr lang="en-US" sz="900" b="1" dirty="0">
                <a:solidFill>
                  <a:srgbClr val="FFFFFF"/>
                </a:solidFill>
                <a:latin typeface="Playfair Display Bold" pitchFamily="34" charset="0"/>
                <a:ea typeface="Playfair Display Bold" pitchFamily="34" charset="-122"/>
                <a:cs typeface="Playfair Display Bold" pitchFamily="34" charset="-120"/>
              </a:rPr>
              <a:t>4. Venture Capital &amp; Private Equity</a:t>
            </a:r>
            <a:endParaRPr lang="en-US" sz="900" dirty="0"/>
          </a:p>
        </p:txBody>
      </p:sp>
      <p:sp>
        <p:nvSpPr>
          <p:cNvPr id="49" name="Text 42"/>
          <p:cNvSpPr/>
          <p:nvPr/>
        </p:nvSpPr>
        <p:spPr>
          <a:xfrm>
            <a:off x="4478824" y="3421856"/>
            <a:ext cx="3950801" cy="235744"/>
          </a:xfrm>
          <a:prstGeom prst="rect">
            <a:avLst/>
          </a:prstGeom>
          <a:noFill/>
          <a:ln/>
        </p:spPr>
        <p:txBody>
          <a:bodyPr wrap="squar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Tax incentives and Special Economic Zones to attract local and foreign direct investment.</a:t>
            </a:r>
            <a:endParaRPr lang="en-US" sz="750" dirty="0"/>
          </a:p>
        </p:txBody>
      </p:sp>
      <p:sp>
        <p:nvSpPr>
          <p:cNvPr id="50" name="Shape 43"/>
          <p:cNvSpPr/>
          <p:nvPr/>
        </p:nvSpPr>
        <p:spPr>
          <a:xfrm>
            <a:off x="3943350" y="3750469"/>
            <a:ext cx="4629150" cy="514350"/>
          </a:xfrm>
          <a:prstGeom prst="rect">
            <a:avLst/>
          </a:prstGeom>
          <a:solidFill>
            <a:srgbClr val="FFFFFF"/>
          </a:solidFill>
          <a:ln/>
        </p:spPr>
      </p:sp>
      <p:sp>
        <p:nvSpPr>
          <p:cNvPr id="51" name="Shape 44"/>
          <p:cNvSpPr/>
          <p:nvPr/>
        </p:nvSpPr>
        <p:spPr>
          <a:xfrm>
            <a:off x="3943350" y="3750469"/>
            <a:ext cx="4629150" cy="7144"/>
          </a:xfrm>
          <a:prstGeom prst="rect">
            <a:avLst/>
          </a:prstGeom>
          <a:solidFill>
            <a:srgbClr val="000000"/>
          </a:solidFill>
          <a:ln/>
        </p:spPr>
      </p:sp>
      <p:sp>
        <p:nvSpPr>
          <p:cNvPr id="52" name="Shape 45"/>
          <p:cNvSpPr/>
          <p:nvPr/>
        </p:nvSpPr>
        <p:spPr>
          <a:xfrm>
            <a:off x="8565356" y="3750469"/>
            <a:ext cx="7144" cy="514350"/>
          </a:xfrm>
          <a:prstGeom prst="rect">
            <a:avLst/>
          </a:prstGeom>
          <a:solidFill>
            <a:srgbClr val="000000"/>
          </a:solidFill>
          <a:ln/>
        </p:spPr>
      </p:sp>
      <p:sp>
        <p:nvSpPr>
          <p:cNvPr id="53" name="Shape 46"/>
          <p:cNvSpPr/>
          <p:nvPr/>
        </p:nvSpPr>
        <p:spPr>
          <a:xfrm>
            <a:off x="3943350" y="4257675"/>
            <a:ext cx="4629150" cy="7144"/>
          </a:xfrm>
          <a:prstGeom prst="rect">
            <a:avLst/>
          </a:prstGeom>
          <a:solidFill>
            <a:srgbClr val="000000"/>
          </a:solidFill>
          <a:ln/>
        </p:spPr>
      </p:sp>
      <p:sp>
        <p:nvSpPr>
          <p:cNvPr id="54" name="Shape 47"/>
          <p:cNvSpPr/>
          <p:nvPr/>
        </p:nvSpPr>
        <p:spPr>
          <a:xfrm>
            <a:off x="3943350" y="3750469"/>
            <a:ext cx="28575" cy="514350"/>
          </a:xfrm>
          <a:prstGeom prst="rect">
            <a:avLst/>
          </a:prstGeom>
          <a:solidFill>
            <a:srgbClr val="000000"/>
          </a:solidFill>
          <a:ln/>
        </p:spPr>
      </p:sp>
      <p:pic>
        <p:nvPicPr>
          <p:cNvPr id="55" name="Image 5" descr="preencoded.png"/>
          <p:cNvPicPr>
            <a:picLocks noChangeAspect="1"/>
          </p:cNvPicPr>
          <p:nvPr/>
        </p:nvPicPr>
        <p:blipFill>
          <a:blip r:embed="rId8"/>
          <a:stretch>
            <a:fillRect/>
          </a:stretch>
        </p:blipFill>
        <p:spPr>
          <a:xfrm>
            <a:off x="4126660" y="3970139"/>
            <a:ext cx="150019" cy="171450"/>
          </a:xfrm>
          <a:prstGeom prst="rect">
            <a:avLst/>
          </a:prstGeom>
        </p:spPr>
      </p:pic>
      <p:sp>
        <p:nvSpPr>
          <p:cNvPr id="56" name="Text 48"/>
          <p:cNvSpPr/>
          <p:nvPr/>
        </p:nvSpPr>
        <p:spPr>
          <a:xfrm>
            <a:off x="4459988" y="3843338"/>
            <a:ext cx="3969637" cy="171450"/>
          </a:xfrm>
          <a:prstGeom prst="rect">
            <a:avLst/>
          </a:prstGeom>
          <a:noFill/>
          <a:ln/>
        </p:spPr>
        <p:txBody>
          <a:bodyPr wrap="square" lIns="0" tIns="0" rIns="0" bIns="0" rtlCol="0" anchor="t">
            <a:spAutoFit/>
          </a:bodyPr>
          <a:lstStyle/>
          <a:p>
            <a:pPr marL="0" indent="0" algn="l">
              <a:buNone/>
            </a:pPr>
            <a:r>
              <a:rPr lang="en-US" sz="900" b="1" dirty="0">
                <a:solidFill>
                  <a:srgbClr val="FFFFFF"/>
                </a:solidFill>
                <a:latin typeface="Playfair Display Bold" pitchFamily="34" charset="0"/>
                <a:ea typeface="Playfair Display Bold" pitchFamily="34" charset="-122"/>
                <a:cs typeface="Playfair Display Bold" pitchFamily="34" charset="-120"/>
              </a:rPr>
              <a:t>5. "Data for Development" Agreements</a:t>
            </a:r>
            <a:endParaRPr lang="en-US" sz="900" dirty="0"/>
          </a:p>
        </p:txBody>
      </p:sp>
      <p:sp>
        <p:nvSpPr>
          <p:cNvPr id="57" name="Text 49"/>
          <p:cNvSpPr/>
          <p:nvPr/>
        </p:nvSpPr>
        <p:spPr>
          <a:xfrm>
            <a:off x="4459988" y="4043363"/>
            <a:ext cx="3969637" cy="235744"/>
          </a:xfrm>
          <a:prstGeom prst="rect">
            <a:avLst/>
          </a:prstGeom>
          <a:noFill/>
          <a:ln/>
        </p:spPr>
        <p:txBody>
          <a:bodyPr wrap="squar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Monetizing sovereign data access through strategic, secure agreements with global tech entities.</a:t>
            </a:r>
            <a:endParaRPr lang="en-US" sz="750" dirty="0"/>
          </a:p>
        </p:txBody>
      </p:sp>
      <p:sp>
        <p:nvSpPr>
          <p:cNvPr id="58" name="Shape 50"/>
          <p:cNvSpPr/>
          <p:nvPr/>
        </p:nvSpPr>
        <p:spPr>
          <a:xfrm>
            <a:off x="0" y="4786313"/>
            <a:ext cx="9144000" cy="357188"/>
          </a:xfrm>
          <a:prstGeom prst="rect">
            <a:avLst/>
          </a:prstGeom>
          <a:solidFill>
            <a:srgbClr val="000000"/>
          </a:solidFill>
          <a:ln/>
        </p:spPr>
      </p:sp>
      <p:sp>
        <p:nvSpPr>
          <p:cNvPr id="59" name="Shape 51"/>
          <p:cNvSpPr/>
          <p:nvPr/>
        </p:nvSpPr>
        <p:spPr>
          <a:xfrm>
            <a:off x="0" y="4786313"/>
            <a:ext cx="9144000" cy="7144"/>
          </a:xfrm>
          <a:prstGeom prst="rect">
            <a:avLst/>
          </a:prstGeom>
          <a:solidFill>
            <a:srgbClr val="000000"/>
          </a:solidFill>
          <a:ln/>
        </p:spPr>
      </p:sp>
      <p:sp>
        <p:nvSpPr>
          <p:cNvPr id="60" name="Text 52"/>
          <p:cNvSpPr/>
          <p:nvPr/>
        </p:nvSpPr>
        <p:spPr>
          <a:xfrm>
            <a:off x="571500" y="4893469"/>
            <a:ext cx="1868091" cy="117872"/>
          </a:xfrm>
          <a:prstGeom prst="rect">
            <a:avLst/>
          </a:prstGeom>
          <a:noFill/>
          <a:ln/>
        </p:spPr>
        <p:txBody>
          <a:bodyPr wrap="squar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Zimbabwe National AI Strategy 2026-2030</a:t>
            </a:r>
            <a:endParaRPr lang="en-US" sz="750" dirty="0"/>
          </a:p>
        </p:txBody>
      </p:sp>
      <p:sp>
        <p:nvSpPr>
          <p:cNvPr id="61" name="Text 53"/>
          <p:cNvSpPr/>
          <p:nvPr/>
        </p:nvSpPr>
        <p:spPr>
          <a:xfrm>
            <a:off x="8461772" y="4893469"/>
            <a:ext cx="110728" cy="117872"/>
          </a:xfrm>
          <a:prstGeom prst="rect">
            <a:avLst/>
          </a:prstGeom>
          <a:noFill/>
          <a:ln/>
        </p:spPr>
        <p:txBody>
          <a:bodyPr wrap="non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24</a:t>
            </a:r>
            <a:endParaRPr lang="en-US" sz="7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3" name="Shape 0"/>
          <p:cNvSpPr/>
          <p:nvPr/>
        </p:nvSpPr>
        <p:spPr>
          <a:xfrm>
            <a:off x="0" y="0"/>
            <a:ext cx="9144000" cy="642938"/>
          </a:xfrm>
          <a:prstGeom prst="rect">
            <a:avLst/>
          </a:prstGeom>
          <a:solidFill>
            <a:srgbClr val="800000"/>
          </a:solidFill>
          <a:ln/>
        </p:spPr>
      </p:sp>
      <p:sp>
        <p:nvSpPr>
          <p:cNvPr id="4" name="Shape 1"/>
          <p:cNvSpPr/>
          <p:nvPr/>
        </p:nvSpPr>
        <p:spPr>
          <a:xfrm>
            <a:off x="0" y="628650"/>
            <a:ext cx="9144000" cy="14288"/>
          </a:xfrm>
          <a:prstGeom prst="rect">
            <a:avLst/>
          </a:prstGeom>
          <a:solidFill>
            <a:srgbClr val="000000"/>
          </a:solidFill>
          <a:ln/>
        </p:spPr>
      </p:sp>
      <p:sp>
        <p:nvSpPr>
          <p:cNvPr id="5" name="Text 2"/>
          <p:cNvSpPr/>
          <p:nvPr/>
        </p:nvSpPr>
        <p:spPr>
          <a:xfrm>
            <a:off x="571500" y="221456"/>
            <a:ext cx="4598789" cy="342900"/>
          </a:xfrm>
          <a:prstGeom prst="rect">
            <a:avLst/>
          </a:prstGeom>
          <a:noFill/>
          <a:ln/>
        </p:spPr>
        <p:txBody>
          <a:bodyPr wrap="square" lIns="0" tIns="0" rIns="0" bIns="0" rtlCol="0" anchor="t">
            <a:spAutoFit/>
          </a:bodyPr>
          <a:lstStyle/>
          <a:p>
            <a:pPr marL="0" indent="0" algn="l">
              <a:buNone/>
            </a:pPr>
            <a:r>
              <a:rPr lang="en-US" sz="1800" b="1" dirty="0">
                <a:solidFill>
                  <a:srgbClr val="FFFFFF"/>
                </a:solidFill>
                <a:latin typeface="Playfair Display Bold" pitchFamily="34" charset="0"/>
                <a:ea typeface="Playfair Display Bold" pitchFamily="34" charset="-122"/>
                <a:cs typeface="Playfair Display Bold" pitchFamily="34" charset="-120"/>
              </a:rPr>
              <a:t>Stakeholder Roles and Responsibilities</a:t>
            </a:r>
            <a:endParaRPr lang="en-US" sz="1800" dirty="0"/>
          </a:p>
        </p:txBody>
      </p:sp>
      <p:sp>
        <p:nvSpPr>
          <p:cNvPr id="6" name="Text 3"/>
          <p:cNvSpPr/>
          <p:nvPr/>
        </p:nvSpPr>
        <p:spPr>
          <a:xfrm>
            <a:off x="528515" y="718114"/>
            <a:ext cx="8001000" cy="184666"/>
          </a:xfrm>
          <a:prstGeom prst="rect">
            <a:avLst/>
          </a:prstGeom>
          <a:noFill/>
          <a:ln/>
        </p:spPr>
        <p:txBody>
          <a:bodyPr wrap="square" lIns="0" tIns="0" rIns="0" bIns="0" rtlCol="0" anchor="t">
            <a:spAutoFit/>
          </a:bodyPr>
          <a:lstStyle/>
          <a:p>
            <a:pPr marL="0" indent="0" algn="ctr">
              <a:buNone/>
            </a:pPr>
            <a:r>
              <a:rPr lang="en-US" sz="1200" b="1" dirty="0">
                <a:solidFill>
                  <a:srgbClr val="B30000"/>
                </a:solidFill>
                <a:latin typeface="Playfair Display Bold" pitchFamily="34" charset="0"/>
                <a:ea typeface="Playfair Display Bold" pitchFamily="34" charset="-122"/>
                <a:cs typeface="Playfair Display Bold" pitchFamily="34" charset="-120"/>
              </a:rPr>
              <a:t>Collective Action for National AI Transformation</a:t>
            </a:r>
            <a:endParaRPr lang="en-US" sz="1200" dirty="0"/>
          </a:p>
        </p:txBody>
      </p:sp>
      <p:sp>
        <p:nvSpPr>
          <p:cNvPr id="23" name="Text 19"/>
          <p:cNvSpPr/>
          <p:nvPr/>
        </p:nvSpPr>
        <p:spPr>
          <a:xfrm>
            <a:off x="750094" y="1984177"/>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24" name="Text 20"/>
          <p:cNvSpPr/>
          <p:nvPr/>
        </p:nvSpPr>
        <p:spPr>
          <a:xfrm>
            <a:off x="750094" y="2389919"/>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25" name="Text 21"/>
          <p:cNvSpPr/>
          <p:nvPr/>
        </p:nvSpPr>
        <p:spPr>
          <a:xfrm>
            <a:off x="750094" y="2795662"/>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26" name="Text 22"/>
          <p:cNvSpPr/>
          <p:nvPr/>
        </p:nvSpPr>
        <p:spPr>
          <a:xfrm>
            <a:off x="750094" y="3201405"/>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38" name="Text 33"/>
          <p:cNvSpPr/>
          <p:nvPr/>
        </p:nvSpPr>
        <p:spPr>
          <a:xfrm>
            <a:off x="4857750" y="1984177"/>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39" name="Text 34"/>
          <p:cNvSpPr/>
          <p:nvPr/>
        </p:nvSpPr>
        <p:spPr>
          <a:xfrm>
            <a:off x="4857750" y="2229910"/>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40" name="Text 35"/>
          <p:cNvSpPr/>
          <p:nvPr/>
        </p:nvSpPr>
        <p:spPr>
          <a:xfrm>
            <a:off x="4857750" y="2635653"/>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41" name="Text 36"/>
          <p:cNvSpPr/>
          <p:nvPr/>
        </p:nvSpPr>
        <p:spPr>
          <a:xfrm>
            <a:off x="4857750" y="3041396"/>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53" name="Text 47"/>
          <p:cNvSpPr/>
          <p:nvPr/>
        </p:nvSpPr>
        <p:spPr>
          <a:xfrm>
            <a:off x="750094" y="4331177"/>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54" name="Text 48"/>
          <p:cNvSpPr/>
          <p:nvPr/>
        </p:nvSpPr>
        <p:spPr>
          <a:xfrm>
            <a:off x="750094" y="4736920"/>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66" name="Text 59"/>
          <p:cNvSpPr/>
          <p:nvPr/>
        </p:nvSpPr>
        <p:spPr>
          <a:xfrm>
            <a:off x="4857750" y="4736920"/>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67" name="Text 60"/>
          <p:cNvSpPr/>
          <p:nvPr/>
        </p:nvSpPr>
        <p:spPr>
          <a:xfrm>
            <a:off x="4857750" y="4982654"/>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70" name="Text 63"/>
          <p:cNvSpPr/>
          <p:nvPr/>
        </p:nvSpPr>
        <p:spPr>
          <a:xfrm>
            <a:off x="8461772" y="4893469"/>
            <a:ext cx="65" cy="115416"/>
          </a:xfrm>
          <a:prstGeom prst="rect">
            <a:avLst/>
          </a:prstGeom>
          <a:noFill/>
          <a:ln/>
        </p:spPr>
        <p:txBody>
          <a:bodyPr wrap="none" lIns="0" tIns="0" rIns="0" bIns="0" rtlCol="0" anchor="t">
            <a:spAutoFit/>
          </a:bodyPr>
          <a:lstStyle/>
          <a:p>
            <a:pPr marL="0" indent="0" algn="l">
              <a:buNone/>
            </a:pPr>
            <a:endParaRPr lang="en-US" sz="750" dirty="0"/>
          </a:p>
        </p:txBody>
      </p:sp>
      <p:pic>
        <p:nvPicPr>
          <p:cNvPr id="73" name="Picture 72">
            <a:extLst>
              <a:ext uri="{FF2B5EF4-FFF2-40B4-BE49-F238E27FC236}">
                <a16:creationId xmlns:a16="http://schemas.microsoft.com/office/drawing/2014/main" id="{627C4E43-0E31-2650-5FC9-B09957EE59BC}"/>
              </a:ext>
            </a:extLst>
          </p:cNvPr>
          <p:cNvPicPr>
            <a:picLocks noChangeAspect="1"/>
          </p:cNvPicPr>
          <p:nvPr/>
        </p:nvPicPr>
        <p:blipFill>
          <a:blip r:embed="rId3"/>
          <a:stretch>
            <a:fillRect/>
          </a:stretch>
        </p:blipFill>
        <p:spPr>
          <a:xfrm>
            <a:off x="528515" y="949672"/>
            <a:ext cx="7689102" cy="4152975"/>
          </a:xfrm>
          <a:prstGeom prst="roundRect">
            <a:avLst>
              <a:gd name="adj" fmla="val 16667"/>
            </a:avLst>
          </a:prstGeom>
          <a:ln>
            <a:solidFill>
              <a:srgbClr val="FF000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divot"/>
            <a:contourClr>
              <a:srgbClr val="969696"/>
            </a:contourClr>
          </a:sp3d>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9144000" cy="5143500"/>
          </a:xfrm>
          <a:prstGeom prst="rect">
            <a:avLst/>
          </a:prstGeom>
        </p:spPr>
      </p:pic>
      <p:sp>
        <p:nvSpPr>
          <p:cNvPr id="3" name="Shape 0"/>
          <p:cNvSpPr/>
          <p:nvPr/>
        </p:nvSpPr>
        <p:spPr>
          <a:xfrm>
            <a:off x="0" y="0"/>
            <a:ext cx="9144000" cy="642938"/>
          </a:xfrm>
          <a:prstGeom prst="rect">
            <a:avLst/>
          </a:prstGeom>
          <a:solidFill>
            <a:srgbClr val="800000"/>
          </a:solidFill>
          <a:ln/>
        </p:spPr>
      </p:sp>
      <p:sp>
        <p:nvSpPr>
          <p:cNvPr id="4" name="Shape 1"/>
          <p:cNvSpPr/>
          <p:nvPr/>
        </p:nvSpPr>
        <p:spPr>
          <a:xfrm>
            <a:off x="0" y="628650"/>
            <a:ext cx="9144000" cy="14288"/>
          </a:xfrm>
          <a:prstGeom prst="rect">
            <a:avLst/>
          </a:prstGeom>
          <a:solidFill>
            <a:srgbClr val="000000"/>
          </a:solidFill>
          <a:ln/>
        </p:spPr>
      </p:sp>
      <p:sp>
        <p:nvSpPr>
          <p:cNvPr id="5" name="Text 2"/>
          <p:cNvSpPr/>
          <p:nvPr/>
        </p:nvSpPr>
        <p:spPr>
          <a:xfrm>
            <a:off x="571500" y="221456"/>
            <a:ext cx="2689622" cy="342900"/>
          </a:xfrm>
          <a:prstGeom prst="rect">
            <a:avLst/>
          </a:prstGeom>
          <a:noFill/>
          <a:ln/>
        </p:spPr>
        <p:txBody>
          <a:bodyPr wrap="square" lIns="0" tIns="0" rIns="0" bIns="0" rtlCol="0" anchor="t">
            <a:spAutoFit/>
          </a:bodyPr>
          <a:lstStyle/>
          <a:p>
            <a:pPr marL="0" indent="0" algn="l">
              <a:buNone/>
            </a:pPr>
            <a:r>
              <a:rPr lang="en-US" sz="1800" b="1" dirty="0">
                <a:solidFill>
                  <a:srgbClr val="FFFFFF"/>
                </a:solidFill>
                <a:latin typeface="Playfair Display Bold" pitchFamily="34" charset="0"/>
                <a:ea typeface="Playfair Display Bold" pitchFamily="34" charset="-122"/>
                <a:cs typeface="Playfair Display Bold" pitchFamily="34" charset="-120"/>
              </a:rPr>
              <a:t>Cross-Cutting Themes</a:t>
            </a:r>
            <a:endParaRPr lang="en-US" sz="1800" dirty="0"/>
          </a:p>
        </p:txBody>
      </p:sp>
      <p:sp>
        <p:nvSpPr>
          <p:cNvPr id="6" name="Text 3"/>
          <p:cNvSpPr/>
          <p:nvPr/>
        </p:nvSpPr>
        <p:spPr>
          <a:xfrm>
            <a:off x="571500" y="857250"/>
            <a:ext cx="8001000" cy="228600"/>
          </a:xfrm>
          <a:prstGeom prst="rect">
            <a:avLst/>
          </a:prstGeom>
          <a:noFill/>
          <a:ln/>
        </p:spPr>
        <p:txBody>
          <a:bodyPr wrap="square" lIns="0" tIns="0" rIns="0" bIns="0" rtlCol="0" anchor="t">
            <a:spAutoFit/>
          </a:bodyPr>
          <a:lstStyle/>
          <a:p>
            <a:pPr marL="0" indent="0" algn="l">
              <a:buNone/>
            </a:pPr>
            <a:r>
              <a:rPr lang="en-US" sz="1200" b="1" dirty="0">
                <a:solidFill>
                  <a:srgbClr val="B30000"/>
                </a:solidFill>
                <a:latin typeface="Playfair Display Bold" pitchFamily="34" charset="0"/>
                <a:ea typeface="Playfair Display Bold" pitchFamily="34" charset="-122"/>
                <a:cs typeface="Playfair Display Bold" pitchFamily="34" charset="-120"/>
              </a:rPr>
              <a:t>Strengthening All Six Pillars</a:t>
            </a:r>
            <a:endParaRPr lang="en-US" sz="1200" dirty="0"/>
          </a:p>
        </p:txBody>
      </p:sp>
      <p:sp>
        <p:nvSpPr>
          <p:cNvPr id="7" name="Shape 4"/>
          <p:cNvSpPr/>
          <p:nvPr/>
        </p:nvSpPr>
        <p:spPr>
          <a:xfrm>
            <a:off x="571500" y="1228725"/>
            <a:ext cx="8001000" cy="500063"/>
          </a:xfrm>
          <a:prstGeom prst="rect">
            <a:avLst/>
          </a:prstGeom>
          <a:solidFill>
            <a:srgbClr val="FFFFFF"/>
          </a:solidFill>
          <a:ln w="9144">
            <a:solidFill>
              <a:srgbClr val="000000"/>
            </a:solidFill>
            <a:prstDash val="solid"/>
          </a:ln>
        </p:spPr>
      </p:sp>
      <p:sp>
        <p:nvSpPr>
          <p:cNvPr id="8" name="Text 5"/>
          <p:cNvSpPr/>
          <p:nvPr/>
        </p:nvSpPr>
        <p:spPr>
          <a:xfrm>
            <a:off x="750094" y="1339453"/>
            <a:ext cx="7643813" cy="385763"/>
          </a:xfrm>
          <a:prstGeom prst="rect">
            <a:avLst/>
          </a:prstGeom>
          <a:noFill/>
          <a:ln/>
        </p:spPr>
        <p:txBody>
          <a:bodyPr wrap="square" lIns="0" tIns="0" rIns="0" bIns="0" rtlCol="0" anchor="t">
            <a:spAutoFit/>
          </a:bodyPr>
          <a:lstStyle/>
          <a:p>
            <a:pPr marL="0" indent="0" algn="l">
              <a:lnSpc>
                <a:spcPct val="120000"/>
              </a:lnSpc>
              <a:buNone/>
            </a:pPr>
            <a:r>
              <a:rPr lang="en-US" sz="950" dirty="0">
                <a:solidFill>
                  <a:srgbClr val="000000"/>
                </a:solidFill>
                <a:latin typeface="Roboto" pitchFamily="34" charset="0"/>
                <a:ea typeface="Roboto" pitchFamily="34" charset="-122"/>
                <a:cs typeface="Roboto" pitchFamily="34" charset="-120"/>
              </a:rPr>
              <a:t>Certain strategic imperatives transcend individual pillars and must be integrated into every aspect of Zimbabwe's AI ecosystem to ensure holistic and sustainable development.</a:t>
            </a:r>
            <a:endParaRPr lang="en-US" sz="950" dirty="0"/>
          </a:p>
        </p:txBody>
      </p:sp>
      <p:sp>
        <p:nvSpPr>
          <p:cNvPr id="9" name="Shape 6"/>
          <p:cNvSpPr/>
          <p:nvPr/>
        </p:nvSpPr>
        <p:spPr>
          <a:xfrm>
            <a:off x="571500" y="1907381"/>
            <a:ext cx="3911203" cy="1259086"/>
          </a:xfrm>
          <a:prstGeom prst="rect">
            <a:avLst/>
          </a:prstGeom>
          <a:solidFill>
            <a:srgbClr val="FFFFFF"/>
          </a:solidFill>
          <a:ln/>
        </p:spPr>
      </p:sp>
      <p:sp>
        <p:nvSpPr>
          <p:cNvPr id="10" name="Shape 7"/>
          <p:cNvSpPr/>
          <p:nvPr/>
        </p:nvSpPr>
        <p:spPr>
          <a:xfrm>
            <a:off x="571500" y="1907381"/>
            <a:ext cx="3911203" cy="28575"/>
          </a:xfrm>
          <a:prstGeom prst="rect">
            <a:avLst/>
          </a:prstGeom>
          <a:solidFill>
            <a:srgbClr val="000000"/>
          </a:solidFill>
          <a:ln/>
        </p:spPr>
      </p:sp>
      <p:sp>
        <p:nvSpPr>
          <p:cNvPr id="11" name="Shape 8"/>
          <p:cNvSpPr/>
          <p:nvPr/>
        </p:nvSpPr>
        <p:spPr>
          <a:xfrm>
            <a:off x="4475559" y="1907381"/>
            <a:ext cx="7144" cy="1259086"/>
          </a:xfrm>
          <a:prstGeom prst="rect">
            <a:avLst/>
          </a:prstGeom>
          <a:solidFill>
            <a:srgbClr val="000000"/>
          </a:solidFill>
          <a:ln/>
        </p:spPr>
      </p:sp>
      <p:sp>
        <p:nvSpPr>
          <p:cNvPr id="12" name="Shape 9"/>
          <p:cNvSpPr/>
          <p:nvPr/>
        </p:nvSpPr>
        <p:spPr>
          <a:xfrm>
            <a:off x="571500" y="3159323"/>
            <a:ext cx="3911203" cy="7144"/>
          </a:xfrm>
          <a:prstGeom prst="rect">
            <a:avLst/>
          </a:prstGeom>
          <a:solidFill>
            <a:srgbClr val="000000"/>
          </a:solidFill>
          <a:ln/>
        </p:spPr>
      </p:sp>
      <p:sp>
        <p:nvSpPr>
          <p:cNvPr id="13" name="Shape 10"/>
          <p:cNvSpPr/>
          <p:nvPr/>
        </p:nvSpPr>
        <p:spPr>
          <a:xfrm>
            <a:off x="571500" y="1907381"/>
            <a:ext cx="7144" cy="1259086"/>
          </a:xfrm>
          <a:prstGeom prst="rect">
            <a:avLst/>
          </a:prstGeom>
          <a:solidFill>
            <a:srgbClr val="000000"/>
          </a:solidFill>
          <a:ln/>
        </p:spPr>
      </p:sp>
      <p:pic>
        <p:nvPicPr>
          <p:cNvPr id="14" name="Image 1" descr="preencoded.png"/>
          <p:cNvPicPr>
            <a:picLocks noChangeAspect="1"/>
          </p:cNvPicPr>
          <p:nvPr/>
        </p:nvPicPr>
        <p:blipFill>
          <a:blip r:embed="rId4"/>
          <a:stretch>
            <a:fillRect/>
          </a:stretch>
        </p:blipFill>
        <p:spPr>
          <a:xfrm>
            <a:off x="750094" y="2063651"/>
            <a:ext cx="214313" cy="171450"/>
          </a:xfrm>
          <a:prstGeom prst="rect">
            <a:avLst/>
          </a:prstGeom>
        </p:spPr>
      </p:pic>
      <p:sp>
        <p:nvSpPr>
          <p:cNvPr id="15" name="Text 11"/>
          <p:cNvSpPr/>
          <p:nvPr/>
        </p:nvSpPr>
        <p:spPr>
          <a:xfrm>
            <a:off x="1071563" y="2050256"/>
            <a:ext cx="1432322" cy="208955"/>
          </a:xfrm>
          <a:prstGeom prst="rect">
            <a:avLst/>
          </a:prstGeom>
          <a:noFill/>
          <a:ln/>
        </p:spPr>
        <p:txBody>
          <a:bodyPr wrap="square" lIns="0" tIns="0" rIns="0" bIns="0" rtlCol="0" anchor="t">
            <a:spAutoFit/>
          </a:bodyPr>
          <a:lstStyle/>
          <a:p>
            <a:pPr marL="0" indent="0" algn="l">
              <a:buNone/>
            </a:pPr>
            <a:r>
              <a:rPr lang="en-US" sz="1100" b="1" dirty="0">
                <a:solidFill>
                  <a:srgbClr val="FFFFFF"/>
                </a:solidFill>
                <a:latin typeface="Playfair Display Bold" pitchFamily="34" charset="0"/>
                <a:ea typeface="Playfair Display Bold" pitchFamily="34" charset="-122"/>
                <a:cs typeface="Playfair Display Bold" pitchFamily="34" charset="-120"/>
              </a:rPr>
              <a:t>Gender &amp; Inclusion</a:t>
            </a:r>
            <a:endParaRPr lang="en-US" sz="1100" dirty="0"/>
          </a:p>
        </p:txBody>
      </p:sp>
      <p:sp>
        <p:nvSpPr>
          <p:cNvPr id="16" name="Text 12"/>
          <p:cNvSpPr/>
          <p:nvPr/>
        </p:nvSpPr>
        <p:spPr>
          <a:xfrm>
            <a:off x="750094" y="2444948"/>
            <a:ext cx="3554016" cy="685800"/>
          </a:xfrm>
          <a:prstGeom prst="rect">
            <a:avLst/>
          </a:prstGeom>
          <a:noFill/>
          <a:ln/>
        </p:spPr>
        <p:txBody>
          <a:bodyPr wrap="square" lIns="0" tIns="0" rIns="0" bIns="0" rtlCol="0" anchor="t">
            <a:spAutoFit/>
          </a:bodyPr>
          <a:lstStyle/>
          <a:p>
            <a:pPr marL="0" indent="0" algn="l">
              <a:lnSpc>
                <a:spcPct val="120000"/>
              </a:lnSpc>
              <a:buNone/>
            </a:pPr>
            <a:r>
              <a:rPr lang="en-US" sz="850" dirty="0">
                <a:solidFill>
                  <a:srgbClr val="B30000"/>
                </a:solidFill>
                <a:latin typeface="Roboto" pitchFamily="34" charset="0"/>
                <a:ea typeface="Roboto" pitchFamily="34" charset="-122"/>
                <a:cs typeface="Roboto" pitchFamily="34" charset="-120"/>
              </a:rPr>
              <a:t>Equitable Participation:</a:t>
            </a:r>
            <a:r>
              <a:rPr lang="en-US" sz="850" dirty="0">
                <a:solidFill>
                  <a:srgbClr val="000000"/>
                </a:solidFill>
                <a:latin typeface="Roboto" pitchFamily="34" charset="0"/>
                <a:ea typeface="Roboto" pitchFamily="34" charset="-122"/>
                <a:cs typeface="Roboto" pitchFamily="34" charset="-120"/>
              </a:rPr>
              <a:t> Ensuring women, youth, and marginalized communities actively participate in AI development. Actively mitigating algorithmic bias to prevent the amplification of existing societal inequalities.</a:t>
            </a:r>
            <a:endParaRPr lang="en-US" sz="850" dirty="0"/>
          </a:p>
        </p:txBody>
      </p:sp>
      <p:sp>
        <p:nvSpPr>
          <p:cNvPr id="17" name="Shape 13"/>
          <p:cNvSpPr/>
          <p:nvPr/>
        </p:nvSpPr>
        <p:spPr>
          <a:xfrm>
            <a:off x="4661297" y="1907381"/>
            <a:ext cx="3911203" cy="1259086"/>
          </a:xfrm>
          <a:prstGeom prst="rect">
            <a:avLst/>
          </a:prstGeom>
          <a:solidFill>
            <a:srgbClr val="FFFFFF"/>
          </a:solidFill>
          <a:ln/>
        </p:spPr>
      </p:sp>
      <p:sp>
        <p:nvSpPr>
          <p:cNvPr id="18" name="Shape 14"/>
          <p:cNvSpPr/>
          <p:nvPr/>
        </p:nvSpPr>
        <p:spPr>
          <a:xfrm>
            <a:off x="4661297" y="1907381"/>
            <a:ext cx="3911203" cy="28575"/>
          </a:xfrm>
          <a:prstGeom prst="rect">
            <a:avLst/>
          </a:prstGeom>
          <a:solidFill>
            <a:srgbClr val="000000"/>
          </a:solidFill>
          <a:ln/>
        </p:spPr>
      </p:sp>
      <p:sp>
        <p:nvSpPr>
          <p:cNvPr id="19" name="Shape 15"/>
          <p:cNvSpPr/>
          <p:nvPr/>
        </p:nvSpPr>
        <p:spPr>
          <a:xfrm>
            <a:off x="8565356" y="1907381"/>
            <a:ext cx="7144" cy="1259086"/>
          </a:xfrm>
          <a:prstGeom prst="rect">
            <a:avLst/>
          </a:prstGeom>
          <a:solidFill>
            <a:srgbClr val="000000"/>
          </a:solidFill>
          <a:ln/>
        </p:spPr>
      </p:sp>
      <p:sp>
        <p:nvSpPr>
          <p:cNvPr id="20" name="Shape 16"/>
          <p:cNvSpPr/>
          <p:nvPr/>
        </p:nvSpPr>
        <p:spPr>
          <a:xfrm>
            <a:off x="4661297" y="3159323"/>
            <a:ext cx="3911203" cy="7144"/>
          </a:xfrm>
          <a:prstGeom prst="rect">
            <a:avLst/>
          </a:prstGeom>
          <a:solidFill>
            <a:srgbClr val="000000"/>
          </a:solidFill>
          <a:ln/>
        </p:spPr>
      </p:sp>
      <p:sp>
        <p:nvSpPr>
          <p:cNvPr id="21" name="Shape 17"/>
          <p:cNvSpPr/>
          <p:nvPr/>
        </p:nvSpPr>
        <p:spPr>
          <a:xfrm>
            <a:off x="4661297" y="1907381"/>
            <a:ext cx="7144" cy="1259086"/>
          </a:xfrm>
          <a:prstGeom prst="rect">
            <a:avLst/>
          </a:prstGeom>
          <a:solidFill>
            <a:srgbClr val="000000"/>
          </a:solidFill>
          <a:ln/>
        </p:spPr>
      </p:sp>
      <p:pic>
        <p:nvPicPr>
          <p:cNvPr id="22" name="Image 2" descr="preencoded.png"/>
          <p:cNvPicPr>
            <a:picLocks noChangeAspect="1"/>
          </p:cNvPicPr>
          <p:nvPr/>
        </p:nvPicPr>
        <p:blipFill>
          <a:blip r:embed="rId5"/>
          <a:stretch>
            <a:fillRect/>
          </a:stretch>
        </p:blipFill>
        <p:spPr>
          <a:xfrm>
            <a:off x="4861322" y="2063651"/>
            <a:ext cx="171450" cy="171450"/>
          </a:xfrm>
          <a:prstGeom prst="rect">
            <a:avLst/>
          </a:prstGeom>
        </p:spPr>
      </p:pic>
      <p:sp>
        <p:nvSpPr>
          <p:cNvPr id="23" name="Text 18"/>
          <p:cNvSpPr/>
          <p:nvPr/>
        </p:nvSpPr>
        <p:spPr>
          <a:xfrm>
            <a:off x="5161359" y="2050256"/>
            <a:ext cx="2125266" cy="208955"/>
          </a:xfrm>
          <a:prstGeom prst="rect">
            <a:avLst/>
          </a:prstGeom>
          <a:noFill/>
          <a:ln/>
        </p:spPr>
        <p:txBody>
          <a:bodyPr wrap="square" lIns="0" tIns="0" rIns="0" bIns="0" rtlCol="0" anchor="t">
            <a:spAutoFit/>
          </a:bodyPr>
          <a:lstStyle/>
          <a:p>
            <a:pPr marL="0" indent="0" algn="l">
              <a:buNone/>
            </a:pPr>
            <a:r>
              <a:rPr lang="en-US" sz="1100" b="1" dirty="0">
                <a:solidFill>
                  <a:srgbClr val="FFFFFF"/>
                </a:solidFill>
                <a:latin typeface="Playfair Display Bold" pitchFamily="34" charset="0"/>
                <a:ea typeface="Playfair Display Bold" pitchFamily="34" charset="-122"/>
                <a:cs typeface="Playfair Display Bold" pitchFamily="34" charset="-120"/>
              </a:rPr>
              <a:t>Environmental Sustainability</a:t>
            </a:r>
            <a:endParaRPr lang="en-US" sz="1100" dirty="0"/>
          </a:p>
        </p:txBody>
      </p:sp>
      <p:sp>
        <p:nvSpPr>
          <p:cNvPr id="24" name="Text 19"/>
          <p:cNvSpPr/>
          <p:nvPr/>
        </p:nvSpPr>
        <p:spPr>
          <a:xfrm>
            <a:off x="4839891" y="2444948"/>
            <a:ext cx="3554016" cy="685800"/>
          </a:xfrm>
          <a:prstGeom prst="rect">
            <a:avLst/>
          </a:prstGeom>
          <a:noFill/>
          <a:ln/>
        </p:spPr>
        <p:txBody>
          <a:bodyPr wrap="square" lIns="0" tIns="0" rIns="0" bIns="0" rtlCol="0" anchor="t">
            <a:spAutoFit/>
          </a:bodyPr>
          <a:lstStyle/>
          <a:p>
            <a:pPr marL="0" indent="0" algn="l">
              <a:lnSpc>
                <a:spcPct val="120000"/>
              </a:lnSpc>
              <a:buNone/>
            </a:pPr>
            <a:r>
              <a:rPr lang="en-US" sz="850" dirty="0">
                <a:solidFill>
                  <a:srgbClr val="B30000"/>
                </a:solidFill>
                <a:latin typeface="Roboto" pitchFamily="34" charset="0"/>
                <a:ea typeface="Roboto" pitchFamily="34" charset="-122"/>
                <a:cs typeface="Roboto" pitchFamily="34" charset="-120"/>
              </a:rPr>
              <a:t>Green AI:</a:t>
            </a:r>
            <a:r>
              <a:rPr lang="en-US" sz="850" dirty="0">
                <a:solidFill>
                  <a:srgbClr val="000000"/>
                </a:solidFill>
                <a:latin typeface="Roboto" pitchFamily="34" charset="0"/>
                <a:ea typeface="Roboto" pitchFamily="34" charset="-122"/>
                <a:cs typeface="Roboto" pitchFamily="34" charset="-120"/>
              </a:rPr>
              <a:t> Mandating energy-efficient computing practices and renewable energy use for data centres. Leveraging AI specifically to address climate change, resource management, and conservation efforts.</a:t>
            </a:r>
            <a:endParaRPr lang="en-US" sz="850" dirty="0"/>
          </a:p>
        </p:txBody>
      </p:sp>
      <p:sp>
        <p:nvSpPr>
          <p:cNvPr id="25" name="Shape 20"/>
          <p:cNvSpPr/>
          <p:nvPr/>
        </p:nvSpPr>
        <p:spPr>
          <a:xfrm>
            <a:off x="571500" y="3309342"/>
            <a:ext cx="3911203" cy="1259086"/>
          </a:xfrm>
          <a:prstGeom prst="rect">
            <a:avLst/>
          </a:prstGeom>
          <a:solidFill>
            <a:srgbClr val="FFFFFF"/>
          </a:solidFill>
          <a:ln/>
        </p:spPr>
      </p:sp>
      <p:sp>
        <p:nvSpPr>
          <p:cNvPr id="26" name="Shape 21"/>
          <p:cNvSpPr/>
          <p:nvPr/>
        </p:nvSpPr>
        <p:spPr>
          <a:xfrm>
            <a:off x="571500" y="3309342"/>
            <a:ext cx="3911203" cy="28575"/>
          </a:xfrm>
          <a:prstGeom prst="rect">
            <a:avLst/>
          </a:prstGeom>
          <a:solidFill>
            <a:srgbClr val="000000"/>
          </a:solidFill>
          <a:ln/>
        </p:spPr>
      </p:sp>
      <p:sp>
        <p:nvSpPr>
          <p:cNvPr id="27" name="Shape 22"/>
          <p:cNvSpPr/>
          <p:nvPr/>
        </p:nvSpPr>
        <p:spPr>
          <a:xfrm>
            <a:off x="4475559" y="3309342"/>
            <a:ext cx="7144" cy="1259086"/>
          </a:xfrm>
          <a:prstGeom prst="rect">
            <a:avLst/>
          </a:prstGeom>
          <a:solidFill>
            <a:srgbClr val="000000"/>
          </a:solidFill>
          <a:ln/>
        </p:spPr>
      </p:sp>
      <p:sp>
        <p:nvSpPr>
          <p:cNvPr id="28" name="Shape 23"/>
          <p:cNvSpPr/>
          <p:nvPr/>
        </p:nvSpPr>
        <p:spPr>
          <a:xfrm>
            <a:off x="571500" y="4561284"/>
            <a:ext cx="3911203" cy="7144"/>
          </a:xfrm>
          <a:prstGeom prst="rect">
            <a:avLst/>
          </a:prstGeom>
          <a:solidFill>
            <a:srgbClr val="000000"/>
          </a:solidFill>
          <a:ln/>
        </p:spPr>
      </p:sp>
      <p:sp>
        <p:nvSpPr>
          <p:cNvPr id="29" name="Shape 24"/>
          <p:cNvSpPr/>
          <p:nvPr/>
        </p:nvSpPr>
        <p:spPr>
          <a:xfrm>
            <a:off x="571500" y="3309342"/>
            <a:ext cx="7144" cy="1259086"/>
          </a:xfrm>
          <a:prstGeom prst="rect">
            <a:avLst/>
          </a:prstGeom>
          <a:solidFill>
            <a:srgbClr val="000000"/>
          </a:solidFill>
          <a:ln/>
        </p:spPr>
      </p:sp>
      <p:pic>
        <p:nvPicPr>
          <p:cNvPr id="30" name="Image 3" descr="preencoded.png"/>
          <p:cNvPicPr>
            <a:picLocks noChangeAspect="1"/>
          </p:cNvPicPr>
          <p:nvPr/>
        </p:nvPicPr>
        <p:blipFill>
          <a:blip r:embed="rId6"/>
          <a:stretch>
            <a:fillRect/>
          </a:stretch>
        </p:blipFill>
        <p:spPr>
          <a:xfrm>
            <a:off x="771525" y="3465612"/>
            <a:ext cx="171450" cy="171450"/>
          </a:xfrm>
          <a:prstGeom prst="rect">
            <a:avLst/>
          </a:prstGeom>
        </p:spPr>
      </p:pic>
      <p:sp>
        <p:nvSpPr>
          <p:cNvPr id="31" name="Text 25"/>
          <p:cNvSpPr/>
          <p:nvPr/>
        </p:nvSpPr>
        <p:spPr>
          <a:xfrm>
            <a:off x="1071563" y="3452217"/>
            <a:ext cx="1973461" cy="208955"/>
          </a:xfrm>
          <a:prstGeom prst="rect">
            <a:avLst/>
          </a:prstGeom>
          <a:noFill/>
          <a:ln/>
        </p:spPr>
        <p:txBody>
          <a:bodyPr wrap="square" lIns="0" tIns="0" rIns="0" bIns="0" rtlCol="0" anchor="t">
            <a:spAutoFit/>
          </a:bodyPr>
          <a:lstStyle/>
          <a:p>
            <a:pPr marL="0" indent="0" algn="l">
              <a:buNone/>
            </a:pPr>
            <a:r>
              <a:rPr lang="en-US" sz="1100" b="1" dirty="0">
                <a:solidFill>
                  <a:srgbClr val="FFFFFF"/>
                </a:solidFill>
                <a:latin typeface="Playfair Display Bold" pitchFamily="34" charset="0"/>
                <a:ea typeface="Playfair Display Bold" pitchFamily="34" charset="-122"/>
                <a:cs typeface="Playfair Display Bold" pitchFamily="34" charset="-120"/>
              </a:rPr>
              <a:t>Cybersecurity &amp; Resilience</a:t>
            </a:r>
            <a:endParaRPr lang="en-US" sz="1100" dirty="0"/>
          </a:p>
        </p:txBody>
      </p:sp>
      <p:sp>
        <p:nvSpPr>
          <p:cNvPr id="32" name="Text 26"/>
          <p:cNvSpPr/>
          <p:nvPr/>
        </p:nvSpPr>
        <p:spPr>
          <a:xfrm>
            <a:off x="750094" y="3846909"/>
            <a:ext cx="3554016" cy="514350"/>
          </a:xfrm>
          <a:prstGeom prst="rect">
            <a:avLst/>
          </a:prstGeom>
          <a:noFill/>
          <a:ln/>
        </p:spPr>
        <p:txBody>
          <a:bodyPr wrap="square" lIns="0" tIns="0" rIns="0" bIns="0" rtlCol="0" anchor="t">
            <a:spAutoFit/>
          </a:bodyPr>
          <a:lstStyle/>
          <a:p>
            <a:pPr marL="0" indent="0" algn="l">
              <a:lnSpc>
                <a:spcPct val="120000"/>
              </a:lnSpc>
              <a:buNone/>
            </a:pPr>
            <a:r>
              <a:rPr lang="en-US" sz="850" dirty="0">
                <a:solidFill>
                  <a:srgbClr val="B30000"/>
                </a:solidFill>
                <a:latin typeface="Roboto" pitchFamily="34" charset="0"/>
                <a:ea typeface="Roboto" pitchFamily="34" charset="-122"/>
                <a:cs typeface="Roboto" pitchFamily="34" charset="-120"/>
              </a:rPr>
              <a:t>Secure Infrastructure:</a:t>
            </a:r>
            <a:r>
              <a:rPr lang="en-US" sz="850" dirty="0">
                <a:solidFill>
                  <a:srgbClr val="000000"/>
                </a:solidFill>
                <a:latin typeface="Roboto" pitchFamily="34" charset="0"/>
                <a:ea typeface="Roboto" pitchFamily="34" charset="-122"/>
                <a:cs typeface="Roboto" pitchFamily="34" charset="-120"/>
              </a:rPr>
              <a:t> Protecting critical AI systems and sovereign data from cyber threats. Building robust, resilient architectures that can withstand disruptions and ensure continuous service delivery.</a:t>
            </a:r>
            <a:endParaRPr lang="en-US" sz="850" dirty="0"/>
          </a:p>
        </p:txBody>
      </p:sp>
      <p:sp>
        <p:nvSpPr>
          <p:cNvPr id="33" name="Shape 27"/>
          <p:cNvSpPr/>
          <p:nvPr/>
        </p:nvSpPr>
        <p:spPr>
          <a:xfrm>
            <a:off x="4661297" y="3309342"/>
            <a:ext cx="3911203" cy="1259086"/>
          </a:xfrm>
          <a:prstGeom prst="rect">
            <a:avLst/>
          </a:prstGeom>
          <a:solidFill>
            <a:srgbClr val="FFFFFF"/>
          </a:solidFill>
          <a:ln/>
        </p:spPr>
      </p:sp>
      <p:sp>
        <p:nvSpPr>
          <p:cNvPr id="34" name="Shape 28"/>
          <p:cNvSpPr/>
          <p:nvPr/>
        </p:nvSpPr>
        <p:spPr>
          <a:xfrm>
            <a:off x="4661297" y="3309342"/>
            <a:ext cx="3911203" cy="28575"/>
          </a:xfrm>
          <a:prstGeom prst="rect">
            <a:avLst/>
          </a:prstGeom>
          <a:solidFill>
            <a:srgbClr val="000000"/>
          </a:solidFill>
          <a:ln/>
        </p:spPr>
      </p:sp>
      <p:sp>
        <p:nvSpPr>
          <p:cNvPr id="35" name="Shape 29"/>
          <p:cNvSpPr/>
          <p:nvPr/>
        </p:nvSpPr>
        <p:spPr>
          <a:xfrm>
            <a:off x="8565356" y="3309342"/>
            <a:ext cx="7144" cy="1259086"/>
          </a:xfrm>
          <a:prstGeom prst="rect">
            <a:avLst/>
          </a:prstGeom>
          <a:solidFill>
            <a:srgbClr val="000000"/>
          </a:solidFill>
          <a:ln/>
        </p:spPr>
      </p:sp>
      <p:sp>
        <p:nvSpPr>
          <p:cNvPr id="36" name="Shape 30"/>
          <p:cNvSpPr/>
          <p:nvPr/>
        </p:nvSpPr>
        <p:spPr>
          <a:xfrm>
            <a:off x="4661297" y="4561284"/>
            <a:ext cx="3911203" cy="7144"/>
          </a:xfrm>
          <a:prstGeom prst="rect">
            <a:avLst/>
          </a:prstGeom>
          <a:solidFill>
            <a:srgbClr val="000000"/>
          </a:solidFill>
          <a:ln/>
        </p:spPr>
      </p:sp>
      <p:sp>
        <p:nvSpPr>
          <p:cNvPr id="37" name="Shape 31"/>
          <p:cNvSpPr/>
          <p:nvPr/>
        </p:nvSpPr>
        <p:spPr>
          <a:xfrm>
            <a:off x="4661297" y="3309342"/>
            <a:ext cx="7144" cy="1259086"/>
          </a:xfrm>
          <a:prstGeom prst="rect">
            <a:avLst/>
          </a:prstGeom>
          <a:solidFill>
            <a:srgbClr val="000000"/>
          </a:solidFill>
          <a:ln/>
        </p:spPr>
      </p:sp>
      <p:pic>
        <p:nvPicPr>
          <p:cNvPr id="38" name="Image 4" descr="preencoded.png"/>
          <p:cNvPicPr>
            <a:picLocks noChangeAspect="1"/>
          </p:cNvPicPr>
          <p:nvPr/>
        </p:nvPicPr>
        <p:blipFill>
          <a:blip r:embed="rId7"/>
          <a:stretch>
            <a:fillRect/>
          </a:stretch>
        </p:blipFill>
        <p:spPr>
          <a:xfrm>
            <a:off x="4850606" y="3465612"/>
            <a:ext cx="192881" cy="171450"/>
          </a:xfrm>
          <a:prstGeom prst="rect">
            <a:avLst/>
          </a:prstGeom>
        </p:spPr>
      </p:pic>
      <p:sp>
        <p:nvSpPr>
          <p:cNvPr id="39" name="Text 32"/>
          <p:cNvSpPr/>
          <p:nvPr/>
        </p:nvSpPr>
        <p:spPr>
          <a:xfrm>
            <a:off x="5161359" y="3452217"/>
            <a:ext cx="2121694" cy="208955"/>
          </a:xfrm>
          <a:prstGeom prst="rect">
            <a:avLst/>
          </a:prstGeom>
          <a:noFill/>
          <a:ln/>
        </p:spPr>
        <p:txBody>
          <a:bodyPr wrap="square" lIns="0" tIns="0" rIns="0" bIns="0" rtlCol="0" anchor="t">
            <a:spAutoFit/>
          </a:bodyPr>
          <a:lstStyle/>
          <a:p>
            <a:pPr marL="0" indent="0" algn="l">
              <a:buNone/>
            </a:pPr>
            <a:r>
              <a:rPr lang="en-US" sz="1100" b="1" dirty="0">
                <a:solidFill>
                  <a:srgbClr val="FFFFFF"/>
                </a:solidFill>
                <a:latin typeface="Playfair Display Bold" pitchFamily="34" charset="0"/>
                <a:ea typeface="Playfair Display Bold" pitchFamily="34" charset="-122"/>
                <a:cs typeface="Playfair Display Bold" pitchFamily="34" charset="-120"/>
              </a:rPr>
              <a:t>Public Trust &amp; Transparency</a:t>
            </a:r>
            <a:endParaRPr lang="en-US" sz="1100" dirty="0"/>
          </a:p>
        </p:txBody>
      </p:sp>
      <p:sp>
        <p:nvSpPr>
          <p:cNvPr id="40" name="Text 33"/>
          <p:cNvSpPr/>
          <p:nvPr/>
        </p:nvSpPr>
        <p:spPr>
          <a:xfrm>
            <a:off x="4839891" y="3846909"/>
            <a:ext cx="3554016" cy="685800"/>
          </a:xfrm>
          <a:prstGeom prst="rect">
            <a:avLst/>
          </a:prstGeom>
          <a:noFill/>
          <a:ln/>
        </p:spPr>
        <p:txBody>
          <a:bodyPr wrap="square" lIns="0" tIns="0" rIns="0" bIns="0" rtlCol="0" anchor="t">
            <a:spAutoFit/>
          </a:bodyPr>
          <a:lstStyle/>
          <a:p>
            <a:pPr marL="0" indent="0" algn="l">
              <a:lnSpc>
                <a:spcPct val="120000"/>
              </a:lnSpc>
              <a:buNone/>
            </a:pPr>
            <a:r>
              <a:rPr lang="en-US" sz="850" dirty="0">
                <a:solidFill>
                  <a:srgbClr val="B30000"/>
                </a:solidFill>
                <a:latin typeface="Roboto" pitchFamily="34" charset="0"/>
                <a:ea typeface="Roboto" pitchFamily="34" charset="-122"/>
                <a:cs typeface="Roboto" pitchFamily="34" charset="-120"/>
              </a:rPr>
              <a:t>Explainable AI:</a:t>
            </a:r>
            <a:r>
              <a:rPr lang="en-US" sz="850" dirty="0">
                <a:solidFill>
                  <a:srgbClr val="000000"/>
                </a:solidFill>
                <a:latin typeface="Roboto" pitchFamily="34" charset="0"/>
                <a:ea typeface="Roboto" pitchFamily="34" charset="-122"/>
                <a:cs typeface="Roboto" pitchFamily="34" charset="-120"/>
              </a:rPr>
              <a:t> Fostering citizen confidence through transparent AI decision-making processes. Maintaining open communication regarding how AI is deployed in public services and its impact on society.</a:t>
            </a:r>
            <a:endParaRPr lang="en-US" sz="850" dirty="0"/>
          </a:p>
        </p:txBody>
      </p:sp>
      <p:sp>
        <p:nvSpPr>
          <p:cNvPr id="41" name="Shape 34"/>
          <p:cNvSpPr/>
          <p:nvPr/>
        </p:nvSpPr>
        <p:spPr>
          <a:xfrm>
            <a:off x="0" y="4786313"/>
            <a:ext cx="9144000" cy="357188"/>
          </a:xfrm>
          <a:prstGeom prst="rect">
            <a:avLst/>
          </a:prstGeom>
          <a:solidFill>
            <a:srgbClr val="000000"/>
          </a:solidFill>
          <a:ln/>
        </p:spPr>
      </p:sp>
      <p:sp>
        <p:nvSpPr>
          <p:cNvPr id="42" name="Shape 35"/>
          <p:cNvSpPr/>
          <p:nvPr/>
        </p:nvSpPr>
        <p:spPr>
          <a:xfrm>
            <a:off x="0" y="4786313"/>
            <a:ext cx="9144000" cy="7144"/>
          </a:xfrm>
          <a:prstGeom prst="rect">
            <a:avLst/>
          </a:prstGeom>
          <a:solidFill>
            <a:srgbClr val="000000"/>
          </a:solidFill>
          <a:ln/>
        </p:spPr>
      </p:sp>
      <p:sp>
        <p:nvSpPr>
          <p:cNvPr id="43" name="Text 36"/>
          <p:cNvSpPr/>
          <p:nvPr/>
        </p:nvSpPr>
        <p:spPr>
          <a:xfrm>
            <a:off x="571500" y="4893469"/>
            <a:ext cx="1868091" cy="117872"/>
          </a:xfrm>
          <a:prstGeom prst="rect">
            <a:avLst/>
          </a:prstGeom>
          <a:noFill/>
          <a:ln/>
        </p:spPr>
        <p:txBody>
          <a:bodyPr wrap="squar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Zimbabwe National AI Strategy 2026-2030</a:t>
            </a:r>
            <a:endParaRPr lang="en-US" sz="750" dirty="0"/>
          </a:p>
        </p:txBody>
      </p:sp>
      <p:sp>
        <p:nvSpPr>
          <p:cNvPr id="44" name="Text 37"/>
          <p:cNvSpPr/>
          <p:nvPr/>
        </p:nvSpPr>
        <p:spPr>
          <a:xfrm>
            <a:off x="8461772" y="4893469"/>
            <a:ext cx="110728" cy="117872"/>
          </a:xfrm>
          <a:prstGeom prst="rect">
            <a:avLst/>
          </a:prstGeom>
          <a:noFill/>
          <a:ln/>
        </p:spPr>
        <p:txBody>
          <a:bodyPr wrap="non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26</a:t>
            </a:r>
            <a:endParaRPr lang="en-US" sz="75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394676" y="0"/>
            <a:ext cx="8749323" cy="4921494"/>
          </a:xfrm>
          <a:prstGeom prst="rect">
            <a:avLst/>
          </a:prstGeom>
        </p:spPr>
      </p:pic>
      <p:sp>
        <p:nvSpPr>
          <p:cNvPr id="3" name="Shape 0"/>
          <p:cNvSpPr/>
          <p:nvPr/>
        </p:nvSpPr>
        <p:spPr>
          <a:xfrm>
            <a:off x="0" y="0"/>
            <a:ext cx="9144000" cy="642938"/>
          </a:xfrm>
          <a:prstGeom prst="rect">
            <a:avLst/>
          </a:prstGeom>
          <a:solidFill>
            <a:srgbClr val="800000"/>
          </a:solidFill>
          <a:ln/>
        </p:spPr>
      </p:sp>
      <p:sp>
        <p:nvSpPr>
          <p:cNvPr id="4" name="Shape 1"/>
          <p:cNvSpPr/>
          <p:nvPr/>
        </p:nvSpPr>
        <p:spPr>
          <a:xfrm>
            <a:off x="0" y="628650"/>
            <a:ext cx="9144000" cy="14288"/>
          </a:xfrm>
          <a:prstGeom prst="rect">
            <a:avLst/>
          </a:prstGeom>
          <a:solidFill>
            <a:srgbClr val="000000"/>
          </a:solidFill>
          <a:ln/>
        </p:spPr>
      </p:sp>
      <p:sp>
        <p:nvSpPr>
          <p:cNvPr id="5" name="Text 2"/>
          <p:cNvSpPr/>
          <p:nvPr/>
        </p:nvSpPr>
        <p:spPr>
          <a:xfrm>
            <a:off x="571500" y="221456"/>
            <a:ext cx="3927277" cy="342900"/>
          </a:xfrm>
          <a:prstGeom prst="rect">
            <a:avLst/>
          </a:prstGeom>
          <a:noFill/>
          <a:ln/>
        </p:spPr>
        <p:txBody>
          <a:bodyPr wrap="square" lIns="0" tIns="0" rIns="0" bIns="0" rtlCol="0" anchor="t">
            <a:spAutoFit/>
          </a:bodyPr>
          <a:lstStyle/>
          <a:p>
            <a:pPr marL="0" indent="0" algn="l">
              <a:buNone/>
            </a:pPr>
            <a:r>
              <a:rPr lang="en-US" sz="1800" b="1" dirty="0">
                <a:solidFill>
                  <a:srgbClr val="FFFFFF"/>
                </a:solidFill>
                <a:latin typeface="Playfair Display Bold" pitchFamily="34" charset="0"/>
                <a:ea typeface="Playfair Display Bold" pitchFamily="34" charset="-122"/>
                <a:cs typeface="Playfair Display Bold" pitchFamily="34" charset="-120"/>
              </a:rPr>
              <a:t>Risk Management and Mitigation</a:t>
            </a:r>
            <a:endParaRPr lang="en-US" sz="1800" dirty="0"/>
          </a:p>
        </p:txBody>
      </p:sp>
      <p:sp>
        <p:nvSpPr>
          <p:cNvPr id="6" name="Text 3"/>
          <p:cNvSpPr/>
          <p:nvPr/>
        </p:nvSpPr>
        <p:spPr>
          <a:xfrm>
            <a:off x="571500" y="857250"/>
            <a:ext cx="8001000" cy="184666"/>
          </a:xfrm>
          <a:prstGeom prst="rect">
            <a:avLst/>
          </a:prstGeom>
          <a:noFill/>
          <a:ln/>
        </p:spPr>
        <p:txBody>
          <a:bodyPr wrap="square" lIns="0" tIns="0" rIns="0" bIns="0" rtlCol="0" anchor="t">
            <a:spAutoFit/>
          </a:bodyPr>
          <a:lstStyle/>
          <a:p>
            <a:pPr marL="0" indent="0" algn="ctr">
              <a:buNone/>
            </a:pPr>
            <a:r>
              <a:rPr lang="en-US" sz="1200" b="1" dirty="0">
                <a:solidFill>
                  <a:srgbClr val="B30000"/>
                </a:solidFill>
                <a:latin typeface="Playfair Display Bold" pitchFamily="34" charset="0"/>
                <a:ea typeface="Playfair Display Bold" pitchFamily="34" charset="-122"/>
                <a:cs typeface="Playfair Display Bold" pitchFamily="34" charset="-120"/>
              </a:rPr>
              <a:t>Identifying and Mitigating Key Challenges</a:t>
            </a:r>
            <a:endParaRPr lang="en-US" sz="1200" dirty="0"/>
          </a:p>
        </p:txBody>
      </p:sp>
      <p:sp>
        <p:nvSpPr>
          <p:cNvPr id="7" name="Shape 4"/>
          <p:cNvSpPr/>
          <p:nvPr/>
        </p:nvSpPr>
        <p:spPr>
          <a:xfrm>
            <a:off x="571500" y="1264444"/>
            <a:ext cx="3893344" cy="1964531"/>
          </a:xfrm>
          <a:prstGeom prst="rect">
            <a:avLst/>
          </a:prstGeom>
          <a:solidFill>
            <a:srgbClr val="FFFFFF"/>
          </a:solidFill>
          <a:ln w="9144">
            <a:solidFill>
              <a:srgbClr val="000000"/>
            </a:solidFill>
            <a:prstDash val="solid"/>
          </a:ln>
        </p:spPr>
      </p:sp>
      <p:sp>
        <p:nvSpPr>
          <p:cNvPr id="8" name="Shape 5"/>
          <p:cNvSpPr/>
          <p:nvPr/>
        </p:nvSpPr>
        <p:spPr>
          <a:xfrm>
            <a:off x="571500" y="1264444"/>
            <a:ext cx="3893344" cy="428625"/>
          </a:xfrm>
          <a:prstGeom prst="rect">
            <a:avLst/>
          </a:prstGeom>
          <a:solidFill>
            <a:srgbClr val="FFFFFF"/>
          </a:solidFill>
          <a:ln/>
        </p:spPr>
      </p:sp>
      <p:sp>
        <p:nvSpPr>
          <p:cNvPr id="9" name="Shape 6"/>
          <p:cNvSpPr/>
          <p:nvPr/>
        </p:nvSpPr>
        <p:spPr>
          <a:xfrm>
            <a:off x="571500" y="1678781"/>
            <a:ext cx="3893344" cy="14288"/>
          </a:xfrm>
          <a:prstGeom prst="rect">
            <a:avLst/>
          </a:prstGeom>
          <a:solidFill>
            <a:srgbClr val="B30000"/>
          </a:solidFill>
          <a:ln/>
        </p:spPr>
      </p:sp>
      <p:pic>
        <p:nvPicPr>
          <p:cNvPr id="10" name="Image 1" descr="preencoded.png"/>
          <p:cNvPicPr>
            <a:picLocks noChangeAspect="1"/>
          </p:cNvPicPr>
          <p:nvPr/>
        </p:nvPicPr>
        <p:blipFill>
          <a:blip r:embed="rId4"/>
          <a:stretch>
            <a:fillRect/>
          </a:stretch>
        </p:blipFill>
        <p:spPr>
          <a:xfrm>
            <a:off x="757238" y="1441252"/>
            <a:ext cx="128588" cy="171450"/>
          </a:xfrm>
          <a:prstGeom prst="rect">
            <a:avLst/>
          </a:prstGeom>
        </p:spPr>
      </p:pic>
      <p:sp>
        <p:nvSpPr>
          <p:cNvPr id="11" name="Text 7"/>
          <p:cNvSpPr/>
          <p:nvPr/>
        </p:nvSpPr>
        <p:spPr>
          <a:xfrm>
            <a:off x="1035844" y="1427857"/>
            <a:ext cx="2364581" cy="208955"/>
          </a:xfrm>
          <a:prstGeom prst="rect">
            <a:avLst/>
          </a:prstGeom>
          <a:noFill/>
          <a:ln/>
        </p:spPr>
        <p:txBody>
          <a:bodyPr wrap="square" lIns="0" tIns="0" rIns="0" bIns="0" rtlCol="0" anchor="t">
            <a:spAutoFit/>
          </a:bodyPr>
          <a:lstStyle/>
          <a:p>
            <a:pPr marL="0" indent="0" algn="l">
              <a:buNone/>
            </a:pPr>
            <a:r>
              <a:rPr lang="en-US" sz="1100" b="1" dirty="0">
                <a:solidFill>
                  <a:srgbClr val="FFFFFF"/>
                </a:solidFill>
                <a:latin typeface="Playfair Display Bold" pitchFamily="34" charset="0"/>
                <a:ea typeface="Playfair Display Bold" pitchFamily="34" charset="-122"/>
                <a:cs typeface="Playfair Display Bold" pitchFamily="34" charset="-120"/>
              </a:rPr>
              <a:t>Infrastructure &amp; Resource Risks</a:t>
            </a:r>
            <a:endParaRPr lang="en-US" sz="1100" dirty="0"/>
          </a:p>
        </p:txBody>
      </p:sp>
      <p:sp>
        <p:nvSpPr>
          <p:cNvPr id="12" name="Text 8"/>
          <p:cNvSpPr/>
          <p:nvPr/>
        </p:nvSpPr>
        <p:spPr>
          <a:xfrm>
            <a:off x="750094" y="1835944"/>
            <a:ext cx="3536156" cy="171450"/>
          </a:xfrm>
          <a:prstGeom prst="rect">
            <a:avLst/>
          </a:prstGeom>
          <a:noFill/>
          <a:ln/>
        </p:spPr>
        <p:txBody>
          <a:bodyPr wrap="square" lIns="0" tIns="0" rIns="0" bIns="0" rtlCol="0" anchor="t">
            <a:spAutoFit/>
          </a:bodyPr>
          <a:lstStyle/>
          <a:p>
            <a:pPr marL="0" indent="0" algn="l">
              <a:buNone/>
            </a:pPr>
            <a:r>
              <a:rPr lang="en-US" sz="950" dirty="0">
                <a:solidFill>
                  <a:srgbClr val="B30000"/>
                </a:solidFill>
                <a:latin typeface="Playfair Display Bold" pitchFamily="34" charset="0"/>
                <a:ea typeface="Playfair Display Bold" pitchFamily="34" charset="-122"/>
                <a:cs typeface="Playfair Display Bold" pitchFamily="34" charset="-120"/>
              </a:rPr>
              <a:t>Identified Risk:</a:t>
            </a:r>
            <a:endParaRPr lang="en-US" sz="950" dirty="0"/>
          </a:p>
        </p:txBody>
      </p:sp>
      <p:sp>
        <p:nvSpPr>
          <p:cNvPr id="13" name="Text 9"/>
          <p:cNvSpPr/>
          <p:nvPr/>
        </p:nvSpPr>
        <p:spPr>
          <a:xfrm>
            <a:off x="750094" y="2043113"/>
            <a:ext cx="3536156" cy="342900"/>
          </a:xfrm>
          <a:prstGeom prst="rect">
            <a:avLst/>
          </a:prstGeom>
          <a:noFill/>
          <a:ln/>
        </p:spPr>
        <p:txBody>
          <a:bodyPr wrap="square" lIns="0" tIns="0" rIns="0" bIns="0" rtlCol="0" anchor="t">
            <a:spAutoFit/>
          </a:bodyPr>
          <a:lstStyle/>
          <a:p>
            <a:pPr marL="0" indent="0" algn="l">
              <a:lnSpc>
                <a:spcPct val="120000"/>
              </a:lnSpc>
              <a:buNone/>
            </a:pPr>
            <a:r>
              <a:rPr lang="en-US" sz="850" dirty="0">
                <a:solidFill>
                  <a:srgbClr val="000000"/>
                </a:solidFill>
                <a:latin typeface="Roboto" pitchFamily="34" charset="0"/>
                <a:ea typeface="Roboto" pitchFamily="34" charset="-122"/>
                <a:cs typeface="Roboto" pitchFamily="34" charset="-120"/>
              </a:rPr>
              <a:t>Power instability and limited high-performance computing capacity hindering AI development.</a:t>
            </a:r>
            <a:endParaRPr lang="en-US" sz="850" dirty="0"/>
          </a:p>
        </p:txBody>
      </p:sp>
      <p:sp>
        <p:nvSpPr>
          <p:cNvPr id="14" name="Text 10"/>
          <p:cNvSpPr/>
          <p:nvPr/>
        </p:nvSpPr>
        <p:spPr>
          <a:xfrm>
            <a:off x="750094" y="2493169"/>
            <a:ext cx="3536156" cy="171450"/>
          </a:xfrm>
          <a:prstGeom prst="rect">
            <a:avLst/>
          </a:prstGeom>
          <a:noFill/>
          <a:ln/>
        </p:spPr>
        <p:txBody>
          <a:bodyPr wrap="square" lIns="0" tIns="0" rIns="0" bIns="0" rtlCol="0" anchor="t">
            <a:spAutoFit/>
          </a:bodyPr>
          <a:lstStyle/>
          <a:p>
            <a:pPr marL="0" indent="0" algn="l">
              <a:buNone/>
            </a:pPr>
            <a:r>
              <a:rPr lang="en-US" sz="950" dirty="0">
                <a:solidFill>
                  <a:srgbClr val="B30000"/>
                </a:solidFill>
                <a:latin typeface="Playfair Display Bold" pitchFamily="34" charset="0"/>
                <a:ea typeface="Playfair Display Bold" pitchFamily="34" charset="-122"/>
                <a:cs typeface="Playfair Display Bold" pitchFamily="34" charset="-120"/>
              </a:rPr>
              <a:t>Mitigation Strategy:</a:t>
            </a:r>
            <a:endParaRPr lang="en-US" sz="950" dirty="0"/>
          </a:p>
        </p:txBody>
      </p:sp>
      <p:sp>
        <p:nvSpPr>
          <p:cNvPr id="15" name="Text 11"/>
          <p:cNvSpPr/>
          <p:nvPr/>
        </p:nvSpPr>
        <p:spPr>
          <a:xfrm>
            <a:off x="750094" y="2700338"/>
            <a:ext cx="3536156" cy="514350"/>
          </a:xfrm>
          <a:prstGeom prst="rect">
            <a:avLst/>
          </a:prstGeom>
          <a:noFill/>
          <a:ln/>
        </p:spPr>
        <p:txBody>
          <a:bodyPr wrap="square" lIns="0" tIns="0" rIns="0" bIns="0" rtlCol="0" anchor="t">
            <a:spAutoFit/>
          </a:bodyPr>
          <a:lstStyle/>
          <a:p>
            <a:pPr marL="0" indent="0" algn="l">
              <a:lnSpc>
                <a:spcPct val="120000"/>
              </a:lnSpc>
              <a:buNone/>
            </a:pPr>
            <a:r>
              <a:rPr lang="en-US" sz="850" dirty="0">
                <a:solidFill>
                  <a:srgbClr val="000000"/>
                </a:solidFill>
                <a:latin typeface="Roboto" pitchFamily="34" charset="0"/>
                <a:ea typeface="Roboto" pitchFamily="34" charset="-122"/>
                <a:cs typeface="Roboto" pitchFamily="34" charset="-120"/>
              </a:rPr>
              <a:t>Mandate hybrid renewable energy systems for all AI facilities; leverage Public-Private Partnerships (PPPs) to accelerate data centre investments.</a:t>
            </a:r>
            <a:endParaRPr lang="en-US" sz="850" dirty="0"/>
          </a:p>
        </p:txBody>
      </p:sp>
      <p:sp>
        <p:nvSpPr>
          <p:cNvPr id="16" name="Shape 12"/>
          <p:cNvSpPr/>
          <p:nvPr/>
        </p:nvSpPr>
        <p:spPr>
          <a:xfrm>
            <a:off x="4679156" y="1264444"/>
            <a:ext cx="3893344" cy="1950244"/>
          </a:xfrm>
          <a:prstGeom prst="rect">
            <a:avLst/>
          </a:prstGeom>
          <a:solidFill>
            <a:srgbClr val="FFFFFF"/>
          </a:solidFill>
          <a:ln w="9144">
            <a:solidFill>
              <a:srgbClr val="000000"/>
            </a:solidFill>
            <a:prstDash val="solid"/>
          </a:ln>
        </p:spPr>
      </p:sp>
      <p:sp>
        <p:nvSpPr>
          <p:cNvPr id="17" name="Shape 13"/>
          <p:cNvSpPr/>
          <p:nvPr/>
        </p:nvSpPr>
        <p:spPr>
          <a:xfrm>
            <a:off x="4679156" y="1264444"/>
            <a:ext cx="3893344" cy="428625"/>
          </a:xfrm>
          <a:prstGeom prst="rect">
            <a:avLst/>
          </a:prstGeom>
          <a:solidFill>
            <a:srgbClr val="FFFFFF"/>
          </a:solidFill>
          <a:ln/>
        </p:spPr>
      </p:sp>
      <p:sp>
        <p:nvSpPr>
          <p:cNvPr id="18" name="Shape 14"/>
          <p:cNvSpPr/>
          <p:nvPr/>
        </p:nvSpPr>
        <p:spPr>
          <a:xfrm>
            <a:off x="4679156" y="1678781"/>
            <a:ext cx="3893344" cy="14288"/>
          </a:xfrm>
          <a:prstGeom prst="rect">
            <a:avLst/>
          </a:prstGeom>
          <a:solidFill>
            <a:srgbClr val="B30000"/>
          </a:solidFill>
          <a:ln/>
        </p:spPr>
      </p:sp>
      <p:pic>
        <p:nvPicPr>
          <p:cNvPr id="19" name="Image 2" descr="preencoded.png"/>
          <p:cNvPicPr>
            <a:picLocks noChangeAspect="1"/>
          </p:cNvPicPr>
          <p:nvPr/>
        </p:nvPicPr>
        <p:blipFill>
          <a:blip r:embed="rId5"/>
          <a:stretch>
            <a:fillRect/>
          </a:stretch>
        </p:blipFill>
        <p:spPr>
          <a:xfrm>
            <a:off x="4822031" y="1441252"/>
            <a:ext cx="214313" cy="171450"/>
          </a:xfrm>
          <a:prstGeom prst="rect">
            <a:avLst/>
          </a:prstGeom>
        </p:spPr>
      </p:pic>
      <p:sp>
        <p:nvSpPr>
          <p:cNvPr id="20" name="Text 15"/>
          <p:cNvSpPr/>
          <p:nvPr/>
        </p:nvSpPr>
        <p:spPr>
          <a:xfrm>
            <a:off x="5143500" y="1427857"/>
            <a:ext cx="1600200" cy="208955"/>
          </a:xfrm>
          <a:prstGeom prst="rect">
            <a:avLst/>
          </a:prstGeom>
          <a:noFill/>
          <a:ln/>
        </p:spPr>
        <p:txBody>
          <a:bodyPr wrap="square" lIns="0" tIns="0" rIns="0" bIns="0" rtlCol="0" anchor="t">
            <a:spAutoFit/>
          </a:bodyPr>
          <a:lstStyle/>
          <a:p>
            <a:pPr marL="0" indent="0" algn="l">
              <a:buNone/>
            </a:pPr>
            <a:r>
              <a:rPr lang="en-US" sz="1100" b="1" dirty="0">
                <a:solidFill>
                  <a:srgbClr val="FFFFFF"/>
                </a:solidFill>
                <a:latin typeface="Playfair Display Bold" pitchFamily="34" charset="0"/>
                <a:ea typeface="Playfair Display Bold" pitchFamily="34" charset="-122"/>
                <a:cs typeface="Playfair Display Bold" pitchFamily="34" charset="-120"/>
              </a:rPr>
              <a:t>Ethical &amp; Social Risks</a:t>
            </a:r>
            <a:endParaRPr lang="en-US" sz="1100" dirty="0"/>
          </a:p>
        </p:txBody>
      </p:sp>
      <p:sp>
        <p:nvSpPr>
          <p:cNvPr id="21" name="Text 16"/>
          <p:cNvSpPr/>
          <p:nvPr/>
        </p:nvSpPr>
        <p:spPr>
          <a:xfrm>
            <a:off x="4857750" y="1835944"/>
            <a:ext cx="3536156" cy="171450"/>
          </a:xfrm>
          <a:prstGeom prst="rect">
            <a:avLst/>
          </a:prstGeom>
          <a:noFill/>
          <a:ln/>
        </p:spPr>
        <p:txBody>
          <a:bodyPr wrap="square" lIns="0" tIns="0" rIns="0" bIns="0" rtlCol="0" anchor="t">
            <a:spAutoFit/>
          </a:bodyPr>
          <a:lstStyle/>
          <a:p>
            <a:pPr marL="0" indent="0" algn="l">
              <a:buNone/>
            </a:pPr>
            <a:r>
              <a:rPr lang="en-US" sz="950" dirty="0">
                <a:solidFill>
                  <a:srgbClr val="B30000"/>
                </a:solidFill>
                <a:latin typeface="Playfair Display Bold" pitchFamily="34" charset="0"/>
                <a:ea typeface="Playfair Display Bold" pitchFamily="34" charset="-122"/>
                <a:cs typeface="Playfair Display Bold" pitchFamily="34" charset="-120"/>
              </a:rPr>
              <a:t>Identified Risk:</a:t>
            </a:r>
            <a:endParaRPr lang="en-US" sz="950" dirty="0"/>
          </a:p>
        </p:txBody>
      </p:sp>
      <p:sp>
        <p:nvSpPr>
          <p:cNvPr id="22" name="Text 17"/>
          <p:cNvSpPr/>
          <p:nvPr/>
        </p:nvSpPr>
        <p:spPr>
          <a:xfrm>
            <a:off x="4857750" y="2043113"/>
            <a:ext cx="3536156" cy="342900"/>
          </a:xfrm>
          <a:prstGeom prst="rect">
            <a:avLst/>
          </a:prstGeom>
          <a:noFill/>
          <a:ln/>
        </p:spPr>
        <p:txBody>
          <a:bodyPr wrap="square" lIns="0" tIns="0" rIns="0" bIns="0" rtlCol="0" anchor="t">
            <a:spAutoFit/>
          </a:bodyPr>
          <a:lstStyle/>
          <a:p>
            <a:pPr marL="0" indent="0" algn="l">
              <a:lnSpc>
                <a:spcPct val="120000"/>
              </a:lnSpc>
              <a:buNone/>
            </a:pPr>
            <a:r>
              <a:rPr lang="en-US" sz="850" dirty="0">
                <a:solidFill>
                  <a:srgbClr val="000000"/>
                </a:solidFill>
                <a:latin typeface="Roboto" pitchFamily="34" charset="0"/>
                <a:ea typeface="Roboto" pitchFamily="34" charset="-122"/>
                <a:cs typeface="Roboto" pitchFamily="34" charset="-120"/>
              </a:rPr>
              <a:t>Algorithmic bias against local populations and potential workforce displacement due to automation.</a:t>
            </a:r>
            <a:endParaRPr lang="en-US" sz="850" dirty="0"/>
          </a:p>
        </p:txBody>
      </p:sp>
      <p:sp>
        <p:nvSpPr>
          <p:cNvPr id="23" name="Text 18"/>
          <p:cNvSpPr/>
          <p:nvPr/>
        </p:nvSpPr>
        <p:spPr>
          <a:xfrm>
            <a:off x="4857750" y="2493169"/>
            <a:ext cx="3536156" cy="171450"/>
          </a:xfrm>
          <a:prstGeom prst="rect">
            <a:avLst/>
          </a:prstGeom>
          <a:noFill/>
          <a:ln/>
        </p:spPr>
        <p:txBody>
          <a:bodyPr wrap="square" lIns="0" tIns="0" rIns="0" bIns="0" rtlCol="0" anchor="t">
            <a:spAutoFit/>
          </a:bodyPr>
          <a:lstStyle/>
          <a:p>
            <a:pPr marL="0" indent="0" algn="l">
              <a:buNone/>
            </a:pPr>
            <a:r>
              <a:rPr lang="en-US" sz="950" dirty="0">
                <a:solidFill>
                  <a:srgbClr val="B30000"/>
                </a:solidFill>
                <a:latin typeface="Playfair Display Bold" pitchFamily="34" charset="0"/>
                <a:ea typeface="Playfair Display Bold" pitchFamily="34" charset="-122"/>
                <a:cs typeface="Playfair Display Bold" pitchFamily="34" charset="-120"/>
              </a:rPr>
              <a:t>Mitigation Strategy:</a:t>
            </a:r>
            <a:endParaRPr lang="en-US" sz="950" dirty="0"/>
          </a:p>
        </p:txBody>
      </p:sp>
      <p:sp>
        <p:nvSpPr>
          <p:cNvPr id="24" name="Text 19"/>
          <p:cNvSpPr/>
          <p:nvPr/>
        </p:nvSpPr>
        <p:spPr>
          <a:xfrm>
            <a:off x="4857750" y="2700338"/>
            <a:ext cx="3536156" cy="342900"/>
          </a:xfrm>
          <a:prstGeom prst="rect">
            <a:avLst/>
          </a:prstGeom>
          <a:noFill/>
          <a:ln/>
        </p:spPr>
        <p:txBody>
          <a:bodyPr wrap="square" lIns="0" tIns="0" rIns="0" bIns="0" rtlCol="0" anchor="t">
            <a:spAutoFit/>
          </a:bodyPr>
          <a:lstStyle/>
          <a:p>
            <a:pPr marL="0" indent="0" algn="l">
              <a:lnSpc>
                <a:spcPct val="120000"/>
              </a:lnSpc>
              <a:buNone/>
            </a:pPr>
            <a:r>
              <a:rPr lang="en-US" sz="850" dirty="0">
                <a:solidFill>
                  <a:srgbClr val="000000"/>
                </a:solidFill>
                <a:latin typeface="Roboto" pitchFamily="34" charset="0"/>
                <a:ea typeface="Roboto" pitchFamily="34" charset="-122"/>
                <a:cs typeface="Roboto" pitchFamily="34" charset="-120"/>
              </a:rPr>
              <a:t>Enforce Ubuntu-based ethics guidelines via the National AI Ethics Committee; launch "Skills for New Zimbabwe" reskilling initiatives.</a:t>
            </a:r>
            <a:endParaRPr lang="en-US" sz="850" dirty="0"/>
          </a:p>
        </p:txBody>
      </p:sp>
      <p:sp>
        <p:nvSpPr>
          <p:cNvPr id="25" name="Shape 20"/>
          <p:cNvSpPr/>
          <p:nvPr/>
        </p:nvSpPr>
        <p:spPr>
          <a:xfrm>
            <a:off x="571500" y="3429001"/>
            <a:ext cx="3893344" cy="1713950"/>
          </a:xfrm>
          <a:prstGeom prst="rect">
            <a:avLst/>
          </a:prstGeom>
          <a:solidFill>
            <a:srgbClr val="FFFFFF"/>
          </a:solidFill>
          <a:ln w="9144">
            <a:solidFill>
              <a:srgbClr val="000000"/>
            </a:solidFill>
            <a:prstDash val="solid"/>
          </a:ln>
        </p:spPr>
      </p:sp>
      <p:sp>
        <p:nvSpPr>
          <p:cNvPr id="26" name="Shape 21"/>
          <p:cNvSpPr/>
          <p:nvPr/>
        </p:nvSpPr>
        <p:spPr>
          <a:xfrm>
            <a:off x="571500" y="3429000"/>
            <a:ext cx="3893344" cy="428625"/>
          </a:xfrm>
          <a:prstGeom prst="rect">
            <a:avLst/>
          </a:prstGeom>
          <a:solidFill>
            <a:srgbClr val="FFFFFF"/>
          </a:solidFill>
          <a:ln/>
        </p:spPr>
      </p:sp>
      <p:sp>
        <p:nvSpPr>
          <p:cNvPr id="27" name="Shape 22"/>
          <p:cNvSpPr/>
          <p:nvPr/>
        </p:nvSpPr>
        <p:spPr>
          <a:xfrm>
            <a:off x="571500" y="3843338"/>
            <a:ext cx="3893344" cy="14288"/>
          </a:xfrm>
          <a:prstGeom prst="rect">
            <a:avLst/>
          </a:prstGeom>
          <a:solidFill>
            <a:srgbClr val="B30000"/>
          </a:solidFill>
          <a:ln/>
        </p:spPr>
      </p:sp>
      <p:sp>
        <p:nvSpPr>
          <p:cNvPr id="28" name="Text 23"/>
          <p:cNvSpPr/>
          <p:nvPr/>
        </p:nvSpPr>
        <p:spPr>
          <a:xfrm>
            <a:off x="1035844" y="3592413"/>
            <a:ext cx="1589484" cy="208955"/>
          </a:xfrm>
          <a:prstGeom prst="rect">
            <a:avLst/>
          </a:prstGeom>
          <a:noFill/>
          <a:ln/>
        </p:spPr>
        <p:txBody>
          <a:bodyPr wrap="square" lIns="0" tIns="0" rIns="0" bIns="0" rtlCol="0" anchor="t">
            <a:spAutoFit/>
          </a:bodyPr>
          <a:lstStyle/>
          <a:p>
            <a:pPr marL="0" indent="0" algn="l">
              <a:buNone/>
            </a:pPr>
            <a:r>
              <a:rPr lang="en-US" sz="1100" b="1" dirty="0">
                <a:solidFill>
                  <a:srgbClr val="FFFFFF"/>
                </a:solidFill>
                <a:latin typeface="Playfair Display Bold" pitchFamily="34" charset="0"/>
                <a:ea typeface="Playfair Display Bold" pitchFamily="34" charset="-122"/>
                <a:cs typeface="Playfair Display Bold" pitchFamily="34" charset="-120"/>
              </a:rPr>
              <a:t>Data &amp; Security Risks</a:t>
            </a:r>
            <a:endParaRPr lang="en-US" sz="1100" dirty="0"/>
          </a:p>
        </p:txBody>
      </p:sp>
      <p:sp>
        <p:nvSpPr>
          <p:cNvPr id="29" name="Text 24"/>
          <p:cNvSpPr/>
          <p:nvPr/>
        </p:nvSpPr>
        <p:spPr>
          <a:xfrm>
            <a:off x="750094" y="4000500"/>
            <a:ext cx="3536156" cy="171450"/>
          </a:xfrm>
          <a:prstGeom prst="rect">
            <a:avLst/>
          </a:prstGeom>
          <a:noFill/>
          <a:ln/>
        </p:spPr>
        <p:txBody>
          <a:bodyPr wrap="square" lIns="0" tIns="0" rIns="0" bIns="0" rtlCol="0" anchor="t">
            <a:spAutoFit/>
          </a:bodyPr>
          <a:lstStyle/>
          <a:p>
            <a:pPr marL="0" indent="0" algn="l">
              <a:buNone/>
            </a:pPr>
            <a:r>
              <a:rPr lang="en-US" sz="950" dirty="0">
                <a:solidFill>
                  <a:srgbClr val="B30000"/>
                </a:solidFill>
                <a:latin typeface="Playfair Display Bold" pitchFamily="34" charset="0"/>
                <a:ea typeface="Playfair Display Bold" pitchFamily="34" charset="-122"/>
                <a:cs typeface="Playfair Display Bold" pitchFamily="34" charset="-120"/>
              </a:rPr>
              <a:t>Identified Risk:</a:t>
            </a:r>
            <a:endParaRPr lang="en-US" sz="950" dirty="0"/>
          </a:p>
        </p:txBody>
      </p:sp>
      <p:sp>
        <p:nvSpPr>
          <p:cNvPr id="30" name="Text 25"/>
          <p:cNvSpPr/>
          <p:nvPr/>
        </p:nvSpPr>
        <p:spPr>
          <a:xfrm>
            <a:off x="750094" y="4207669"/>
            <a:ext cx="3536156" cy="342900"/>
          </a:xfrm>
          <a:prstGeom prst="rect">
            <a:avLst/>
          </a:prstGeom>
          <a:noFill/>
          <a:ln/>
        </p:spPr>
        <p:txBody>
          <a:bodyPr wrap="square" lIns="0" tIns="0" rIns="0" bIns="0" rtlCol="0" anchor="t">
            <a:spAutoFit/>
          </a:bodyPr>
          <a:lstStyle/>
          <a:p>
            <a:pPr marL="0" indent="0" algn="l">
              <a:lnSpc>
                <a:spcPct val="120000"/>
              </a:lnSpc>
              <a:buNone/>
            </a:pPr>
            <a:r>
              <a:rPr lang="en-US" sz="850" dirty="0">
                <a:solidFill>
                  <a:srgbClr val="000000"/>
                </a:solidFill>
                <a:latin typeface="Roboto" pitchFamily="34" charset="0"/>
                <a:ea typeface="Roboto" pitchFamily="34" charset="-122"/>
                <a:cs typeface="Roboto" pitchFamily="34" charset="-120"/>
              </a:rPr>
              <a:t>Cyber threats, data breaches, and the loss of national data sovereignty to foreign entities.</a:t>
            </a:r>
            <a:endParaRPr lang="en-US" sz="850" dirty="0"/>
          </a:p>
        </p:txBody>
      </p:sp>
      <p:sp>
        <p:nvSpPr>
          <p:cNvPr id="31" name="Text 26"/>
          <p:cNvSpPr/>
          <p:nvPr/>
        </p:nvSpPr>
        <p:spPr>
          <a:xfrm>
            <a:off x="750094" y="4534496"/>
            <a:ext cx="3536156" cy="171450"/>
          </a:xfrm>
          <a:prstGeom prst="rect">
            <a:avLst/>
          </a:prstGeom>
          <a:noFill/>
          <a:ln/>
        </p:spPr>
        <p:txBody>
          <a:bodyPr wrap="square" lIns="0" tIns="0" rIns="0" bIns="0" rtlCol="0" anchor="t">
            <a:spAutoFit/>
          </a:bodyPr>
          <a:lstStyle/>
          <a:p>
            <a:pPr marL="0" indent="0" algn="l">
              <a:buNone/>
            </a:pPr>
            <a:r>
              <a:rPr lang="en-US" sz="950" dirty="0">
                <a:solidFill>
                  <a:srgbClr val="B30000"/>
                </a:solidFill>
                <a:latin typeface="Playfair Display Bold" pitchFamily="34" charset="0"/>
                <a:ea typeface="Playfair Display Bold" pitchFamily="34" charset="-122"/>
                <a:cs typeface="Playfair Display Bold" pitchFamily="34" charset="-120"/>
              </a:rPr>
              <a:t>Mitigation Strategy:</a:t>
            </a:r>
            <a:endParaRPr lang="en-US" sz="950" dirty="0"/>
          </a:p>
        </p:txBody>
      </p:sp>
      <p:sp>
        <p:nvSpPr>
          <p:cNvPr id="32" name="Text 27"/>
          <p:cNvSpPr/>
          <p:nvPr/>
        </p:nvSpPr>
        <p:spPr>
          <a:xfrm>
            <a:off x="767060" y="4762134"/>
            <a:ext cx="3536156" cy="514350"/>
          </a:xfrm>
          <a:prstGeom prst="rect">
            <a:avLst/>
          </a:prstGeom>
          <a:noFill/>
          <a:ln/>
        </p:spPr>
        <p:txBody>
          <a:bodyPr wrap="square" lIns="0" tIns="0" rIns="0" bIns="0" rtlCol="0" anchor="t">
            <a:spAutoFit/>
          </a:bodyPr>
          <a:lstStyle/>
          <a:p>
            <a:pPr marL="0" indent="0" algn="l">
              <a:lnSpc>
                <a:spcPct val="120000"/>
              </a:lnSpc>
              <a:buNone/>
            </a:pPr>
            <a:r>
              <a:rPr lang="en-US" sz="850" dirty="0">
                <a:solidFill>
                  <a:srgbClr val="000000"/>
                </a:solidFill>
                <a:latin typeface="Roboto" pitchFamily="34" charset="0"/>
                <a:ea typeface="Roboto" pitchFamily="34" charset="-122"/>
                <a:cs typeface="Roboto" pitchFamily="34" charset="-120"/>
              </a:rPr>
              <a:t>Implement Project Pangolin's strict security protocols; mandate local hosting for critical national datasets; enforce strict data protection laws.</a:t>
            </a:r>
            <a:endParaRPr lang="en-US" sz="850" dirty="0"/>
          </a:p>
        </p:txBody>
      </p:sp>
      <p:sp>
        <p:nvSpPr>
          <p:cNvPr id="33" name="Shape 28"/>
          <p:cNvSpPr/>
          <p:nvPr/>
        </p:nvSpPr>
        <p:spPr>
          <a:xfrm>
            <a:off x="4679156" y="3429001"/>
            <a:ext cx="3893344" cy="1706806"/>
          </a:xfrm>
          <a:prstGeom prst="rect">
            <a:avLst/>
          </a:prstGeom>
          <a:solidFill>
            <a:srgbClr val="FFFFFF"/>
          </a:solidFill>
          <a:ln w="9144">
            <a:solidFill>
              <a:srgbClr val="000000"/>
            </a:solidFill>
            <a:prstDash val="solid"/>
          </a:ln>
        </p:spPr>
      </p:sp>
      <p:sp>
        <p:nvSpPr>
          <p:cNvPr id="34" name="Shape 29"/>
          <p:cNvSpPr/>
          <p:nvPr/>
        </p:nvSpPr>
        <p:spPr>
          <a:xfrm>
            <a:off x="4679156" y="3429000"/>
            <a:ext cx="3893344" cy="428625"/>
          </a:xfrm>
          <a:prstGeom prst="rect">
            <a:avLst/>
          </a:prstGeom>
          <a:solidFill>
            <a:srgbClr val="FFFFFF"/>
          </a:solidFill>
          <a:ln/>
        </p:spPr>
      </p:sp>
      <p:sp>
        <p:nvSpPr>
          <p:cNvPr id="35" name="Shape 30"/>
          <p:cNvSpPr/>
          <p:nvPr/>
        </p:nvSpPr>
        <p:spPr>
          <a:xfrm>
            <a:off x="4679156" y="3843338"/>
            <a:ext cx="3893344" cy="14288"/>
          </a:xfrm>
          <a:prstGeom prst="rect">
            <a:avLst/>
          </a:prstGeom>
          <a:solidFill>
            <a:srgbClr val="B30000"/>
          </a:solidFill>
          <a:ln/>
        </p:spPr>
      </p:sp>
      <p:pic>
        <p:nvPicPr>
          <p:cNvPr id="36" name="Image 3" descr="preencoded.png"/>
          <p:cNvPicPr>
            <a:picLocks noChangeAspect="1"/>
          </p:cNvPicPr>
          <p:nvPr/>
        </p:nvPicPr>
        <p:blipFill>
          <a:blip r:embed="rId6"/>
          <a:stretch>
            <a:fillRect/>
          </a:stretch>
        </p:blipFill>
        <p:spPr>
          <a:xfrm>
            <a:off x="4843463" y="3605808"/>
            <a:ext cx="171450" cy="171450"/>
          </a:xfrm>
          <a:prstGeom prst="rect">
            <a:avLst/>
          </a:prstGeom>
        </p:spPr>
      </p:pic>
      <p:sp>
        <p:nvSpPr>
          <p:cNvPr id="37" name="Text 31"/>
          <p:cNvSpPr/>
          <p:nvPr/>
        </p:nvSpPr>
        <p:spPr>
          <a:xfrm>
            <a:off x="5143500" y="3592413"/>
            <a:ext cx="1827014" cy="208955"/>
          </a:xfrm>
          <a:prstGeom prst="rect">
            <a:avLst/>
          </a:prstGeom>
          <a:noFill/>
          <a:ln/>
        </p:spPr>
        <p:txBody>
          <a:bodyPr wrap="square" lIns="0" tIns="0" rIns="0" bIns="0" rtlCol="0" anchor="t">
            <a:spAutoFit/>
          </a:bodyPr>
          <a:lstStyle/>
          <a:p>
            <a:pPr marL="0" indent="0" algn="l">
              <a:buNone/>
            </a:pPr>
            <a:r>
              <a:rPr lang="en-US" sz="1100" b="1" dirty="0">
                <a:solidFill>
                  <a:srgbClr val="FFFFFF"/>
                </a:solidFill>
                <a:latin typeface="Playfair Display Bold" pitchFamily="34" charset="0"/>
                <a:ea typeface="Playfair Display Bold" pitchFamily="34" charset="-122"/>
                <a:cs typeface="Playfair Display Bold" pitchFamily="34" charset="-120"/>
              </a:rPr>
              <a:t>Execution &amp; Talent Risks</a:t>
            </a:r>
            <a:endParaRPr lang="en-US" sz="1100" dirty="0"/>
          </a:p>
        </p:txBody>
      </p:sp>
      <p:sp>
        <p:nvSpPr>
          <p:cNvPr id="38" name="Text 32"/>
          <p:cNvSpPr/>
          <p:nvPr/>
        </p:nvSpPr>
        <p:spPr>
          <a:xfrm>
            <a:off x="4857750" y="4000500"/>
            <a:ext cx="3536156" cy="171450"/>
          </a:xfrm>
          <a:prstGeom prst="rect">
            <a:avLst/>
          </a:prstGeom>
          <a:noFill/>
          <a:ln/>
        </p:spPr>
        <p:txBody>
          <a:bodyPr wrap="square" lIns="0" tIns="0" rIns="0" bIns="0" rtlCol="0" anchor="t">
            <a:spAutoFit/>
          </a:bodyPr>
          <a:lstStyle/>
          <a:p>
            <a:pPr marL="0" indent="0" algn="l">
              <a:buNone/>
            </a:pPr>
            <a:r>
              <a:rPr lang="en-US" sz="950" dirty="0">
                <a:solidFill>
                  <a:srgbClr val="B30000"/>
                </a:solidFill>
                <a:latin typeface="Playfair Display Bold" pitchFamily="34" charset="0"/>
                <a:ea typeface="Playfair Display Bold" pitchFamily="34" charset="-122"/>
                <a:cs typeface="Playfair Display Bold" pitchFamily="34" charset="-120"/>
              </a:rPr>
              <a:t>Identified Risk:</a:t>
            </a:r>
            <a:endParaRPr lang="en-US" sz="950" dirty="0"/>
          </a:p>
        </p:txBody>
      </p:sp>
      <p:sp>
        <p:nvSpPr>
          <p:cNvPr id="39" name="Text 33"/>
          <p:cNvSpPr/>
          <p:nvPr/>
        </p:nvSpPr>
        <p:spPr>
          <a:xfrm>
            <a:off x="4857750" y="4207669"/>
            <a:ext cx="3536156" cy="342900"/>
          </a:xfrm>
          <a:prstGeom prst="rect">
            <a:avLst/>
          </a:prstGeom>
          <a:noFill/>
          <a:ln/>
        </p:spPr>
        <p:txBody>
          <a:bodyPr wrap="square" lIns="0" tIns="0" rIns="0" bIns="0" rtlCol="0" anchor="t">
            <a:spAutoFit/>
          </a:bodyPr>
          <a:lstStyle/>
          <a:p>
            <a:pPr marL="0" indent="0" algn="l">
              <a:lnSpc>
                <a:spcPct val="120000"/>
              </a:lnSpc>
              <a:buNone/>
            </a:pPr>
            <a:r>
              <a:rPr lang="en-US" sz="850" dirty="0">
                <a:solidFill>
                  <a:srgbClr val="000000"/>
                </a:solidFill>
                <a:latin typeface="Roboto" pitchFamily="34" charset="0"/>
                <a:ea typeface="Roboto" pitchFamily="34" charset="-122"/>
                <a:cs typeface="Roboto" pitchFamily="34" charset="-120"/>
              </a:rPr>
              <a:t>Brain drain of top AI talent and potential funding shortfalls for strategy implementation.</a:t>
            </a:r>
            <a:endParaRPr lang="en-US" sz="850" dirty="0"/>
          </a:p>
        </p:txBody>
      </p:sp>
      <p:sp>
        <p:nvSpPr>
          <p:cNvPr id="40" name="Text 34"/>
          <p:cNvSpPr/>
          <p:nvPr/>
        </p:nvSpPr>
        <p:spPr>
          <a:xfrm>
            <a:off x="4857750" y="4542067"/>
            <a:ext cx="3536156" cy="171450"/>
          </a:xfrm>
          <a:prstGeom prst="rect">
            <a:avLst/>
          </a:prstGeom>
          <a:noFill/>
          <a:ln/>
        </p:spPr>
        <p:txBody>
          <a:bodyPr wrap="square" lIns="0" tIns="0" rIns="0" bIns="0" rtlCol="0" anchor="t">
            <a:spAutoFit/>
          </a:bodyPr>
          <a:lstStyle/>
          <a:p>
            <a:pPr marL="0" indent="0" algn="l">
              <a:buNone/>
            </a:pPr>
            <a:r>
              <a:rPr lang="en-US" sz="950" dirty="0">
                <a:solidFill>
                  <a:srgbClr val="B30000"/>
                </a:solidFill>
                <a:latin typeface="Playfair Display Bold" pitchFamily="34" charset="0"/>
                <a:ea typeface="Playfair Display Bold" pitchFamily="34" charset="-122"/>
                <a:cs typeface="Playfair Display Bold" pitchFamily="34" charset="-120"/>
              </a:rPr>
              <a:t>Mitigation Strategy:</a:t>
            </a:r>
            <a:endParaRPr lang="en-US" sz="950" dirty="0"/>
          </a:p>
        </p:txBody>
      </p:sp>
      <p:sp>
        <p:nvSpPr>
          <p:cNvPr id="41" name="Text 35"/>
          <p:cNvSpPr/>
          <p:nvPr/>
        </p:nvSpPr>
        <p:spPr>
          <a:xfrm>
            <a:off x="4857750" y="4703480"/>
            <a:ext cx="3536156" cy="514350"/>
          </a:xfrm>
          <a:prstGeom prst="rect">
            <a:avLst/>
          </a:prstGeom>
          <a:noFill/>
          <a:ln/>
        </p:spPr>
        <p:txBody>
          <a:bodyPr wrap="square" lIns="0" tIns="0" rIns="0" bIns="0" rtlCol="0" anchor="t">
            <a:spAutoFit/>
          </a:bodyPr>
          <a:lstStyle/>
          <a:p>
            <a:pPr marL="0" indent="0" algn="l">
              <a:lnSpc>
                <a:spcPct val="120000"/>
              </a:lnSpc>
              <a:buNone/>
            </a:pPr>
            <a:r>
              <a:rPr lang="en-US" sz="850" dirty="0">
                <a:solidFill>
                  <a:srgbClr val="000000"/>
                </a:solidFill>
                <a:latin typeface="Roboto" pitchFamily="34" charset="0"/>
                <a:ea typeface="Roboto" pitchFamily="34" charset="-122"/>
                <a:cs typeface="Roboto" pitchFamily="34" charset="-120"/>
              </a:rPr>
              <a:t>Establish Diaspora fractional appointments to retain expertise; deploy the Blended Finance Model to ensure sustainable, diversified funding.</a:t>
            </a:r>
            <a:endParaRPr lang="en-US" sz="85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9144000" cy="5143500"/>
          </a:xfrm>
          <a:prstGeom prst="rect">
            <a:avLst/>
          </a:prstGeom>
        </p:spPr>
      </p:pic>
      <p:sp>
        <p:nvSpPr>
          <p:cNvPr id="3" name="Shape 0"/>
          <p:cNvSpPr/>
          <p:nvPr/>
        </p:nvSpPr>
        <p:spPr>
          <a:xfrm>
            <a:off x="0" y="0"/>
            <a:ext cx="9144000" cy="642938"/>
          </a:xfrm>
          <a:prstGeom prst="rect">
            <a:avLst/>
          </a:prstGeom>
          <a:solidFill>
            <a:srgbClr val="800000"/>
          </a:solidFill>
          <a:ln/>
        </p:spPr>
      </p:sp>
      <p:sp>
        <p:nvSpPr>
          <p:cNvPr id="4" name="Shape 1"/>
          <p:cNvSpPr/>
          <p:nvPr/>
        </p:nvSpPr>
        <p:spPr>
          <a:xfrm>
            <a:off x="0" y="628650"/>
            <a:ext cx="9144000" cy="14288"/>
          </a:xfrm>
          <a:prstGeom prst="rect">
            <a:avLst/>
          </a:prstGeom>
          <a:solidFill>
            <a:srgbClr val="000000"/>
          </a:solidFill>
          <a:ln/>
        </p:spPr>
      </p:sp>
      <p:sp>
        <p:nvSpPr>
          <p:cNvPr id="5" name="Text 2"/>
          <p:cNvSpPr/>
          <p:nvPr/>
        </p:nvSpPr>
        <p:spPr>
          <a:xfrm>
            <a:off x="571500" y="221456"/>
            <a:ext cx="4836319" cy="342900"/>
          </a:xfrm>
          <a:prstGeom prst="rect">
            <a:avLst/>
          </a:prstGeom>
          <a:noFill/>
          <a:ln/>
        </p:spPr>
        <p:txBody>
          <a:bodyPr wrap="square" lIns="0" tIns="0" rIns="0" bIns="0" rtlCol="0" anchor="t">
            <a:spAutoFit/>
          </a:bodyPr>
          <a:lstStyle/>
          <a:p>
            <a:pPr marL="0" indent="0" algn="l">
              <a:buNone/>
            </a:pPr>
            <a:r>
              <a:rPr lang="en-US" sz="1800" b="1" dirty="0">
                <a:solidFill>
                  <a:srgbClr val="FFFFFF"/>
                </a:solidFill>
                <a:latin typeface="Playfair Display Bold" pitchFamily="34" charset="0"/>
                <a:ea typeface="Playfair Display Bold" pitchFamily="34" charset="-122"/>
                <a:cs typeface="Playfair Display Bold" pitchFamily="34" charset="-120"/>
              </a:rPr>
              <a:t>International Positioning and Diplomacy</a:t>
            </a:r>
            <a:endParaRPr lang="en-US" sz="1800" dirty="0"/>
          </a:p>
        </p:txBody>
      </p:sp>
      <p:sp>
        <p:nvSpPr>
          <p:cNvPr id="6" name="Text 3"/>
          <p:cNvSpPr/>
          <p:nvPr/>
        </p:nvSpPr>
        <p:spPr>
          <a:xfrm>
            <a:off x="571500" y="857250"/>
            <a:ext cx="8001000" cy="228600"/>
          </a:xfrm>
          <a:prstGeom prst="rect">
            <a:avLst/>
          </a:prstGeom>
          <a:noFill/>
          <a:ln/>
        </p:spPr>
        <p:txBody>
          <a:bodyPr wrap="square" lIns="0" tIns="0" rIns="0" bIns="0" rtlCol="0" anchor="t">
            <a:spAutoFit/>
          </a:bodyPr>
          <a:lstStyle/>
          <a:p>
            <a:pPr marL="0" indent="0" algn="l">
              <a:buNone/>
            </a:pPr>
            <a:r>
              <a:rPr lang="en-US" sz="1200" b="1" dirty="0">
                <a:solidFill>
                  <a:srgbClr val="B30000"/>
                </a:solidFill>
                <a:latin typeface="Playfair Display Bold" pitchFamily="34" charset="0"/>
                <a:ea typeface="Playfair Display Bold" pitchFamily="34" charset="-122"/>
                <a:cs typeface="Playfair Display Bold" pitchFamily="34" charset="-120"/>
              </a:rPr>
              <a:t>Zimbabwe's Global AI Leadership: Diplomacy and Sovereignty</a:t>
            </a:r>
            <a:endParaRPr lang="en-US" sz="1200" dirty="0"/>
          </a:p>
        </p:txBody>
      </p:sp>
      <p:sp>
        <p:nvSpPr>
          <p:cNvPr id="7" name="Shape 4"/>
          <p:cNvSpPr/>
          <p:nvPr/>
        </p:nvSpPr>
        <p:spPr>
          <a:xfrm>
            <a:off x="571500" y="1264444"/>
            <a:ext cx="3351842" cy="2857500"/>
          </a:xfrm>
          <a:prstGeom prst="rect">
            <a:avLst/>
          </a:prstGeom>
          <a:solidFill>
            <a:srgbClr val="FFFFFF"/>
          </a:solidFill>
          <a:ln/>
        </p:spPr>
      </p:sp>
      <p:sp>
        <p:nvSpPr>
          <p:cNvPr id="8" name="Shape 5"/>
          <p:cNvSpPr/>
          <p:nvPr/>
        </p:nvSpPr>
        <p:spPr>
          <a:xfrm>
            <a:off x="571500" y="1264444"/>
            <a:ext cx="3351842" cy="28575"/>
          </a:xfrm>
          <a:prstGeom prst="rect">
            <a:avLst/>
          </a:prstGeom>
          <a:solidFill>
            <a:srgbClr val="000000"/>
          </a:solidFill>
          <a:ln/>
        </p:spPr>
      </p:sp>
      <p:sp>
        <p:nvSpPr>
          <p:cNvPr id="9" name="Shape 6"/>
          <p:cNvSpPr/>
          <p:nvPr/>
        </p:nvSpPr>
        <p:spPr>
          <a:xfrm>
            <a:off x="3916198" y="1264444"/>
            <a:ext cx="7144" cy="2857500"/>
          </a:xfrm>
          <a:prstGeom prst="rect">
            <a:avLst/>
          </a:prstGeom>
          <a:solidFill>
            <a:srgbClr val="B30000"/>
          </a:solidFill>
          <a:ln/>
        </p:spPr>
      </p:sp>
      <p:sp>
        <p:nvSpPr>
          <p:cNvPr id="10" name="Shape 7"/>
          <p:cNvSpPr/>
          <p:nvPr/>
        </p:nvSpPr>
        <p:spPr>
          <a:xfrm>
            <a:off x="571500" y="4114800"/>
            <a:ext cx="3351842" cy="7144"/>
          </a:xfrm>
          <a:prstGeom prst="rect">
            <a:avLst/>
          </a:prstGeom>
          <a:solidFill>
            <a:srgbClr val="B30000"/>
          </a:solidFill>
          <a:ln/>
        </p:spPr>
      </p:sp>
      <p:sp>
        <p:nvSpPr>
          <p:cNvPr id="11" name="Shape 8"/>
          <p:cNvSpPr/>
          <p:nvPr/>
        </p:nvSpPr>
        <p:spPr>
          <a:xfrm>
            <a:off x="571500" y="1264444"/>
            <a:ext cx="7144" cy="2857500"/>
          </a:xfrm>
          <a:prstGeom prst="rect">
            <a:avLst/>
          </a:prstGeom>
          <a:solidFill>
            <a:srgbClr val="B30000"/>
          </a:solidFill>
          <a:ln/>
        </p:spPr>
      </p:sp>
      <p:pic>
        <p:nvPicPr>
          <p:cNvPr id="12" name="Image 1" descr="preencoded.png"/>
          <p:cNvPicPr>
            <a:picLocks noChangeAspect="1"/>
          </p:cNvPicPr>
          <p:nvPr/>
        </p:nvPicPr>
        <p:blipFill>
          <a:blip r:embed="rId4"/>
          <a:stretch>
            <a:fillRect/>
          </a:stretch>
        </p:blipFill>
        <p:spPr>
          <a:xfrm>
            <a:off x="1921669" y="1667228"/>
            <a:ext cx="642938" cy="642938"/>
          </a:xfrm>
          <a:prstGeom prst="rect">
            <a:avLst/>
          </a:prstGeom>
        </p:spPr>
      </p:pic>
      <p:sp>
        <p:nvSpPr>
          <p:cNvPr id="13" name="Text 9"/>
          <p:cNvSpPr/>
          <p:nvPr/>
        </p:nvSpPr>
        <p:spPr>
          <a:xfrm>
            <a:off x="1230511" y="2565555"/>
            <a:ext cx="2025253" cy="215444"/>
          </a:xfrm>
          <a:prstGeom prst="rect">
            <a:avLst/>
          </a:prstGeom>
          <a:noFill/>
          <a:ln/>
        </p:spPr>
        <p:txBody>
          <a:bodyPr wrap="square" lIns="0" tIns="0" rIns="0" bIns="0" rtlCol="0" anchor="t">
            <a:spAutoFit/>
          </a:bodyPr>
          <a:lstStyle/>
          <a:p>
            <a:pPr marL="0" indent="0" algn="ctr">
              <a:buNone/>
            </a:pPr>
            <a:r>
              <a:rPr lang="en-US" sz="1400" b="1" dirty="0">
                <a:solidFill>
                  <a:srgbClr val="FF0000"/>
                </a:solidFill>
                <a:latin typeface="Playfair Display Bold" pitchFamily="34" charset="0"/>
                <a:ea typeface="Playfair Display Bold" pitchFamily="34" charset="-122"/>
                <a:cs typeface="Playfair Display Bold" pitchFamily="34" charset="-120"/>
              </a:rPr>
              <a:t>A Bridge to the Future</a:t>
            </a:r>
            <a:endParaRPr lang="en-US" sz="1400" dirty="0">
              <a:solidFill>
                <a:srgbClr val="FF0000"/>
              </a:solidFill>
            </a:endParaRPr>
          </a:p>
        </p:txBody>
      </p:sp>
      <p:sp>
        <p:nvSpPr>
          <p:cNvPr id="14" name="Text 10"/>
          <p:cNvSpPr/>
          <p:nvPr/>
        </p:nvSpPr>
        <p:spPr>
          <a:xfrm>
            <a:off x="785813" y="2938816"/>
            <a:ext cx="2914650" cy="1028588"/>
          </a:xfrm>
          <a:prstGeom prst="rect">
            <a:avLst/>
          </a:prstGeom>
          <a:noFill/>
          <a:ln/>
        </p:spPr>
        <p:txBody>
          <a:bodyPr wrap="square" lIns="0" tIns="0" rIns="0" bIns="0" rtlCol="0" anchor="t">
            <a:spAutoFit/>
          </a:bodyPr>
          <a:lstStyle/>
          <a:p>
            <a:pPr marL="0" indent="0" algn="ctr">
              <a:lnSpc>
                <a:spcPct val="128000"/>
              </a:lnSpc>
              <a:buNone/>
            </a:pPr>
            <a:r>
              <a:rPr lang="en-US" sz="950" dirty="0">
                <a:solidFill>
                  <a:srgbClr val="000000"/>
                </a:solidFill>
                <a:latin typeface="Roboto" pitchFamily="34" charset="0"/>
                <a:ea typeface="Roboto" pitchFamily="34" charset="-122"/>
                <a:cs typeface="Roboto" pitchFamily="34" charset="-120"/>
              </a:rPr>
              <a:t>Zimbabwe seeks to position itself not merely as a consumer of global technologies, but as a sovereign creator and a vital bridge between home-grown African innovation and global technological excellence.</a:t>
            </a:r>
            <a:endParaRPr lang="en-US" sz="950" dirty="0"/>
          </a:p>
        </p:txBody>
      </p:sp>
      <p:sp>
        <p:nvSpPr>
          <p:cNvPr id="15" name="Shape 11"/>
          <p:cNvSpPr/>
          <p:nvPr/>
        </p:nvSpPr>
        <p:spPr>
          <a:xfrm>
            <a:off x="4200525" y="1264444"/>
            <a:ext cx="4371975" cy="857250"/>
          </a:xfrm>
          <a:prstGeom prst="rect">
            <a:avLst/>
          </a:prstGeom>
          <a:solidFill>
            <a:srgbClr val="FFFFFF"/>
          </a:solidFill>
          <a:ln/>
        </p:spPr>
      </p:sp>
      <p:sp>
        <p:nvSpPr>
          <p:cNvPr id="16" name="Shape 12"/>
          <p:cNvSpPr/>
          <p:nvPr/>
        </p:nvSpPr>
        <p:spPr>
          <a:xfrm>
            <a:off x="4200525" y="1264444"/>
            <a:ext cx="4371975" cy="7144"/>
          </a:xfrm>
          <a:prstGeom prst="rect">
            <a:avLst/>
          </a:prstGeom>
          <a:solidFill>
            <a:srgbClr val="000000"/>
          </a:solidFill>
          <a:ln/>
        </p:spPr>
      </p:sp>
      <p:sp>
        <p:nvSpPr>
          <p:cNvPr id="17" name="Shape 13"/>
          <p:cNvSpPr/>
          <p:nvPr/>
        </p:nvSpPr>
        <p:spPr>
          <a:xfrm>
            <a:off x="8565356" y="1264444"/>
            <a:ext cx="7144" cy="857250"/>
          </a:xfrm>
          <a:prstGeom prst="rect">
            <a:avLst/>
          </a:prstGeom>
          <a:solidFill>
            <a:srgbClr val="000000"/>
          </a:solidFill>
          <a:ln/>
        </p:spPr>
      </p:sp>
      <p:sp>
        <p:nvSpPr>
          <p:cNvPr id="18" name="Shape 14"/>
          <p:cNvSpPr/>
          <p:nvPr/>
        </p:nvSpPr>
        <p:spPr>
          <a:xfrm>
            <a:off x="4200525" y="2114550"/>
            <a:ext cx="4371975" cy="7144"/>
          </a:xfrm>
          <a:prstGeom prst="rect">
            <a:avLst/>
          </a:prstGeom>
          <a:solidFill>
            <a:srgbClr val="000000"/>
          </a:solidFill>
          <a:ln/>
        </p:spPr>
      </p:sp>
      <p:sp>
        <p:nvSpPr>
          <p:cNvPr id="19" name="Shape 15"/>
          <p:cNvSpPr/>
          <p:nvPr/>
        </p:nvSpPr>
        <p:spPr>
          <a:xfrm>
            <a:off x="4200525" y="1264444"/>
            <a:ext cx="28575" cy="857250"/>
          </a:xfrm>
          <a:prstGeom prst="rect">
            <a:avLst/>
          </a:prstGeom>
          <a:solidFill>
            <a:srgbClr val="000000"/>
          </a:solidFill>
          <a:ln/>
        </p:spPr>
      </p:sp>
      <p:pic>
        <p:nvPicPr>
          <p:cNvPr id="20" name="Image 2" descr="preencoded.png"/>
          <p:cNvPicPr>
            <a:picLocks noChangeAspect="1"/>
          </p:cNvPicPr>
          <p:nvPr/>
        </p:nvPicPr>
        <p:blipFill>
          <a:blip r:embed="rId5"/>
          <a:stretch>
            <a:fillRect/>
          </a:stretch>
        </p:blipFill>
        <p:spPr>
          <a:xfrm>
            <a:off x="4379119" y="1643063"/>
            <a:ext cx="257175" cy="228600"/>
          </a:xfrm>
          <a:prstGeom prst="rect">
            <a:avLst/>
          </a:prstGeom>
        </p:spPr>
      </p:pic>
      <p:sp>
        <p:nvSpPr>
          <p:cNvPr id="21" name="Text 16"/>
          <p:cNvSpPr/>
          <p:nvPr/>
        </p:nvSpPr>
        <p:spPr>
          <a:xfrm>
            <a:off x="4814888" y="1374279"/>
            <a:ext cx="3579019" cy="169277"/>
          </a:xfrm>
          <a:prstGeom prst="rect">
            <a:avLst/>
          </a:prstGeom>
          <a:noFill/>
          <a:ln/>
        </p:spPr>
        <p:txBody>
          <a:bodyPr wrap="square" lIns="0" tIns="0" rIns="0" bIns="0" rtlCol="0" anchor="t">
            <a:spAutoFit/>
          </a:bodyPr>
          <a:lstStyle/>
          <a:p>
            <a:pPr marL="0" indent="0" algn="l">
              <a:buNone/>
            </a:pPr>
            <a:r>
              <a:rPr lang="en-US" sz="1100" b="1" dirty="0">
                <a:solidFill>
                  <a:srgbClr val="FF0000"/>
                </a:solidFill>
                <a:latin typeface="Playfair Display Bold" pitchFamily="34" charset="0"/>
                <a:ea typeface="Playfair Display Bold" pitchFamily="34" charset="-122"/>
                <a:cs typeface="Playfair Display Bold" pitchFamily="34" charset="-120"/>
              </a:rPr>
              <a:t>Regional Hub (SADC &amp; AU)</a:t>
            </a:r>
            <a:endParaRPr lang="en-US" sz="1100" dirty="0">
              <a:solidFill>
                <a:srgbClr val="FF0000"/>
              </a:solidFill>
            </a:endParaRPr>
          </a:p>
        </p:txBody>
      </p:sp>
      <p:sp>
        <p:nvSpPr>
          <p:cNvPr id="22" name="Text 17"/>
          <p:cNvSpPr/>
          <p:nvPr/>
        </p:nvSpPr>
        <p:spPr>
          <a:xfrm>
            <a:off x="4814888" y="1640384"/>
            <a:ext cx="3579019" cy="514350"/>
          </a:xfrm>
          <a:prstGeom prst="rect">
            <a:avLst/>
          </a:prstGeom>
          <a:noFill/>
          <a:ln/>
        </p:spPr>
        <p:txBody>
          <a:bodyPr wrap="square" lIns="0" tIns="0" rIns="0" bIns="0" rtlCol="0" anchor="t">
            <a:spAutoFit/>
          </a:bodyPr>
          <a:lstStyle/>
          <a:p>
            <a:pPr marL="0" indent="0" algn="l">
              <a:lnSpc>
                <a:spcPct val="120000"/>
              </a:lnSpc>
              <a:buNone/>
            </a:pPr>
            <a:r>
              <a:rPr lang="en-US" sz="850" dirty="0">
                <a:solidFill>
                  <a:srgbClr val="111111"/>
                </a:solidFill>
                <a:latin typeface="Roboto" pitchFamily="34" charset="0"/>
                <a:ea typeface="Roboto" pitchFamily="34" charset="-122"/>
                <a:cs typeface="Roboto" pitchFamily="34" charset="-120"/>
              </a:rPr>
              <a:t>Championing the African Union AI Strategy and leading regional frameworks for cross-border data flows, shared infrastructure, and ethical AI governance.</a:t>
            </a:r>
            <a:endParaRPr lang="en-US" sz="850" dirty="0"/>
          </a:p>
        </p:txBody>
      </p:sp>
      <p:sp>
        <p:nvSpPr>
          <p:cNvPr id="23" name="Shape 18"/>
          <p:cNvSpPr/>
          <p:nvPr/>
        </p:nvSpPr>
        <p:spPr>
          <a:xfrm>
            <a:off x="4200525" y="2264569"/>
            <a:ext cx="4371975" cy="857250"/>
          </a:xfrm>
          <a:prstGeom prst="rect">
            <a:avLst/>
          </a:prstGeom>
          <a:solidFill>
            <a:srgbClr val="FFFFFF"/>
          </a:solidFill>
          <a:ln/>
        </p:spPr>
      </p:sp>
      <p:sp>
        <p:nvSpPr>
          <p:cNvPr id="24" name="Shape 19"/>
          <p:cNvSpPr/>
          <p:nvPr/>
        </p:nvSpPr>
        <p:spPr>
          <a:xfrm>
            <a:off x="4200525" y="2264569"/>
            <a:ext cx="4371975" cy="7144"/>
          </a:xfrm>
          <a:prstGeom prst="rect">
            <a:avLst/>
          </a:prstGeom>
          <a:solidFill>
            <a:srgbClr val="000000"/>
          </a:solidFill>
          <a:ln/>
        </p:spPr>
      </p:sp>
      <p:sp>
        <p:nvSpPr>
          <p:cNvPr id="25" name="Shape 20"/>
          <p:cNvSpPr/>
          <p:nvPr/>
        </p:nvSpPr>
        <p:spPr>
          <a:xfrm>
            <a:off x="8565356" y="2264569"/>
            <a:ext cx="7144" cy="857250"/>
          </a:xfrm>
          <a:prstGeom prst="rect">
            <a:avLst/>
          </a:prstGeom>
          <a:solidFill>
            <a:srgbClr val="000000"/>
          </a:solidFill>
          <a:ln/>
        </p:spPr>
      </p:sp>
      <p:sp>
        <p:nvSpPr>
          <p:cNvPr id="26" name="Shape 21"/>
          <p:cNvSpPr/>
          <p:nvPr/>
        </p:nvSpPr>
        <p:spPr>
          <a:xfrm>
            <a:off x="4200525" y="3114675"/>
            <a:ext cx="4371975" cy="7144"/>
          </a:xfrm>
          <a:prstGeom prst="rect">
            <a:avLst/>
          </a:prstGeom>
          <a:solidFill>
            <a:srgbClr val="000000"/>
          </a:solidFill>
          <a:ln/>
        </p:spPr>
      </p:sp>
      <p:sp>
        <p:nvSpPr>
          <p:cNvPr id="27" name="Shape 22"/>
          <p:cNvSpPr/>
          <p:nvPr/>
        </p:nvSpPr>
        <p:spPr>
          <a:xfrm>
            <a:off x="4200525" y="2264569"/>
            <a:ext cx="28575" cy="857250"/>
          </a:xfrm>
          <a:prstGeom prst="rect">
            <a:avLst/>
          </a:prstGeom>
          <a:solidFill>
            <a:srgbClr val="000000"/>
          </a:solidFill>
          <a:ln/>
        </p:spPr>
      </p:sp>
      <p:pic>
        <p:nvPicPr>
          <p:cNvPr id="28" name="Image 3" descr="preencoded.png"/>
          <p:cNvPicPr>
            <a:picLocks noChangeAspect="1"/>
          </p:cNvPicPr>
          <p:nvPr/>
        </p:nvPicPr>
        <p:blipFill>
          <a:blip r:embed="rId6"/>
          <a:stretch>
            <a:fillRect/>
          </a:stretch>
        </p:blipFill>
        <p:spPr>
          <a:xfrm>
            <a:off x="4379119" y="2643188"/>
            <a:ext cx="228600" cy="228600"/>
          </a:xfrm>
          <a:prstGeom prst="rect">
            <a:avLst/>
          </a:prstGeom>
        </p:spPr>
      </p:pic>
      <p:sp>
        <p:nvSpPr>
          <p:cNvPr id="29" name="Text 23"/>
          <p:cNvSpPr/>
          <p:nvPr/>
        </p:nvSpPr>
        <p:spPr>
          <a:xfrm>
            <a:off x="4786313" y="2374404"/>
            <a:ext cx="3607594" cy="169277"/>
          </a:xfrm>
          <a:prstGeom prst="rect">
            <a:avLst/>
          </a:prstGeom>
          <a:noFill/>
          <a:ln/>
        </p:spPr>
        <p:txBody>
          <a:bodyPr wrap="square" lIns="0" tIns="0" rIns="0" bIns="0" rtlCol="0" anchor="t">
            <a:spAutoFit/>
          </a:bodyPr>
          <a:lstStyle/>
          <a:p>
            <a:pPr marL="0" indent="0" algn="l">
              <a:buNone/>
            </a:pPr>
            <a:r>
              <a:rPr lang="en-US" sz="1100" b="1" dirty="0">
                <a:solidFill>
                  <a:srgbClr val="FF0000"/>
                </a:solidFill>
                <a:latin typeface="Playfair Display Bold" pitchFamily="34" charset="0"/>
                <a:ea typeface="Playfair Display Bold" pitchFamily="34" charset="-122"/>
                <a:cs typeface="Playfair Display Bold" pitchFamily="34" charset="-120"/>
              </a:rPr>
              <a:t>Global South Voice</a:t>
            </a:r>
            <a:endParaRPr lang="en-US" sz="1100" dirty="0">
              <a:solidFill>
                <a:srgbClr val="FF0000"/>
              </a:solidFill>
            </a:endParaRPr>
          </a:p>
        </p:txBody>
      </p:sp>
      <p:sp>
        <p:nvSpPr>
          <p:cNvPr id="30" name="Text 24"/>
          <p:cNvSpPr/>
          <p:nvPr/>
        </p:nvSpPr>
        <p:spPr>
          <a:xfrm>
            <a:off x="4786313" y="2640509"/>
            <a:ext cx="3607594" cy="514350"/>
          </a:xfrm>
          <a:prstGeom prst="rect">
            <a:avLst/>
          </a:prstGeom>
          <a:noFill/>
          <a:ln/>
        </p:spPr>
        <p:txBody>
          <a:bodyPr wrap="square" lIns="0" tIns="0" rIns="0" bIns="0" rtlCol="0" anchor="t">
            <a:spAutoFit/>
          </a:bodyPr>
          <a:lstStyle/>
          <a:p>
            <a:pPr marL="0" indent="0" algn="l">
              <a:lnSpc>
                <a:spcPct val="120000"/>
              </a:lnSpc>
              <a:buNone/>
            </a:pPr>
            <a:r>
              <a:rPr lang="en-US" sz="850" dirty="0">
                <a:solidFill>
                  <a:srgbClr val="111111"/>
                </a:solidFill>
                <a:latin typeface="Roboto" pitchFamily="34" charset="0"/>
                <a:ea typeface="Roboto" pitchFamily="34" charset="-122"/>
                <a:cs typeface="Roboto" pitchFamily="34" charset="-120"/>
              </a:rPr>
              <a:t>Amplifying the perspectives of developing nations in international forums (ITU, UNESCO) to ensure global AI standards are inclusive and equitable.</a:t>
            </a:r>
            <a:endParaRPr lang="en-US" sz="850" dirty="0"/>
          </a:p>
        </p:txBody>
      </p:sp>
      <p:sp>
        <p:nvSpPr>
          <p:cNvPr id="31" name="Shape 25"/>
          <p:cNvSpPr/>
          <p:nvPr/>
        </p:nvSpPr>
        <p:spPr>
          <a:xfrm>
            <a:off x="4200525" y="3264694"/>
            <a:ext cx="4371975" cy="857250"/>
          </a:xfrm>
          <a:prstGeom prst="rect">
            <a:avLst/>
          </a:prstGeom>
          <a:solidFill>
            <a:srgbClr val="FFFFFF"/>
          </a:solidFill>
          <a:ln/>
        </p:spPr>
      </p:sp>
      <p:sp>
        <p:nvSpPr>
          <p:cNvPr id="32" name="Shape 26"/>
          <p:cNvSpPr/>
          <p:nvPr/>
        </p:nvSpPr>
        <p:spPr>
          <a:xfrm>
            <a:off x="4200525" y="3264694"/>
            <a:ext cx="4371975" cy="7144"/>
          </a:xfrm>
          <a:prstGeom prst="rect">
            <a:avLst/>
          </a:prstGeom>
          <a:solidFill>
            <a:srgbClr val="000000"/>
          </a:solidFill>
          <a:ln/>
        </p:spPr>
      </p:sp>
      <p:sp>
        <p:nvSpPr>
          <p:cNvPr id="33" name="Shape 27"/>
          <p:cNvSpPr/>
          <p:nvPr/>
        </p:nvSpPr>
        <p:spPr>
          <a:xfrm>
            <a:off x="8565356" y="3264694"/>
            <a:ext cx="7144" cy="857250"/>
          </a:xfrm>
          <a:prstGeom prst="rect">
            <a:avLst/>
          </a:prstGeom>
          <a:solidFill>
            <a:srgbClr val="000000"/>
          </a:solidFill>
          <a:ln/>
        </p:spPr>
      </p:sp>
      <p:sp>
        <p:nvSpPr>
          <p:cNvPr id="34" name="Shape 28"/>
          <p:cNvSpPr/>
          <p:nvPr/>
        </p:nvSpPr>
        <p:spPr>
          <a:xfrm>
            <a:off x="4200525" y="4114800"/>
            <a:ext cx="4371975" cy="7144"/>
          </a:xfrm>
          <a:prstGeom prst="rect">
            <a:avLst/>
          </a:prstGeom>
          <a:solidFill>
            <a:srgbClr val="000000"/>
          </a:solidFill>
          <a:ln/>
        </p:spPr>
      </p:sp>
      <p:sp>
        <p:nvSpPr>
          <p:cNvPr id="35" name="Shape 29"/>
          <p:cNvSpPr/>
          <p:nvPr/>
        </p:nvSpPr>
        <p:spPr>
          <a:xfrm>
            <a:off x="4200525" y="3264694"/>
            <a:ext cx="28575" cy="857250"/>
          </a:xfrm>
          <a:prstGeom prst="rect">
            <a:avLst/>
          </a:prstGeom>
          <a:solidFill>
            <a:srgbClr val="000000"/>
          </a:solidFill>
          <a:ln/>
        </p:spPr>
      </p:sp>
      <p:pic>
        <p:nvPicPr>
          <p:cNvPr id="36" name="Image 4" descr="preencoded.png"/>
          <p:cNvPicPr>
            <a:picLocks noChangeAspect="1"/>
          </p:cNvPicPr>
          <p:nvPr/>
        </p:nvPicPr>
        <p:blipFill>
          <a:blip r:embed="rId7"/>
          <a:stretch>
            <a:fillRect/>
          </a:stretch>
        </p:blipFill>
        <p:spPr>
          <a:xfrm>
            <a:off x="4379119" y="3643313"/>
            <a:ext cx="228600" cy="228600"/>
          </a:xfrm>
          <a:prstGeom prst="rect">
            <a:avLst/>
          </a:prstGeom>
        </p:spPr>
      </p:pic>
      <p:sp>
        <p:nvSpPr>
          <p:cNvPr id="37" name="Text 30"/>
          <p:cNvSpPr/>
          <p:nvPr/>
        </p:nvSpPr>
        <p:spPr>
          <a:xfrm>
            <a:off x="4786313" y="3374529"/>
            <a:ext cx="3607594" cy="169277"/>
          </a:xfrm>
          <a:prstGeom prst="rect">
            <a:avLst/>
          </a:prstGeom>
          <a:noFill/>
          <a:ln/>
        </p:spPr>
        <p:txBody>
          <a:bodyPr wrap="square" lIns="0" tIns="0" rIns="0" bIns="0" rtlCol="0" anchor="t">
            <a:spAutoFit/>
          </a:bodyPr>
          <a:lstStyle/>
          <a:p>
            <a:pPr marL="0" indent="0" algn="l">
              <a:buNone/>
            </a:pPr>
            <a:r>
              <a:rPr lang="en-US" sz="1100" b="1" dirty="0">
                <a:solidFill>
                  <a:srgbClr val="FF0000"/>
                </a:solidFill>
                <a:latin typeface="Playfair Display Bold" pitchFamily="34" charset="0"/>
                <a:ea typeface="Playfair Display Bold" pitchFamily="34" charset="-122"/>
                <a:cs typeface="Playfair Display Bold" pitchFamily="34" charset="-120"/>
              </a:rPr>
              <a:t>Sovereign Engagement</a:t>
            </a:r>
            <a:endParaRPr lang="en-US" sz="1100" dirty="0">
              <a:solidFill>
                <a:srgbClr val="FF0000"/>
              </a:solidFill>
            </a:endParaRPr>
          </a:p>
        </p:txBody>
      </p:sp>
      <p:sp>
        <p:nvSpPr>
          <p:cNvPr id="38" name="Text 31"/>
          <p:cNvSpPr/>
          <p:nvPr/>
        </p:nvSpPr>
        <p:spPr>
          <a:xfrm>
            <a:off x="4786313" y="3640634"/>
            <a:ext cx="3607594" cy="514350"/>
          </a:xfrm>
          <a:prstGeom prst="rect">
            <a:avLst/>
          </a:prstGeom>
          <a:noFill/>
          <a:ln/>
        </p:spPr>
        <p:txBody>
          <a:bodyPr wrap="square" lIns="0" tIns="0" rIns="0" bIns="0" rtlCol="0" anchor="t">
            <a:spAutoFit/>
          </a:bodyPr>
          <a:lstStyle/>
          <a:p>
            <a:pPr marL="0" indent="0" algn="l">
              <a:lnSpc>
                <a:spcPct val="120000"/>
              </a:lnSpc>
              <a:buNone/>
            </a:pPr>
            <a:r>
              <a:rPr lang="en-US" sz="850" dirty="0">
                <a:solidFill>
                  <a:srgbClr val="111111"/>
                </a:solidFill>
                <a:latin typeface="Roboto" pitchFamily="34" charset="0"/>
                <a:ea typeface="Roboto" pitchFamily="34" charset="-122"/>
                <a:cs typeface="Roboto" pitchFamily="34" charset="-120"/>
              </a:rPr>
              <a:t>Forging strategic bilateral and multilateral partnerships for technology transfer while fiercely protecting national data, intellectual property, and cultural identity.</a:t>
            </a:r>
            <a:endParaRPr lang="en-US" sz="850" dirty="0"/>
          </a:p>
        </p:txBody>
      </p:sp>
      <p:sp>
        <p:nvSpPr>
          <p:cNvPr id="39" name="Shape 32"/>
          <p:cNvSpPr/>
          <p:nvPr/>
        </p:nvSpPr>
        <p:spPr>
          <a:xfrm>
            <a:off x="571500" y="4300538"/>
            <a:ext cx="8001000" cy="428625"/>
          </a:xfrm>
          <a:prstGeom prst="rect">
            <a:avLst/>
          </a:prstGeom>
          <a:solidFill>
            <a:srgbClr val="FFFFFF"/>
          </a:solidFill>
          <a:ln w="9144">
            <a:solidFill>
              <a:srgbClr val="000000"/>
            </a:solidFill>
            <a:prstDash val="solid"/>
          </a:ln>
        </p:spPr>
      </p:sp>
      <p:sp>
        <p:nvSpPr>
          <p:cNvPr id="40" name="Text 33"/>
          <p:cNvSpPr/>
          <p:nvPr/>
        </p:nvSpPr>
        <p:spPr>
          <a:xfrm>
            <a:off x="1000125" y="4492526"/>
            <a:ext cx="7143750" cy="151805"/>
          </a:xfrm>
          <a:prstGeom prst="rect">
            <a:avLst/>
          </a:prstGeom>
          <a:noFill/>
          <a:ln/>
        </p:spPr>
        <p:txBody>
          <a:bodyPr wrap="square" lIns="0" tIns="0" rIns="0" bIns="0" rtlCol="0" anchor="t">
            <a:spAutoFit/>
          </a:bodyPr>
          <a:lstStyle/>
          <a:p>
            <a:pPr marL="0" indent="0" algn="ctr">
              <a:buNone/>
            </a:pPr>
            <a:r>
              <a:rPr lang="en-US" sz="950" i="1" dirty="0">
                <a:solidFill>
                  <a:srgbClr val="000000"/>
                </a:solidFill>
                <a:latin typeface="Roboto" pitchFamily="34" charset="0"/>
                <a:ea typeface="Roboto" pitchFamily="34" charset="-122"/>
                <a:cs typeface="Roboto" pitchFamily="34" charset="-120"/>
              </a:rPr>
              <a:t>"Diplomacy in the AI era is about securing our place in the future economy without compromising our heritage or sovereignty."</a:t>
            </a:r>
            <a:endParaRPr lang="en-US" sz="950" dirty="0"/>
          </a:p>
        </p:txBody>
      </p:sp>
      <p:sp>
        <p:nvSpPr>
          <p:cNvPr id="41" name="Shape 34"/>
          <p:cNvSpPr/>
          <p:nvPr/>
        </p:nvSpPr>
        <p:spPr>
          <a:xfrm>
            <a:off x="0" y="4786313"/>
            <a:ext cx="9144000" cy="357188"/>
          </a:xfrm>
          <a:prstGeom prst="rect">
            <a:avLst/>
          </a:prstGeom>
          <a:solidFill>
            <a:srgbClr val="000000"/>
          </a:solidFill>
          <a:ln/>
        </p:spPr>
      </p:sp>
      <p:sp>
        <p:nvSpPr>
          <p:cNvPr id="42" name="Shape 35"/>
          <p:cNvSpPr/>
          <p:nvPr/>
        </p:nvSpPr>
        <p:spPr>
          <a:xfrm>
            <a:off x="0" y="4786313"/>
            <a:ext cx="9144000" cy="7144"/>
          </a:xfrm>
          <a:prstGeom prst="rect">
            <a:avLst/>
          </a:prstGeom>
          <a:solidFill>
            <a:srgbClr val="000000"/>
          </a:solidFill>
          <a:ln/>
        </p:spPr>
      </p:sp>
      <p:sp>
        <p:nvSpPr>
          <p:cNvPr id="43" name="Text 36"/>
          <p:cNvSpPr/>
          <p:nvPr/>
        </p:nvSpPr>
        <p:spPr>
          <a:xfrm>
            <a:off x="571500" y="4893469"/>
            <a:ext cx="1868091" cy="117872"/>
          </a:xfrm>
          <a:prstGeom prst="rect">
            <a:avLst/>
          </a:prstGeom>
          <a:noFill/>
          <a:ln/>
        </p:spPr>
        <p:txBody>
          <a:bodyPr wrap="squar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Zimbabwe National AI Strategy 2026-2030</a:t>
            </a:r>
            <a:endParaRPr lang="en-US" sz="750" dirty="0"/>
          </a:p>
        </p:txBody>
      </p:sp>
      <p:sp>
        <p:nvSpPr>
          <p:cNvPr id="44" name="Text 37"/>
          <p:cNvSpPr/>
          <p:nvPr/>
        </p:nvSpPr>
        <p:spPr>
          <a:xfrm>
            <a:off x="8461772" y="4893469"/>
            <a:ext cx="110728" cy="117872"/>
          </a:xfrm>
          <a:prstGeom prst="rect">
            <a:avLst/>
          </a:prstGeom>
          <a:noFill/>
          <a:ln/>
        </p:spPr>
        <p:txBody>
          <a:bodyPr wrap="non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28</a:t>
            </a:r>
            <a:endParaRPr lang="en-US" sz="75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0"/>
          <p:cNvSpPr/>
          <p:nvPr/>
        </p:nvSpPr>
        <p:spPr>
          <a:xfrm>
            <a:off x="0" y="0"/>
            <a:ext cx="9144000" cy="500063"/>
          </a:xfrm>
          <a:prstGeom prst="rect">
            <a:avLst/>
          </a:prstGeom>
          <a:solidFill>
            <a:srgbClr val="800000"/>
          </a:solidFill>
          <a:ln/>
        </p:spPr>
      </p:sp>
      <p:sp>
        <p:nvSpPr>
          <p:cNvPr id="4" name="Shape 1"/>
          <p:cNvSpPr/>
          <p:nvPr/>
        </p:nvSpPr>
        <p:spPr>
          <a:xfrm>
            <a:off x="0" y="485775"/>
            <a:ext cx="9144000" cy="14288"/>
          </a:xfrm>
          <a:prstGeom prst="rect">
            <a:avLst/>
          </a:prstGeom>
          <a:solidFill>
            <a:srgbClr val="000000"/>
          </a:solidFill>
          <a:ln/>
        </p:spPr>
      </p:sp>
      <p:sp>
        <p:nvSpPr>
          <p:cNvPr id="5" name="Text 2"/>
          <p:cNvSpPr/>
          <p:nvPr/>
        </p:nvSpPr>
        <p:spPr>
          <a:xfrm>
            <a:off x="357188" y="151805"/>
            <a:ext cx="6370439" cy="303609"/>
          </a:xfrm>
          <a:prstGeom prst="rect">
            <a:avLst/>
          </a:prstGeom>
          <a:noFill/>
          <a:ln/>
        </p:spPr>
        <p:txBody>
          <a:bodyPr wrap="square" lIns="0" tIns="0" rIns="0" bIns="0" rtlCol="0" anchor="t">
            <a:spAutoFit/>
          </a:bodyPr>
          <a:lstStyle/>
          <a:p>
            <a:pPr marL="0" indent="0" algn="l">
              <a:buNone/>
            </a:pPr>
            <a:r>
              <a:rPr lang="en-US" sz="1600" b="1" dirty="0">
                <a:solidFill>
                  <a:srgbClr val="FFFFFF"/>
                </a:solidFill>
                <a:latin typeface="Playfair Display Bold" pitchFamily="34" charset="0"/>
                <a:ea typeface="Playfair Display Bold" pitchFamily="34" charset="-122"/>
                <a:cs typeface="Playfair Display Bold" pitchFamily="34" charset="-120"/>
              </a:rPr>
              <a:t>National AI Strategy: Key Performance Indicators Dashboard</a:t>
            </a:r>
            <a:endParaRPr lang="en-US" sz="1600" dirty="0"/>
          </a:p>
        </p:txBody>
      </p:sp>
      <p:sp>
        <p:nvSpPr>
          <p:cNvPr id="6" name="Shape 3"/>
          <p:cNvSpPr/>
          <p:nvPr/>
        </p:nvSpPr>
        <p:spPr>
          <a:xfrm>
            <a:off x="357188" y="642938"/>
            <a:ext cx="2714625" cy="2318761"/>
          </a:xfrm>
          <a:prstGeom prst="rect">
            <a:avLst/>
          </a:prstGeom>
          <a:solidFill>
            <a:srgbClr val="FFFFFF"/>
          </a:solidFill>
          <a:ln w="9144">
            <a:solidFill>
              <a:srgbClr val="000000"/>
            </a:solidFill>
            <a:prstDash val="solid"/>
          </a:ln>
        </p:spPr>
      </p:sp>
      <p:sp>
        <p:nvSpPr>
          <p:cNvPr id="7" name="Shape 4"/>
          <p:cNvSpPr/>
          <p:nvPr/>
        </p:nvSpPr>
        <p:spPr>
          <a:xfrm>
            <a:off x="357188" y="642938"/>
            <a:ext cx="2714625" cy="357188"/>
          </a:xfrm>
          <a:prstGeom prst="rect">
            <a:avLst/>
          </a:prstGeom>
          <a:solidFill>
            <a:srgbClr val="B30000"/>
          </a:solidFill>
          <a:ln/>
        </p:spPr>
      </p:sp>
      <p:sp>
        <p:nvSpPr>
          <p:cNvPr id="8" name="Shape 5"/>
          <p:cNvSpPr/>
          <p:nvPr/>
        </p:nvSpPr>
        <p:spPr>
          <a:xfrm>
            <a:off x="357188" y="992981"/>
            <a:ext cx="2714625" cy="7144"/>
          </a:xfrm>
          <a:prstGeom prst="rect">
            <a:avLst/>
          </a:prstGeom>
          <a:solidFill>
            <a:srgbClr val="000000"/>
          </a:solidFill>
          <a:ln/>
        </p:spPr>
      </p:sp>
      <p:pic>
        <p:nvPicPr>
          <p:cNvPr id="9" name="Image 1" descr="preencoded.png"/>
          <p:cNvPicPr>
            <a:picLocks noChangeAspect="1"/>
          </p:cNvPicPr>
          <p:nvPr/>
        </p:nvPicPr>
        <p:blipFill>
          <a:blip r:embed="rId3"/>
          <a:stretch>
            <a:fillRect/>
          </a:stretch>
        </p:blipFill>
        <p:spPr>
          <a:xfrm>
            <a:off x="482203" y="744736"/>
            <a:ext cx="142875" cy="142875"/>
          </a:xfrm>
          <a:prstGeom prst="rect">
            <a:avLst/>
          </a:prstGeom>
        </p:spPr>
      </p:pic>
      <p:sp>
        <p:nvSpPr>
          <p:cNvPr id="10" name="Text 6"/>
          <p:cNvSpPr/>
          <p:nvPr/>
        </p:nvSpPr>
        <p:spPr>
          <a:xfrm>
            <a:off x="714375" y="761535"/>
            <a:ext cx="1746647" cy="119993"/>
          </a:xfrm>
          <a:prstGeom prst="rect">
            <a:avLst/>
          </a:prstGeom>
          <a:noFill/>
          <a:ln/>
        </p:spPr>
        <p:txBody>
          <a:bodyPr wrap="none" lIns="0" tIns="0" rIns="0" bIns="0" rtlCol="0" anchor="t">
            <a:spAutoFit/>
          </a:bodyPr>
          <a:lstStyle/>
          <a:p>
            <a:pPr marL="0" indent="0" algn="l">
              <a:lnSpc>
                <a:spcPct val="96000"/>
              </a:lnSpc>
              <a:buNone/>
            </a:pPr>
            <a:r>
              <a:rPr lang="en-US" sz="700" b="1" dirty="0">
                <a:solidFill>
                  <a:srgbClr val="FFFFFF"/>
                </a:solidFill>
                <a:latin typeface="Playfair Display Bold" pitchFamily="34" charset="0"/>
                <a:ea typeface="Playfair Display Bold" pitchFamily="34" charset="-122"/>
                <a:cs typeface="Playfair Display Bold" pitchFamily="34" charset="-120"/>
              </a:rPr>
              <a:t>1. AI Talent and Capacity Development</a:t>
            </a:r>
            <a:endParaRPr lang="en-US" sz="700" dirty="0"/>
          </a:p>
        </p:txBody>
      </p:sp>
      <p:sp>
        <p:nvSpPr>
          <p:cNvPr id="11" name="Text 7"/>
          <p:cNvSpPr/>
          <p:nvPr/>
        </p:nvSpPr>
        <p:spPr>
          <a:xfrm>
            <a:off x="442913" y="1085850"/>
            <a:ext cx="2543175" cy="137517"/>
          </a:xfrm>
          <a:prstGeom prst="rect">
            <a:avLst/>
          </a:prstGeom>
          <a:noFill/>
          <a:ln/>
        </p:spPr>
        <p:txBody>
          <a:bodyPr wrap="square" lIns="0" tIns="0" rIns="0" bIns="25527" rtlCol="0" anchor="t">
            <a:spAutoFit/>
          </a:bodyPr>
          <a:lstStyle/>
          <a:p>
            <a:pPr marL="0" indent="0" algn="l">
              <a:buNone/>
            </a:pPr>
            <a:r>
              <a:rPr lang="en-US" sz="650" b="1" dirty="0">
                <a:solidFill>
                  <a:srgbClr val="B30000"/>
                </a:solidFill>
                <a:latin typeface="Roboto Bold" pitchFamily="34" charset="0"/>
                <a:ea typeface="Roboto Bold" pitchFamily="34" charset="-122"/>
                <a:cs typeface="Roboto Bold" pitchFamily="34" charset="-120"/>
              </a:rPr>
              <a:t>LAGGING INDICATORS (NORTH STAR)</a:t>
            </a:r>
            <a:endParaRPr lang="en-US" sz="650" dirty="0"/>
          </a:p>
        </p:txBody>
      </p:sp>
      <p:sp>
        <p:nvSpPr>
          <p:cNvPr id="12" name="Text 8"/>
          <p:cNvSpPr/>
          <p:nvPr/>
        </p:nvSpPr>
        <p:spPr>
          <a:xfrm>
            <a:off x="442913" y="1266230"/>
            <a:ext cx="2543175" cy="120718"/>
          </a:xfrm>
          <a:prstGeom prst="rect">
            <a:avLst/>
          </a:prstGeom>
          <a:noFill/>
          <a:ln/>
        </p:spPr>
        <p:txBody>
          <a:bodyPr wrap="none" lIns="102108" tIns="0" rIns="0" bIns="0" rtlCol="0" anchor="t">
            <a:spAutoFit/>
          </a:bodyPr>
          <a:lstStyle/>
          <a:p>
            <a:pPr marL="0" indent="0" algn="l">
              <a:lnSpc>
                <a:spcPct val="104000"/>
              </a:lnSpc>
              <a:buNone/>
            </a:pPr>
            <a:r>
              <a:rPr lang="en-US" sz="650" b="1" dirty="0">
                <a:solidFill>
                  <a:srgbClr val="111111"/>
                </a:solidFill>
                <a:latin typeface="Roboto Bold" pitchFamily="34" charset="0"/>
                <a:ea typeface="Roboto Bold" pitchFamily="34" charset="-122"/>
                <a:cs typeface="Roboto Bold" pitchFamily="34" charset="-120"/>
              </a:rPr>
              <a:t>GDP Contribution:</a:t>
            </a:r>
            <a:r>
              <a:rPr lang="en-US" sz="650" dirty="0">
                <a:solidFill>
                  <a:srgbClr val="111111"/>
                </a:solidFill>
                <a:latin typeface="Roboto" pitchFamily="34" charset="0"/>
                <a:ea typeface="Roboto" pitchFamily="34" charset="-122"/>
                <a:cs typeface="Roboto" pitchFamily="34" charset="-120"/>
              </a:rPr>
              <a:t> % increase in target sectors by 2030.</a:t>
            </a:r>
            <a:endParaRPr lang="en-US" sz="650" dirty="0"/>
          </a:p>
        </p:txBody>
      </p:sp>
      <p:sp>
        <p:nvSpPr>
          <p:cNvPr id="13" name="Text 9"/>
          <p:cNvSpPr/>
          <p:nvPr/>
        </p:nvSpPr>
        <p:spPr>
          <a:xfrm>
            <a:off x="442913" y="1429810"/>
            <a:ext cx="2543175" cy="241436"/>
          </a:xfrm>
          <a:prstGeom prst="rect">
            <a:avLst/>
          </a:prstGeom>
          <a:noFill/>
          <a:ln/>
        </p:spPr>
        <p:txBody>
          <a:bodyPr wrap="square" lIns="102108" tIns="0" rIns="0" bIns="0" rtlCol="0" anchor="t">
            <a:spAutoFit/>
          </a:bodyPr>
          <a:lstStyle/>
          <a:p>
            <a:pPr marL="0" indent="0" algn="l">
              <a:lnSpc>
                <a:spcPct val="104000"/>
              </a:lnSpc>
              <a:buNone/>
            </a:pPr>
            <a:r>
              <a:rPr lang="en-US" sz="650" b="1" dirty="0">
                <a:solidFill>
                  <a:srgbClr val="111111"/>
                </a:solidFill>
                <a:latin typeface="Roboto Bold" pitchFamily="34" charset="0"/>
                <a:ea typeface="Roboto Bold" pitchFamily="34" charset="-122"/>
                <a:cs typeface="Roboto Bold" pitchFamily="34" charset="-120"/>
              </a:rPr>
              <a:t>National Food Security Index:</a:t>
            </a:r>
            <a:r>
              <a:rPr lang="en-US" sz="650" dirty="0">
                <a:solidFill>
                  <a:srgbClr val="111111"/>
                </a:solidFill>
                <a:latin typeface="Roboto" pitchFamily="34" charset="0"/>
                <a:ea typeface="Roboto" pitchFamily="34" charset="-122"/>
                <a:cs typeface="Roboto" pitchFamily="34" charset="-120"/>
              </a:rPr>
              <a:t> Measurable improvement globally.</a:t>
            </a:r>
            <a:endParaRPr lang="en-US" sz="650" dirty="0"/>
          </a:p>
        </p:txBody>
      </p:sp>
      <p:sp>
        <p:nvSpPr>
          <p:cNvPr id="14" name="Text 10"/>
          <p:cNvSpPr/>
          <p:nvPr/>
        </p:nvSpPr>
        <p:spPr>
          <a:xfrm>
            <a:off x="442913" y="1714109"/>
            <a:ext cx="2543175" cy="241436"/>
          </a:xfrm>
          <a:prstGeom prst="rect">
            <a:avLst/>
          </a:prstGeom>
          <a:noFill/>
          <a:ln/>
        </p:spPr>
        <p:txBody>
          <a:bodyPr wrap="square" lIns="102108" tIns="0" rIns="0" bIns="0" rtlCol="0" anchor="t">
            <a:spAutoFit/>
          </a:bodyPr>
          <a:lstStyle/>
          <a:p>
            <a:pPr marL="0" indent="0" algn="l">
              <a:lnSpc>
                <a:spcPct val="104000"/>
              </a:lnSpc>
              <a:buNone/>
            </a:pPr>
            <a:r>
              <a:rPr lang="en-US" sz="650" b="1" dirty="0">
                <a:solidFill>
                  <a:srgbClr val="111111"/>
                </a:solidFill>
                <a:latin typeface="Roboto Bold" pitchFamily="34" charset="0"/>
                <a:ea typeface="Roboto Bold" pitchFamily="34" charset="-122"/>
                <a:cs typeface="Roboto Bold" pitchFamily="34" charset="-120"/>
              </a:rPr>
              <a:t>High-Value Job Creation:</a:t>
            </a:r>
            <a:r>
              <a:rPr lang="en-US" sz="650" dirty="0">
                <a:solidFill>
                  <a:srgbClr val="111111"/>
                </a:solidFill>
                <a:latin typeface="Roboto" pitchFamily="34" charset="0"/>
                <a:ea typeface="Roboto" pitchFamily="34" charset="-122"/>
                <a:cs typeface="Roboto" pitchFamily="34" charset="-120"/>
              </a:rPr>
              <a:t> Direct jobs created in the AI sector.</a:t>
            </a:r>
            <a:endParaRPr lang="en-US" sz="650" dirty="0"/>
          </a:p>
        </p:txBody>
      </p:sp>
      <p:sp>
        <p:nvSpPr>
          <p:cNvPr id="15" name="Text 11"/>
          <p:cNvSpPr/>
          <p:nvPr/>
        </p:nvSpPr>
        <p:spPr>
          <a:xfrm>
            <a:off x="442913" y="1280517"/>
            <a:ext cx="33933" cy="74256"/>
          </a:xfrm>
          <a:prstGeom prst="rect">
            <a:avLst/>
          </a:prstGeom>
          <a:noFill/>
          <a:ln/>
        </p:spPr>
        <p:txBody>
          <a:bodyPr wrap="none" lIns="0" tIns="0" rIns="0" bIns="0" rtlCol="0" anchor="t">
            <a:spAutoFit/>
          </a:bodyPr>
          <a:lstStyle/>
          <a:p>
            <a:pPr marL="0" indent="0" algn="l">
              <a:lnSpc>
                <a:spcPct val="104000"/>
              </a:lnSpc>
              <a:buNone/>
            </a:pPr>
            <a:r>
              <a:rPr lang="en-US" sz="400" dirty="0">
                <a:solidFill>
                  <a:srgbClr val="000000"/>
                </a:solidFill>
                <a:latin typeface="Roboto" pitchFamily="34" charset="0"/>
                <a:ea typeface="Roboto" pitchFamily="34" charset="-122"/>
                <a:cs typeface="Roboto" pitchFamily="34" charset="-120"/>
              </a:rPr>
              <a:t>■</a:t>
            </a:r>
            <a:endParaRPr lang="en-US" sz="400" dirty="0"/>
          </a:p>
        </p:txBody>
      </p:sp>
      <p:sp>
        <p:nvSpPr>
          <p:cNvPr id="16" name="Text 12"/>
          <p:cNvSpPr/>
          <p:nvPr/>
        </p:nvSpPr>
        <p:spPr>
          <a:xfrm>
            <a:off x="442913" y="1444098"/>
            <a:ext cx="33933" cy="74256"/>
          </a:xfrm>
          <a:prstGeom prst="rect">
            <a:avLst/>
          </a:prstGeom>
          <a:noFill/>
          <a:ln/>
        </p:spPr>
        <p:txBody>
          <a:bodyPr wrap="none" lIns="0" tIns="0" rIns="0" bIns="0" rtlCol="0" anchor="t">
            <a:spAutoFit/>
          </a:bodyPr>
          <a:lstStyle/>
          <a:p>
            <a:pPr marL="0" indent="0" algn="l">
              <a:lnSpc>
                <a:spcPct val="104000"/>
              </a:lnSpc>
              <a:buNone/>
            </a:pPr>
            <a:r>
              <a:rPr lang="en-US" sz="400" dirty="0">
                <a:solidFill>
                  <a:srgbClr val="000000"/>
                </a:solidFill>
                <a:latin typeface="Roboto" pitchFamily="34" charset="0"/>
                <a:ea typeface="Roboto" pitchFamily="34" charset="-122"/>
                <a:cs typeface="Roboto" pitchFamily="34" charset="-120"/>
              </a:rPr>
              <a:t>■</a:t>
            </a:r>
            <a:endParaRPr lang="en-US" sz="400" dirty="0"/>
          </a:p>
        </p:txBody>
      </p:sp>
      <p:sp>
        <p:nvSpPr>
          <p:cNvPr id="17" name="Text 13"/>
          <p:cNvSpPr/>
          <p:nvPr/>
        </p:nvSpPr>
        <p:spPr>
          <a:xfrm>
            <a:off x="442913" y="1728397"/>
            <a:ext cx="33933" cy="74256"/>
          </a:xfrm>
          <a:prstGeom prst="rect">
            <a:avLst/>
          </a:prstGeom>
          <a:noFill/>
          <a:ln/>
        </p:spPr>
        <p:txBody>
          <a:bodyPr wrap="none" lIns="0" tIns="0" rIns="0" bIns="0" rtlCol="0" anchor="t">
            <a:spAutoFit/>
          </a:bodyPr>
          <a:lstStyle/>
          <a:p>
            <a:pPr marL="0" indent="0" algn="l">
              <a:lnSpc>
                <a:spcPct val="104000"/>
              </a:lnSpc>
              <a:buNone/>
            </a:pPr>
            <a:r>
              <a:rPr lang="en-US" sz="400" dirty="0">
                <a:solidFill>
                  <a:srgbClr val="000000"/>
                </a:solidFill>
                <a:latin typeface="Roboto" pitchFamily="34" charset="0"/>
                <a:ea typeface="Roboto" pitchFamily="34" charset="-122"/>
                <a:cs typeface="Roboto" pitchFamily="34" charset="-120"/>
              </a:rPr>
              <a:t>■</a:t>
            </a:r>
            <a:endParaRPr lang="en-US" sz="400" dirty="0"/>
          </a:p>
        </p:txBody>
      </p:sp>
      <p:sp>
        <p:nvSpPr>
          <p:cNvPr id="18" name="Text 14"/>
          <p:cNvSpPr/>
          <p:nvPr/>
        </p:nvSpPr>
        <p:spPr>
          <a:xfrm>
            <a:off x="442913" y="2069846"/>
            <a:ext cx="2543175" cy="137517"/>
          </a:xfrm>
          <a:prstGeom prst="rect">
            <a:avLst/>
          </a:prstGeom>
          <a:noFill/>
          <a:ln/>
        </p:spPr>
        <p:txBody>
          <a:bodyPr wrap="square" lIns="0" tIns="0" rIns="0" bIns="25527" rtlCol="0" anchor="t">
            <a:spAutoFit/>
          </a:bodyPr>
          <a:lstStyle/>
          <a:p>
            <a:pPr marL="0" indent="0" algn="l">
              <a:buNone/>
            </a:pPr>
            <a:r>
              <a:rPr lang="en-US" sz="650" b="1" dirty="0">
                <a:solidFill>
                  <a:srgbClr val="B30000"/>
                </a:solidFill>
                <a:latin typeface="Roboto Bold" pitchFamily="34" charset="0"/>
                <a:ea typeface="Roboto Bold" pitchFamily="34" charset="-122"/>
                <a:cs typeface="Roboto Bold" pitchFamily="34" charset="-120"/>
              </a:rPr>
              <a:t>LEADING INDICATORS (DASHBOARD)</a:t>
            </a:r>
            <a:endParaRPr lang="en-US" sz="650" dirty="0"/>
          </a:p>
        </p:txBody>
      </p:sp>
      <p:sp>
        <p:nvSpPr>
          <p:cNvPr id="19" name="Text 15"/>
          <p:cNvSpPr/>
          <p:nvPr/>
        </p:nvSpPr>
        <p:spPr>
          <a:xfrm>
            <a:off x="442913" y="2250225"/>
            <a:ext cx="2543175" cy="120718"/>
          </a:xfrm>
          <a:prstGeom prst="rect">
            <a:avLst/>
          </a:prstGeom>
          <a:noFill/>
          <a:ln/>
        </p:spPr>
        <p:txBody>
          <a:bodyPr wrap="none" lIns="102108" tIns="0" rIns="0" bIns="0" rtlCol="0" anchor="t">
            <a:spAutoFit/>
          </a:bodyPr>
          <a:lstStyle/>
          <a:p>
            <a:pPr marL="0" indent="0" algn="l">
              <a:lnSpc>
                <a:spcPct val="104000"/>
              </a:lnSpc>
              <a:buNone/>
            </a:pPr>
            <a:r>
              <a:rPr lang="en-US" sz="650" b="1" dirty="0">
                <a:solidFill>
                  <a:srgbClr val="111111"/>
                </a:solidFill>
                <a:latin typeface="Roboto Bold" pitchFamily="34" charset="0"/>
                <a:ea typeface="Roboto Bold" pitchFamily="34" charset="-122"/>
                <a:cs typeface="Roboto Bold" pitchFamily="34" charset="-120"/>
              </a:rPr>
              <a:t>Adoption Rate:</a:t>
            </a:r>
            <a:r>
              <a:rPr lang="en-US" sz="650" dirty="0">
                <a:solidFill>
                  <a:srgbClr val="111111"/>
                </a:solidFill>
                <a:latin typeface="Roboto" pitchFamily="34" charset="0"/>
                <a:ea typeface="Roboto" pitchFamily="34" charset="-122"/>
                <a:cs typeface="Roboto" pitchFamily="34" charset="-120"/>
              </a:rPr>
              <a:t> Commercial farms/MSMEs using local AI.</a:t>
            </a:r>
            <a:endParaRPr lang="en-US" sz="650" dirty="0"/>
          </a:p>
        </p:txBody>
      </p:sp>
      <p:sp>
        <p:nvSpPr>
          <p:cNvPr id="20" name="Text 16"/>
          <p:cNvSpPr/>
          <p:nvPr/>
        </p:nvSpPr>
        <p:spPr>
          <a:xfrm>
            <a:off x="442913" y="2413806"/>
            <a:ext cx="2543175" cy="120718"/>
          </a:xfrm>
          <a:prstGeom prst="rect">
            <a:avLst/>
          </a:prstGeom>
          <a:noFill/>
          <a:ln/>
        </p:spPr>
        <p:txBody>
          <a:bodyPr wrap="none" lIns="102108" tIns="0" rIns="0" bIns="0" rtlCol="0" anchor="t">
            <a:spAutoFit/>
          </a:bodyPr>
          <a:lstStyle/>
          <a:p>
            <a:pPr marL="0" indent="0" algn="l">
              <a:lnSpc>
                <a:spcPct val="104000"/>
              </a:lnSpc>
              <a:buNone/>
            </a:pPr>
            <a:r>
              <a:rPr lang="en-US" sz="650" b="1" dirty="0">
                <a:solidFill>
                  <a:srgbClr val="111111"/>
                </a:solidFill>
                <a:latin typeface="Roboto Bold" pitchFamily="34" charset="0"/>
                <a:ea typeface="Roboto Bold" pitchFamily="34" charset="-122"/>
                <a:cs typeface="Roboto Bold" pitchFamily="34" charset="-120"/>
              </a:rPr>
              <a:t>Productivity Metrics:</a:t>
            </a:r>
            <a:r>
              <a:rPr lang="en-US" sz="650" dirty="0">
                <a:solidFill>
                  <a:srgbClr val="111111"/>
                </a:solidFill>
                <a:latin typeface="Roboto" pitchFamily="34" charset="0"/>
                <a:ea typeface="Roboto" pitchFamily="34" charset="-122"/>
                <a:cs typeface="Roboto" pitchFamily="34" charset="-120"/>
              </a:rPr>
              <a:t> % increase in average maize yield.</a:t>
            </a:r>
            <a:endParaRPr lang="en-US" sz="650" dirty="0"/>
          </a:p>
        </p:txBody>
      </p:sp>
      <p:sp>
        <p:nvSpPr>
          <p:cNvPr id="21" name="Text 17"/>
          <p:cNvSpPr/>
          <p:nvPr/>
        </p:nvSpPr>
        <p:spPr>
          <a:xfrm>
            <a:off x="442913" y="2577387"/>
            <a:ext cx="2543175" cy="241436"/>
          </a:xfrm>
          <a:prstGeom prst="rect">
            <a:avLst/>
          </a:prstGeom>
          <a:noFill/>
          <a:ln/>
        </p:spPr>
        <p:txBody>
          <a:bodyPr wrap="square" lIns="102108" tIns="0" rIns="0" bIns="0" rtlCol="0" anchor="t">
            <a:spAutoFit/>
          </a:bodyPr>
          <a:lstStyle/>
          <a:p>
            <a:pPr marL="0" indent="0" algn="l">
              <a:lnSpc>
                <a:spcPct val="104000"/>
              </a:lnSpc>
              <a:buNone/>
            </a:pPr>
            <a:r>
              <a:rPr lang="en-US" sz="650" b="1" dirty="0">
                <a:solidFill>
                  <a:srgbClr val="111111"/>
                </a:solidFill>
                <a:latin typeface="Roboto Bold" pitchFamily="34" charset="0"/>
                <a:ea typeface="Roboto Bold" pitchFamily="34" charset="-122"/>
                <a:cs typeface="Roboto Bold" pitchFamily="34" charset="-120"/>
              </a:rPr>
              <a:t>Startup Formation:</a:t>
            </a:r>
            <a:r>
              <a:rPr lang="en-US" sz="650" dirty="0">
                <a:solidFill>
                  <a:srgbClr val="111111"/>
                </a:solidFill>
                <a:latin typeface="Roboto" pitchFamily="34" charset="0"/>
                <a:ea typeface="Roboto" pitchFamily="34" charset="-122"/>
                <a:cs typeface="Roboto" pitchFamily="34" charset="-120"/>
              </a:rPr>
              <a:t> New AI start-ups and 3-year survival rate.</a:t>
            </a:r>
            <a:endParaRPr lang="en-US" sz="650" dirty="0"/>
          </a:p>
        </p:txBody>
      </p:sp>
      <p:sp>
        <p:nvSpPr>
          <p:cNvPr id="22" name="Shape 18"/>
          <p:cNvSpPr/>
          <p:nvPr/>
        </p:nvSpPr>
        <p:spPr>
          <a:xfrm>
            <a:off x="3214688" y="642938"/>
            <a:ext cx="2714625" cy="2318761"/>
          </a:xfrm>
          <a:prstGeom prst="rect">
            <a:avLst/>
          </a:prstGeom>
          <a:solidFill>
            <a:srgbClr val="FFFFFF"/>
          </a:solidFill>
          <a:ln w="9144">
            <a:solidFill>
              <a:srgbClr val="000000"/>
            </a:solidFill>
            <a:prstDash val="solid"/>
          </a:ln>
        </p:spPr>
      </p:sp>
      <p:sp>
        <p:nvSpPr>
          <p:cNvPr id="23" name="Text 19"/>
          <p:cNvSpPr/>
          <p:nvPr/>
        </p:nvSpPr>
        <p:spPr>
          <a:xfrm>
            <a:off x="442913" y="2264513"/>
            <a:ext cx="33933" cy="74256"/>
          </a:xfrm>
          <a:prstGeom prst="rect">
            <a:avLst/>
          </a:prstGeom>
          <a:noFill/>
          <a:ln/>
        </p:spPr>
        <p:txBody>
          <a:bodyPr wrap="none" lIns="0" tIns="0" rIns="0" bIns="0" rtlCol="0" anchor="t">
            <a:spAutoFit/>
          </a:bodyPr>
          <a:lstStyle/>
          <a:p>
            <a:pPr marL="0" indent="0" algn="l">
              <a:lnSpc>
                <a:spcPct val="104000"/>
              </a:lnSpc>
              <a:buNone/>
            </a:pPr>
            <a:r>
              <a:rPr lang="en-US" sz="400" dirty="0">
                <a:solidFill>
                  <a:srgbClr val="000000"/>
                </a:solidFill>
                <a:latin typeface="Roboto" pitchFamily="34" charset="0"/>
                <a:ea typeface="Roboto" pitchFamily="34" charset="-122"/>
                <a:cs typeface="Roboto" pitchFamily="34" charset="-120"/>
              </a:rPr>
              <a:t>■</a:t>
            </a:r>
            <a:endParaRPr lang="en-US" sz="400" dirty="0"/>
          </a:p>
        </p:txBody>
      </p:sp>
      <p:sp>
        <p:nvSpPr>
          <p:cNvPr id="24" name="Text 20"/>
          <p:cNvSpPr/>
          <p:nvPr/>
        </p:nvSpPr>
        <p:spPr>
          <a:xfrm>
            <a:off x="442913" y="2428094"/>
            <a:ext cx="33933" cy="74256"/>
          </a:xfrm>
          <a:prstGeom prst="rect">
            <a:avLst/>
          </a:prstGeom>
          <a:noFill/>
          <a:ln/>
        </p:spPr>
        <p:txBody>
          <a:bodyPr wrap="none" lIns="0" tIns="0" rIns="0" bIns="0" rtlCol="0" anchor="t">
            <a:spAutoFit/>
          </a:bodyPr>
          <a:lstStyle/>
          <a:p>
            <a:pPr marL="0" indent="0" algn="l">
              <a:lnSpc>
                <a:spcPct val="104000"/>
              </a:lnSpc>
              <a:buNone/>
            </a:pPr>
            <a:r>
              <a:rPr lang="en-US" sz="400" dirty="0">
                <a:solidFill>
                  <a:srgbClr val="000000"/>
                </a:solidFill>
                <a:latin typeface="Roboto" pitchFamily="34" charset="0"/>
                <a:ea typeface="Roboto" pitchFamily="34" charset="-122"/>
                <a:cs typeface="Roboto" pitchFamily="34" charset="-120"/>
              </a:rPr>
              <a:t>■</a:t>
            </a:r>
            <a:endParaRPr lang="en-US" sz="400" dirty="0"/>
          </a:p>
        </p:txBody>
      </p:sp>
      <p:sp>
        <p:nvSpPr>
          <p:cNvPr id="25" name="Text 21"/>
          <p:cNvSpPr/>
          <p:nvPr/>
        </p:nvSpPr>
        <p:spPr>
          <a:xfrm>
            <a:off x="442913" y="2591674"/>
            <a:ext cx="33933" cy="74256"/>
          </a:xfrm>
          <a:prstGeom prst="rect">
            <a:avLst/>
          </a:prstGeom>
          <a:noFill/>
          <a:ln/>
        </p:spPr>
        <p:txBody>
          <a:bodyPr wrap="none" lIns="0" tIns="0" rIns="0" bIns="0" rtlCol="0" anchor="t">
            <a:spAutoFit/>
          </a:bodyPr>
          <a:lstStyle/>
          <a:p>
            <a:pPr marL="0" indent="0" algn="l">
              <a:lnSpc>
                <a:spcPct val="104000"/>
              </a:lnSpc>
              <a:buNone/>
            </a:pPr>
            <a:r>
              <a:rPr lang="en-US" sz="400" dirty="0">
                <a:solidFill>
                  <a:srgbClr val="000000"/>
                </a:solidFill>
                <a:latin typeface="Roboto" pitchFamily="34" charset="0"/>
                <a:ea typeface="Roboto" pitchFamily="34" charset="-122"/>
                <a:cs typeface="Roboto" pitchFamily="34" charset="-120"/>
              </a:rPr>
              <a:t>■</a:t>
            </a:r>
            <a:endParaRPr lang="en-US" sz="400" dirty="0"/>
          </a:p>
        </p:txBody>
      </p:sp>
      <p:sp>
        <p:nvSpPr>
          <p:cNvPr id="26" name="Shape 22"/>
          <p:cNvSpPr/>
          <p:nvPr/>
        </p:nvSpPr>
        <p:spPr>
          <a:xfrm>
            <a:off x="3214688" y="642938"/>
            <a:ext cx="2714625" cy="357188"/>
          </a:xfrm>
          <a:prstGeom prst="rect">
            <a:avLst/>
          </a:prstGeom>
          <a:solidFill>
            <a:srgbClr val="B30000"/>
          </a:solidFill>
          <a:ln/>
        </p:spPr>
      </p:sp>
      <p:sp>
        <p:nvSpPr>
          <p:cNvPr id="27" name="Shape 23"/>
          <p:cNvSpPr/>
          <p:nvPr/>
        </p:nvSpPr>
        <p:spPr>
          <a:xfrm>
            <a:off x="3214688" y="992981"/>
            <a:ext cx="2714625" cy="7144"/>
          </a:xfrm>
          <a:prstGeom prst="rect">
            <a:avLst/>
          </a:prstGeom>
          <a:solidFill>
            <a:srgbClr val="000000"/>
          </a:solidFill>
          <a:ln/>
        </p:spPr>
      </p:sp>
      <p:pic>
        <p:nvPicPr>
          <p:cNvPr id="28" name="Image 2" descr="preencoded.png"/>
          <p:cNvPicPr>
            <a:picLocks noChangeAspect="1"/>
          </p:cNvPicPr>
          <p:nvPr/>
        </p:nvPicPr>
        <p:blipFill>
          <a:blip r:embed="rId4"/>
          <a:stretch>
            <a:fillRect/>
          </a:stretch>
        </p:blipFill>
        <p:spPr>
          <a:xfrm>
            <a:off x="3323769" y="744736"/>
            <a:ext cx="142875" cy="142875"/>
          </a:xfrm>
          <a:prstGeom prst="rect">
            <a:avLst/>
          </a:prstGeom>
        </p:spPr>
      </p:pic>
      <p:sp>
        <p:nvSpPr>
          <p:cNvPr id="29" name="Text 24"/>
          <p:cNvSpPr/>
          <p:nvPr/>
        </p:nvSpPr>
        <p:spPr>
          <a:xfrm>
            <a:off x="3540035" y="701539"/>
            <a:ext cx="2282121" cy="239985"/>
          </a:xfrm>
          <a:prstGeom prst="rect">
            <a:avLst/>
          </a:prstGeom>
          <a:noFill/>
          <a:ln/>
        </p:spPr>
        <p:txBody>
          <a:bodyPr wrap="square" lIns="0" tIns="0" rIns="0" bIns="0" rtlCol="0" anchor="t">
            <a:spAutoFit/>
          </a:bodyPr>
          <a:lstStyle/>
          <a:p>
            <a:pPr marL="0" indent="0" algn="l">
              <a:lnSpc>
                <a:spcPct val="96000"/>
              </a:lnSpc>
              <a:buNone/>
            </a:pPr>
            <a:r>
              <a:rPr lang="en-US" sz="700" b="1" dirty="0">
                <a:solidFill>
                  <a:srgbClr val="FFFFFF"/>
                </a:solidFill>
                <a:latin typeface="Playfair Display Bold" pitchFamily="34" charset="0"/>
                <a:ea typeface="Playfair Display Bold" pitchFamily="34" charset="-122"/>
                <a:cs typeface="Playfair Display Bold" pitchFamily="34" charset="-120"/>
              </a:rPr>
              <a:t>2. National AI Infrastructure and Computational Sovereignty</a:t>
            </a:r>
            <a:endParaRPr lang="en-US" sz="700" dirty="0"/>
          </a:p>
        </p:txBody>
      </p:sp>
      <p:sp>
        <p:nvSpPr>
          <p:cNvPr id="30" name="Text 25"/>
          <p:cNvSpPr/>
          <p:nvPr/>
        </p:nvSpPr>
        <p:spPr>
          <a:xfrm>
            <a:off x="3300413" y="1085850"/>
            <a:ext cx="2543175" cy="137517"/>
          </a:xfrm>
          <a:prstGeom prst="rect">
            <a:avLst/>
          </a:prstGeom>
          <a:noFill/>
          <a:ln/>
        </p:spPr>
        <p:txBody>
          <a:bodyPr wrap="square" lIns="0" tIns="0" rIns="0" bIns="25527" rtlCol="0" anchor="t">
            <a:spAutoFit/>
          </a:bodyPr>
          <a:lstStyle/>
          <a:p>
            <a:pPr marL="0" indent="0" algn="l">
              <a:buNone/>
            </a:pPr>
            <a:r>
              <a:rPr lang="en-US" sz="650" b="1" dirty="0">
                <a:solidFill>
                  <a:srgbClr val="B30000"/>
                </a:solidFill>
                <a:latin typeface="Roboto Bold" pitchFamily="34" charset="0"/>
                <a:ea typeface="Roboto Bold" pitchFamily="34" charset="-122"/>
                <a:cs typeface="Roboto Bold" pitchFamily="34" charset="-120"/>
              </a:rPr>
              <a:t>LAGGING INDICATORS (NORTH STAR)</a:t>
            </a:r>
            <a:endParaRPr lang="en-US" sz="650" dirty="0"/>
          </a:p>
        </p:txBody>
      </p:sp>
      <p:sp>
        <p:nvSpPr>
          <p:cNvPr id="31" name="Text 26"/>
          <p:cNvSpPr/>
          <p:nvPr/>
        </p:nvSpPr>
        <p:spPr>
          <a:xfrm>
            <a:off x="3300413" y="1266230"/>
            <a:ext cx="2543175" cy="241436"/>
          </a:xfrm>
          <a:prstGeom prst="rect">
            <a:avLst/>
          </a:prstGeom>
          <a:noFill/>
          <a:ln/>
        </p:spPr>
        <p:txBody>
          <a:bodyPr wrap="square" lIns="102108" tIns="0" rIns="0" bIns="0" rtlCol="0" anchor="t">
            <a:spAutoFit/>
          </a:bodyPr>
          <a:lstStyle/>
          <a:p>
            <a:pPr marL="0" indent="0" algn="l">
              <a:lnSpc>
                <a:spcPct val="104000"/>
              </a:lnSpc>
              <a:buNone/>
            </a:pPr>
            <a:r>
              <a:rPr lang="en-US" sz="650" b="1" dirty="0">
                <a:solidFill>
                  <a:srgbClr val="111111"/>
                </a:solidFill>
                <a:latin typeface="Roboto Bold" pitchFamily="34" charset="0"/>
                <a:ea typeface="Roboto Bold" pitchFamily="34" charset="-122"/>
                <a:cs typeface="Roboto Bold" pitchFamily="34" charset="-120"/>
              </a:rPr>
              <a:t>National Compute Capacity:</a:t>
            </a:r>
            <a:r>
              <a:rPr lang="en-US" sz="650" dirty="0">
                <a:solidFill>
                  <a:srgbClr val="111111"/>
                </a:solidFill>
                <a:latin typeface="Roboto" pitchFamily="34" charset="0"/>
                <a:ea typeface="Roboto" pitchFamily="34" charset="-122"/>
                <a:cs typeface="Roboto" pitchFamily="34" charset="-120"/>
              </a:rPr>
              <a:t> Total petaflops of sovereign HPC.</a:t>
            </a:r>
            <a:endParaRPr lang="en-US" sz="650" dirty="0"/>
          </a:p>
        </p:txBody>
      </p:sp>
      <p:sp>
        <p:nvSpPr>
          <p:cNvPr id="32" name="Text 27"/>
          <p:cNvSpPr/>
          <p:nvPr/>
        </p:nvSpPr>
        <p:spPr>
          <a:xfrm>
            <a:off x="3300413" y="1550529"/>
            <a:ext cx="2543175" cy="120718"/>
          </a:xfrm>
          <a:prstGeom prst="rect">
            <a:avLst/>
          </a:prstGeom>
          <a:noFill/>
          <a:ln/>
        </p:spPr>
        <p:txBody>
          <a:bodyPr wrap="none" lIns="102108" tIns="0" rIns="0" bIns="0" rtlCol="0" anchor="t">
            <a:spAutoFit/>
          </a:bodyPr>
          <a:lstStyle/>
          <a:p>
            <a:pPr marL="0" indent="0" algn="l">
              <a:lnSpc>
                <a:spcPct val="104000"/>
              </a:lnSpc>
              <a:buNone/>
            </a:pPr>
            <a:r>
              <a:rPr lang="en-US" sz="650" b="1" dirty="0">
                <a:solidFill>
                  <a:srgbClr val="111111"/>
                </a:solidFill>
                <a:latin typeface="Roboto Bold" pitchFamily="34" charset="0"/>
                <a:ea typeface="Roboto Bold" pitchFamily="34" charset="-122"/>
                <a:cs typeface="Roboto Bold" pitchFamily="34" charset="-120"/>
              </a:rPr>
              <a:t>Global AI Index:</a:t>
            </a:r>
            <a:r>
              <a:rPr lang="en-US" sz="650" dirty="0">
                <a:solidFill>
                  <a:srgbClr val="111111"/>
                </a:solidFill>
                <a:latin typeface="Roboto" pitchFamily="34" charset="0"/>
                <a:ea typeface="Roboto" pitchFamily="34" charset="-122"/>
                <a:cs typeface="Roboto" pitchFamily="34" charset="-120"/>
              </a:rPr>
              <a:t> Ranking on the compute sub-index.</a:t>
            </a:r>
            <a:endParaRPr lang="en-US" sz="650" dirty="0"/>
          </a:p>
        </p:txBody>
      </p:sp>
      <p:sp>
        <p:nvSpPr>
          <p:cNvPr id="33" name="Text 28"/>
          <p:cNvSpPr/>
          <p:nvPr/>
        </p:nvSpPr>
        <p:spPr>
          <a:xfrm>
            <a:off x="3300413" y="1714109"/>
            <a:ext cx="2543175" cy="120718"/>
          </a:xfrm>
          <a:prstGeom prst="rect">
            <a:avLst/>
          </a:prstGeom>
          <a:noFill/>
          <a:ln/>
        </p:spPr>
        <p:txBody>
          <a:bodyPr wrap="none" lIns="102108" tIns="0" rIns="0" bIns="0" rtlCol="0" anchor="t">
            <a:spAutoFit/>
          </a:bodyPr>
          <a:lstStyle/>
          <a:p>
            <a:pPr marL="0" indent="0" algn="l">
              <a:lnSpc>
                <a:spcPct val="104000"/>
              </a:lnSpc>
              <a:buNone/>
            </a:pPr>
            <a:r>
              <a:rPr lang="en-US" sz="650" b="1" dirty="0">
                <a:solidFill>
                  <a:srgbClr val="111111"/>
                </a:solidFill>
                <a:latin typeface="Roboto Bold" pitchFamily="34" charset="0"/>
                <a:ea typeface="Roboto Bold" pitchFamily="34" charset="-122"/>
                <a:cs typeface="Roboto Bold" pitchFamily="34" charset="-120"/>
              </a:rPr>
              <a:t>Carbon Footprint:</a:t>
            </a:r>
            <a:r>
              <a:rPr lang="en-US" sz="650" dirty="0">
                <a:solidFill>
                  <a:srgbClr val="111111"/>
                </a:solidFill>
                <a:latin typeface="Roboto" pitchFamily="34" charset="0"/>
                <a:ea typeface="Roboto" pitchFamily="34" charset="-122"/>
                <a:cs typeface="Roboto" pitchFamily="34" charset="-120"/>
              </a:rPr>
              <a:t> CO2 emissions per petaflop of ZIM-HPC.</a:t>
            </a:r>
            <a:endParaRPr lang="en-US" sz="650" dirty="0"/>
          </a:p>
        </p:txBody>
      </p:sp>
      <p:sp>
        <p:nvSpPr>
          <p:cNvPr id="34" name="Text 29"/>
          <p:cNvSpPr/>
          <p:nvPr/>
        </p:nvSpPr>
        <p:spPr>
          <a:xfrm>
            <a:off x="3300413" y="1280517"/>
            <a:ext cx="33933" cy="74256"/>
          </a:xfrm>
          <a:prstGeom prst="rect">
            <a:avLst/>
          </a:prstGeom>
          <a:noFill/>
          <a:ln/>
        </p:spPr>
        <p:txBody>
          <a:bodyPr wrap="none" lIns="0" tIns="0" rIns="0" bIns="0" rtlCol="0" anchor="t">
            <a:spAutoFit/>
          </a:bodyPr>
          <a:lstStyle/>
          <a:p>
            <a:pPr marL="0" indent="0" algn="l">
              <a:lnSpc>
                <a:spcPct val="104000"/>
              </a:lnSpc>
              <a:buNone/>
            </a:pPr>
            <a:r>
              <a:rPr lang="en-US" sz="400" dirty="0">
                <a:solidFill>
                  <a:srgbClr val="000000"/>
                </a:solidFill>
                <a:latin typeface="Roboto" pitchFamily="34" charset="0"/>
                <a:ea typeface="Roboto" pitchFamily="34" charset="-122"/>
                <a:cs typeface="Roboto" pitchFamily="34" charset="-120"/>
              </a:rPr>
              <a:t>■</a:t>
            </a:r>
            <a:endParaRPr lang="en-US" sz="400" dirty="0"/>
          </a:p>
        </p:txBody>
      </p:sp>
      <p:sp>
        <p:nvSpPr>
          <p:cNvPr id="35" name="Text 30"/>
          <p:cNvSpPr/>
          <p:nvPr/>
        </p:nvSpPr>
        <p:spPr>
          <a:xfrm>
            <a:off x="3300413" y="1564816"/>
            <a:ext cx="33933" cy="74256"/>
          </a:xfrm>
          <a:prstGeom prst="rect">
            <a:avLst/>
          </a:prstGeom>
          <a:noFill/>
          <a:ln/>
        </p:spPr>
        <p:txBody>
          <a:bodyPr wrap="none" lIns="0" tIns="0" rIns="0" bIns="0" rtlCol="0" anchor="t">
            <a:spAutoFit/>
          </a:bodyPr>
          <a:lstStyle/>
          <a:p>
            <a:pPr marL="0" indent="0" algn="l">
              <a:lnSpc>
                <a:spcPct val="104000"/>
              </a:lnSpc>
              <a:buNone/>
            </a:pPr>
            <a:r>
              <a:rPr lang="en-US" sz="400" dirty="0">
                <a:solidFill>
                  <a:srgbClr val="000000"/>
                </a:solidFill>
                <a:latin typeface="Roboto" pitchFamily="34" charset="0"/>
                <a:ea typeface="Roboto" pitchFamily="34" charset="-122"/>
                <a:cs typeface="Roboto" pitchFamily="34" charset="-120"/>
              </a:rPr>
              <a:t>■</a:t>
            </a:r>
            <a:endParaRPr lang="en-US" sz="400" dirty="0"/>
          </a:p>
        </p:txBody>
      </p:sp>
      <p:sp>
        <p:nvSpPr>
          <p:cNvPr id="36" name="Text 31"/>
          <p:cNvSpPr/>
          <p:nvPr/>
        </p:nvSpPr>
        <p:spPr>
          <a:xfrm>
            <a:off x="3300413" y="1728397"/>
            <a:ext cx="33933" cy="74256"/>
          </a:xfrm>
          <a:prstGeom prst="rect">
            <a:avLst/>
          </a:prstGeom>
          <a:noFill/>
          <a:ln/>
        </p:spPr>
        <p:txBody>
          <a:bodyPr wrap="none" lIns="0" tIns="0" rIns="0" bIns="0" rtlCol="0" anchor="t">
            <a:spAutoFit/>
          </a:bodyPr>
          <a:lstStyle/>
          <a:p>
            <a:pPr marL="0" indent="0" algn="l">
              <a:lnSpc>
                <a:spcPct val="104000"/>
              </a:lnSpc>
              <a:buNone/>
            </a:pPr>
            <a:r>
              <a:rPr lang="en-US" sz="400" dirty="0">
                <a:solidFill>
                  <a:srgbClr val="000000"/>
                </a:solidFill>
                <a:latin typeface="Roboto" pitchFamily="34" charset="0"/>
                <a:ea typeface="Roboto" pitchFamily="34" charset="-122"/>
                <a:cs typeface="Roboto" pitchFamily="34" charset="-120"/>
              </a:rPr>
              <a:t>■</a:t>
            </a:r>
            <a:endParaRPr lang="en-US" sz="400" dirty="0"/>
          </a:p>
        </p:txBody>
      </p:sp>
      <p:sp>
        <p:nvSpPr>
          <p:cNvPr id="37" name="Text 32"/>
          <p:cNvSpPr/>
          <p:nvPr/>
        </p:nvSpPr>
        <p:spPr>
          <a:xfrm>
            <a:off x="3300413" y="1949128"/>
            <a:ext cx="2543175" cy="137517"/>
          </a:xfrm>
          <a:prstGeom prst="rect">
            <a:avLst/>
          </a:prstGeom>
          <a:noFill/>
          <a:ln/>
        </p:spPr>
        <p:txBody>
          <a:bodyPr wrap="square" lIns="0" tIns="0" rIns="0" bIns="25527" rtlCol="0" anchor="t">
            <a:spAutoFit/>
          </a:bodyPr>
          <a:lstStyle/>
          <a:p>
            <a:pPr marL="0" indent="0" algn="l">
              <a:buNone/>
            </a:pPr>
            <a:r>
              <a:rPr lang="en-US" sz="650" b="1" dirty="0">
                <a:solidFill>
                  <a:srgbClr val="B30000"/>
                </a:solidFill>
                <a:latin typeface="Roboto Bold" pitchFamily="34" charset="0"/>
                <a:ea typeface="Roboto Bold" pitchFamily="34" charset="-122"/>
                <a:cs typeface="Roboto Bold" pitchFamily="34" charset="-120"/>
              </a:rPr>
              <a:t>LEADING INDICATORS (DASHBOARD)</a:t>
            </a:r>
            <a:endParaRPr lang="en-US" sz="650" dirty="0"/>
          </a:p>
        </p:txBody>
      </p:sp>
      <p:sp>
        <p:nvSpPr>
          <p:cNvPr id="38" name="Text 33"/>
          <p:cNvSpPr/>
          <p:nvPr/>
        </p:nvSpPr>
        <p:spPr>
          <a:xfrm>
            <a:off x="3300413" y="2129507"/>
            <a:ext cx="2543175" cy="120718"/>
          </a:xfrm>
          <a:prstGeom prst="rect">
            <a:avLst/>
          </a:prstGeom>
          <a:noFill/>
          <a:ln/>
        </p:spPr>
        <p:txBody>
          <a:bodyPr wrap="none" lIns="102108" tIns="0" rIns="0" bIns="0" rtlCol="0" anchor="t">
            <a:spAutoFit/>
          </a:bodyPr>
          <a:lstStyle/>
          <a:p>
            <a:pPr marL="0" indent="0" algn="l">
              <a:lnSpc>
                <a:spcPct val="104000"/>
              </a:lnSpc>
              <a:buNone/>
            </a:pPr>
            <a:r>
              <a:rPr lang="en-US" sz="650" b="1" dirty="0">
                <a:solidFill>
                  <a:srgbClr val="111111"/>
                </a:solidFill>
                <a:latin typeface="Roboto Bold" pitchFamily="34" charset="0"/>
                <a:ea typeface="Roboto Bold" pitchFamily="34" charset="-122"/>
                <a:cs typeface="Roboto Bold" pitchFamily="34" charset="-120"/>
              </a:rPr>
              <a:t>ZCHPC Utilization Rate:</a:t>
            </a:r>
            <a:r>
              <a:rPr lang="en-US" sz="650" dirty="0">
                <a:solidFill>
                  <a:srgbClr val="111111"/>
                </a:solidFill>
                <a:latin typeface="Roboto" pitchFamily="34" charset="0"/>
                <a:ea typeface="Roboto" pitchFamily="34" charset="-122"/>
                <a:cs typeface="Roboto" pitchFamily="34" charset="-120"/>
              </a:rPr>
              <a:t> % compute time actively used.</a:t>
            </a:r>
            <a:endParaRPr lang="en-US" sz="650" dirty="0"/>
          </a:p>
        </p:txBody>
      </p:sp>
      <p:sp>
        <p:nvSpPr>
          <p:cNvPr id="39" name="Text 34"/>
          <p:cNvSpPr/>
          <p:nvPr/>
        </p:nvSpPr>
        <p:spPr>
          <a:xfrm>
            <a:off x="3300413" y="2293088"/>
            <a:ext cx="2543175" cy="241436"/>
          </a:xfrm>
          <a:prstGeom prst="rect">
            <a:avLst/>
          </a:prstGeom>
          <a:noFill/>
          <a:ln/>
        </p:spPr>
        <p:txBody>
          <a:bodyPr wrap="square" lIns="102108" tIns="0" rIns="0" bIns="0" rtlCol="0" anchor="t">
            <a:spAutoFit/>
          </a:bodyPr>
          <a:lstStyle/>
          <a:p>
            <a:pPr marL="0" indent="0" algn="l">
              <a:lnSpc>
                <a:spcPct val="104000"/>
              </a:lnSpc>
              <a:buNone/>
            </a:pPr>
            <a:r>
              <a:rPr lang="en-US" sz="650" b="1" dirty="0">
                <a:solidFill>
                  <a:srgbClr val="111111"/>
                </a:solidFill>
                <a:latin typeface="Roboto Bold" pitchFamily="34" charset="0"/>
                <a:ea typeface="Roboto Bold" pitchFamily="34" charset="-122"/>
                <a:cs typeface="Roboto Bold" pitchFamily="34" charset="-120"/>
              </a:rPr>
              <a:t>Platform Onboarding:</a:t>
            </a:r>
            <a:r>
              <a:rPr lang="en-US" sz="650" dirty="0">
                <a:solidFill>
                  <a:srgbClr val="111111"/>
                </a:solidFill>
                <a:latin typeface="Roboto" pitchFamily="34" charset="0"/>
                <a:ea typeface="Roboto" pitchFamily="34" charset="-122"/>
                <a:cs typeface="Roboto" pitchFamily="34" charset="-120"/>
              </a:rPr>
              <a:t> Entities integrated with "Pangolin" Data Trust.</a:t>
            </a:r>
            <a:endParaRPr lang="en-US" sz="650" dirty="0"/>
          </a:p>
        </p:txBody>
      </p:sp>
      <p:sp>
        <p:nvSpPr>
          <p:cNvPr id="40" name="Text 35"/>
          <p:cNvSpPr/>
          <p:nvPr/>
        </p:nvSpPr>
        <p:spPr>
          <a:xfrm>
            <a:off x="3300413" y="2577387"/>
            <a:ext cx="2543175" cy="120718"/>
          </a:xfrm>
          <a:prstGeom prst="rect">
            <a:avLst/>
          </a:prstGeom>
          <a:noFill/>
          <a:ln/>
        </p:spPr>
        <p:txBody>
          <a:bodyPr wrap="none" lIns="102108" tIns="0" rIns="0" bIns="0" rtlCol="0" anchor="t">
            <a:spAutoFit/>
          </a:bodyPr>
          <a:lstStyle/>
          <a:p>
            <a:pPr marL="0" indent="0" algn="l">
              <a:lnSpc>
                <a:spcPct val="104000"/>
              </a:lnSpc>
              <a:buNone/>
            </a:pPr>
            <a:r>
              <a:rPr lang="en-US" sz="650" b="1" dirty="0">
                <a:solidFill>
                  <a:srgbClr val="111111"/>
                </a:solidFill>
                <a:latin typeface="Roboto Bold" pitchFamily="34" charset="0"/>
                <a:ea typeface="Roboto Bold" pitchFamily="34" charset="-122"/>
                <a:cs typeface="Roboto Bold" pitchFamily="34" charset="-120"/>
              </a:rPr>
              <a:t>Dataset Completion:</a:t>
            </a:r>
            <a:r>
              <a:rPr lang="en-US" sz="650" dirty="0">
                <a:solidFill>
                  <a:srgbClr val="111111"/>
                </a:solidFill>
                <a:latin typeface="Roboto" pitchFamily="34" charset="0"/>
                <a:ea typeface="Roboto" pitchFamily="34" charset="-122"/>
                <a:cs typeface="Roboto" pitchFamily="34" charset="-120"/>
              </a:rPr>
              <a:t> % digitization of Health/Agri datasets.</a:t>
            </a:r>
            <a:endParaRPr lang="en-US" sz="650" dirty="0"/>
          </a:p>
        </p:txBody>
      </p:sp>
      <p:sp>
        <p:nvSpPr>
          <p:cNvPr id="41" name="Shape 36"/>
          <p:cNvSpPr/>
          <p:nvPr/>
        </p:nvSpPr>
        <p:spPr>
          <a:xfrm>
            <a:off x="6072188" y="642938"/>
            <a:ext cx="2714625" cy="2318761"/>
          </a:xfrm>
          <a:prstGeom prst="rect">
            <a:avLst/>
          </a:prstGeom>
          <a:solidFill>
            <a:srgbClr val="FFFFFF"/>
          </a:solidFill>
          <a:ln w="9144">
            <a:solidFill>
              <a:srgbClr val="000000"/>
            </a:solidFill>
            <a:prstDash val="solid"/>
          </a:ln>
        </p:spPr>
      </p:sp>
      <p:sp>
        <p:nvSpPr>
          <p:cNvPr id="42" name="Text 37"/>
          <p:cNvSpPr/>
          <p:nvPr/>
        </p:nvSpPr>
        <p:spPr>
          <a:xfrm>
            <a:off x="3300413" y="2143795"/>
            <a:ext cx="33933" cy="74256"/>
          </a:xfrm>
          <a:prstGeom prst="rect">
            <a:avLst/>
          </a:prstGeom>
          <a:noFill/>
          <a:ln/>
        </p:spPr>
        <p:txBody>
          <a:bodyPr wrap="none" lIns="0" tIns="0" rIns="0" bIns="0" rtlCol="0" anchor="t">
            <a:spAutoFit/>
          </a:bodyPr>
          <a:lstStyle/>
          <a:p>
            <a:pPr marL="0" indent="0" algn="l">
              <a:lnSpc>
                <a:spcPct val="104000"/>
              </a:lnSpc>
              <a:buNone/>
            </a:pPr>
            <a:r>
              <a:rPr lang="en-US" sz="400" dirty="0">
                <a:solidFill>
                  <a:srgbClr val="000000"/>
                </a:solidFill>
                <a:latin typeface="Roboto" pitchFamily="34" charset="0"/>
                <a:ea typeface="Roboto" pitchFamily="34" charset="-122"/>
                <a:cs typeface="Roboto" pitchFamily="34" charset="-120"/>
              </a:rPr>
              <a:t>■</a:t>
            </a:r>
            <a:endParaRPr lang="en-US" sz="400" dirty="0"/>
          </a:p>
        </p:txBody>
      </p:sp>
      <p:sp>
        <p:nvSpPr>
          <p:cNvPr id="43" name="Text 38"/>
          <p:cNvSpPr/>
          <p:nvPr/>
        </p:nvSpPr>
        <p:spPr>
          <a:xfrm>
            <a:off x="3300413" y="2307375"/>
            <a:ext cx="33933" cy="74256"/>
          </a:xfrm>
          <a:prstGeom prst="rect">
            <a:avLst/>
          </a:prstGeom>
          <a:noFill/>
          <a:ln/>
        </p:spPr>
        <p:txBody>
          <a:bodyPr wrap="none" lIns="0" tIns="0" rIns="0" bIns="0" rtlCol="0" anchor="t">
            <a:spAutoFit/>
          </a:bodyPr>
          <a:lstStyle/>
          <a:p>
            <a:pPr marL="0" indent="0" algn="l">
              <a:lnSpc>
                <a:spcPct val="104000"/>
              </a:lnSpc>
              <a:buNone/>
            </a:pPr>
            <a:r>
              <a:rPr lang="en-US" sz="400" dirty="0">
                <a:solidFill>
                  <a:srgbClr val="000000"/>
                </a:solidFill>
                <a:latin typeface="Roboto" pitchFamily="34" charset="0"/>
                <a:ea typeface="Roboto" pitchFamily="34" charset="-122"/>
                <a:cs typeface="Roboto" pitchFamily="34" charset="-120"/>
              </a:rPr>
              <a:t>■</a:t>
            </a:r>
            <a:endParaRPr lang="en-US" sz="400" dirty="0"/>
          </a:p>
        </p:txBody>
      </p:sp>
      <p:sp>
        <p:nvSpPr>
          <p:cNvPr id="44" name="Text 39"/>
          <p:cNvSpPr/>
          <p:nvPr/>
        </p:nvSpPr>
        <p:spPr>
          <a:xfrm>
            <a:off x="3300413" y="2591674"/>
            <a:ext cx="33933" cy="74256"/>
          </a:xfrm>
          <a:prstGeom prst="rect">
            <a:avLst/>
          </a:prstGeom>
          <a:noFill/>
          <a:ln/>
        </p:spPr>
        <p:txBody>
          <a:bodyPr wrap="none" lIns="0" tIns="0" rIns="0" bIns="0" rtlCol="0" anchor="t">
            <a:spAutoFit/>
          </a:bodyPr>
          <a:lstStyle/>
          <a:p>
            <a:pPr marL="0" indent="0" algn="l">
              <a:lnSpc>
                <a:spcPct val="104000"/>
              </a:lnSpc>
              <a:buNone/>
            </a:pPr>
            <a:r>
              <a:rPr lang="en-US" sz="400" dirty="0">
                <a:solidFill>
                  <a:srgbClr val="000000"/>
                </a:solidFill>
                <a:latin typeface="Roboto" pitchFamily="34" charset="0"/>
                <a:ea typeface="Roboto" pitchFamily="34" charset="-122"/>
                <a:cs typeface="Roboto" pitchFamily="34" charset="-120"/>
              </a:rPr>
              <a:t>■</a:t>
            </a:r>
            <a:endParaRPr lang="en-US" sz="400" dirty="0"/>
          </a:p>
        </p:txBody>
      </p:sp>
      <p:sp>
        <p:nvSpPr>
          <p:cNvPr id="45" name="Shape 40"/>
          <p:cNvSpPr/>
          <p:nvPr/>
        </p:nvSpPr>
        <p:spPr>
          <a:xfrm>
            <a:off x="6072188" y="642938"/>
            <a:ext cx="2714625" cy="357188"/>
          </a:xfrm>
          <a:prstGeom prst="rect">
            <a:avLst/>
          </a:prstGeom>
          <a:solidFill>
            <a:srgbClr val="B30000"/>
          </a:solidFill>
          <a:ln/>
        </p:spPr>
      </p:sp>
      <p:sp>
        <p:nvSpPr>
          <p:cNvPr id="46" name="Shape 41"/>
          <p:cNvSpPr/>
          <p:nvPr/>
        </p:nvSpPr>
        <p:spPr>
          <a:xfrm>
            <a:off x="6072188" y="992981"/>
            <a:ext cx="2714625" cy="7144"/>
          </a:xfrm>
          <a:prstGeom prst="rect">
            <a:avLst/>
          </a:prstGeom>
          <a:solidFill>
            <a:srgbClr val="000000"/>
          </a:solidFill>
          <a:ln/>
        </p:spPr>
      </p:sp>
      <p:pic>
        <p:nvPicPr>
          <p:cNvPr id="47" name="Image 3" descr="preencoded.png"/>
          <p:cNvPicPr>
            <a:picLocks noChangeAspect="1"/>
          </p:cNvPicPr>
          <p:nvPr/>
        </p:nvPicPr>
        <p:blipFill>
          <a:blip r:embed="rId5"/>
          <a:stretch>
            <a:fillRect/>
          </a:stretch>
        </p:blipFill>
        <p:spPr>
          <a:xfrm>
            <a:off x="6197203" y="744736"/>
            <a:ext cx="142875" cy="142875"/>
          </a:xfrm>
          <a:prstGeom prst="rect">
            <a:avLst/>
          </a:prstGeom>
        </p:spPr>
      </p:pic>
      <p:sp>
        <p:nvSpPr>
          <p:cNvPr id="48" name="Text 42"/>
          <p:cNvSpPr/>
          <p:nvPr/>
        </p:nvSpPr>
        <p:spPr>
          <a:xfrm>
            <a:off x="6429375" y="761535"/>
            <a:ext cx="1959173" cy="119993"/>
          </a:xfrm>
          <a:prstGeom prst="rect">
            <a:avLst/>
          </a:prstGeom>
          <a:noFill/>
          <a:ln/>
        </p:spPr>
        <p:txBody>
          <a:bodyPr wrap="none" lIns="0" tIns="0" rIns="0" bIns="0" rtlCol="0" anchor="t">
            <a:spAutoFit/>
          </a:bodyPr>
          <a:lstStyle/>
          <a:p>
            <a:pPr marL="0" indent="0" algn="l">
              <a:lnSpc>
                <a:spcPct val="96000"/>
              </a:lnSpc>
              <a:buNone/>
            </a:pPr>
            <a:r>
              <a:rPr lang="en-US" sz="700" b="1" dirty="0">
                <a:solidFill>
                  <a:srgbClr val="FFFFFF"/>
                </a:solidFill>
                <a:latin typeface="Playfair Display Bold" pitchFamily="34" charset="0"/>
                <a:ea typeface="Playfair Display Bold" pitchFamily="34" charset="-122"/>
                <a:cs typeface="Playfair Display Bold" pitchFamily="34" charset="-120"/>
              </a:rPr>
              <a:t>3. AI Adoption and Service Transformation</a:t>
            </a:r>
            <a:endParaRPr lang="en-US" sz="700" dirty="0"/>
          </a:p>
        </p:txBody>
      </p:sp>
      <p:sp>
        <p:nvSpPr>
          <p:cNvPr id="49" name="Text 43"/>
          <p:cNvSpPr/>
          <p:nvPr/>
        </p:nvSpPr>
        <p:spPr>
          <a:xfrm>
            <a:off x="6157913" y="1085850"/>
            <a:ext cx="2543175" cy="137517"/>
          </a:xfrm>
          <a:prstGeom prst="rect">
            <a:avLst/>
          </a:prstGeom>
          <a:noFill/>
          <a:ln/>
        </p:spPr>
        <p:txBody>
          <a:bodyPr wrap="square" lIns="0" tIns="0" rIns="0" bIns="25527" rtlCol="0" anchor="t">
            <a:spAutoFit/>
          </a:bodyPr>
          <a:lstStyle/>
          <a:p>
            <a:pPr marL="0" indent="0" algn="l">
              <a:buNone/>
            </a:pPr>
            <a:r>
              <a:rPr lang="en-US" sz="650" b="1" dirty="0">
                <a:solidFill>
                  <a:srgbClr val="B30000"/>
                </a:solidFill>
                <a:latin typeface="Roboto Bold" pitchFamily="34" charset="0"/>
                <a:ea typeface="Roboto Bold" pitchFamily="34" charset="-122"/>
                <a:cs typeface="Roboto Bold" pitchFamily="34" charset="-120"/>
              </a:rPr>
              <a:t>LAGGING INDICATORS (NORTH STAR)</a:t>
            </a:r>
            <a:endParaRPr lang="en-US" sz="650" dirty="0"/>
          </a:p>
        </p:txBody>
      </p:sp>
      <p:sp>
        <p:nvSpPr>
          <p:cNvPr id="50" name="Text 44"/>
          <p:cNvSpPr/>
          <p:nvPr/>
        </p:nvSpPr>
        <p:spPr>
          <a:xfrm>
            <a:off x="6157913" y="1266230"/>
            <a:ext cx="2543175" cy="120718"/>
          </a:xfrm>
          <a:prstGeom prst="rect">
            <a:avLst/>
          </a:prstGeom>
          <a:noFill/>
          <a:ln/>
        </p:spPr>
        <p:txBody>
          <a:bodyPr wrap="none" lIns="102108" tIns="0" rIns="0" bIns="0" rtlCol="0" anchor="t">
            <a:spAutoFit/>
          </a:bodyPr>
          <a:lstStyle/>
          <a:p>
            <a:pPr marL="0" indent="0" algn="l">
              <a:lnSpc>
                <a:spcPct val="104000"/>
              </a:lnSpc>
              <a:buNone/>
            </a:pPr>
            <a:r>
              <a:rPr lang="en-US" sz="650" b="1" dirty="0">
                <a:solidFill>
                  <a:srgbClr val="111111"/>
                </a:solidFill>
                <a:latin typeface="Roboto Bold" pitchFamily="34" charset="0"/>
                <a:ea typeface="Roboto Bold" pitchFamily="34" charset="-122"/>
                <a:cs typeface="Roboto Bold" pitchFamily="34" charset="-120"/>
              </a:rPr>
              <a:t>Global Talent Index:</a:t>
            </a:r>
            <a:r>
              <a:rPr lang="en-US" sz="650" dirty="0">
                <a:solidFill>
                  <a:srgbClr val="111111"/>
                </a:solidFill>
                <a:latin typeface="Roboto" pitchFamily="34" charset="0"/>
                <a:ea typeface="Roboto" pitchFamily="34" charset="-122"/>
                <a:cs typeface="Roboto" pitchFamily="34" charset="-120"/>
              </a:rPr>
              <a:t> Overall ranking and "Skills" sub-pillar.</a:t>
            </a:r>
            <a:endParaRPr lang="en-US" sz="650" dirty="0"/>
          </a:p>
        </p:txBody>
      </p:sp>
      <p:sp>
        <p:nvSpPr>
          <p:cNvPr id="51" name="Text 45"/>
          <p:cNvSpPr/>
          <p:nvPr/>
        </p:nvSpPr>
        <p:spPr>
          <a:xfrm>
            <a:off x="6157913" y="1429810"/>
            <a:ext cx="2543175" cy="241436"/>
          </a:xfrm>
          <a:prstGeom prst="rect">
            <a:avLst/>
          </a:prstGeom>
          <a:noFill/>
          <a:ln/>
        </p:spPr>
        <p:txBody>
          <a:bodyPr wrap="square" lIns="102108" tIns="0" rIns="0" bIns="0" rtlCol="0" anchor="t">
            <a:spAutoFit/>
          </a:bodyPr>
          <a:lstStyle/>
          <a:p>
            <a:pPr marL="0" indent="0" algn="l">
              <a:lnSpc>
                <a:spcPct val="104000"/>
              </a:lnSpc>
              <a:buNone/>
            </a:pPr>
            <a:r>
              <a:rPr lang="en-US" sz="650" b="1" dirty="0">
                <a:solidFill>
                  <a:srgbClr val="111111"/>
                </a:solidFill>
                <a:latin typeface="Roboto Bold" pitchFamily="34" charset="0"/>
                <a:ea typeface="Roboto Bold" pitchFamily="34" charset="-122"/>
                <a:cs typeface="Roboto Bold" pitchFamily="34" charset="-120"/>
              </a:rPr>
              <a:t>STEM Graduates:</a:t>
            </a:r>
            <a:r>
              <a:rPr lang="en-US" sz="650" dirty="0">
                <a:solidFill>
                  <a:srgbClr val="111111"/>
                </a:solidFill>
                <a:latin typeface="Roboto" pitchFamily="34" charset="0"/>
                <a:ea typeface="Roboto" pitchFamily="34" charset="-122"/>
                <a:cs typeface="Roboto" pitchFamily="34" charset="-120"/>
              </a:rPr>
              <a:t> % increase from Zimbabwean universities.</a:t>
            </a:r>
            <a:endParaRPr lang="en-US" sz="650" dirty="0"/>
          </a:p>
        </p:txBody>
      </p:sp>
      <p:sp>
        <p:nvSpPr>
          <p:cNvPr id="52" name="Text 46"/>
          <p:cNvSpPr/>
          <p:nvPr/>
        </p:nvSpPr>
        <p:spPr>
          <a:xfrm>
            <a:off x="6157913" y="1714109"/>
            <a:ext cx="2543175" cy="241436"/>
          </a:xfrm>
          <a:prstGeom prst="rect">
            <a:avLst/>
          </a:prstGeom>
          <a:noFill/>
          <a:ln/>
        </p:spPr>
        <p:txBody>
          <a:bodyPr wrap="square" lIns="102108" tIns="0" rIns="0" bIns="0" rtlCol="0" anchor="t">
            <a:spAutoFit/>
          </a:bodyPr>
          <a:lstStyle/>
          <a:p>
            <a:pPr marL="0" indent="0" algn="l">
              <a:lnSpc>
                <a:spcPct val="104000"/>
              </a:lnSpc>
              <a:buNone/>
            </a:pPr>
            <a:r>
              <a:rPr lang="en-US" sz="650" b="1" dirty="0">
                <a:solidFill>
                  <a:srgbClr val="111111"/>
                </a:solidFill>
                <a:latin typeface="Roboto Bold" pitchFamily="34" charset="0"/>
                <a:ea typeface="Roboto Bold" pitchFamily="34" charset="-122"/>
                <a:cs typeface="Roboto Bold" pitchFamily="34" charset="-120"/>
              </a:rPr>
              <a:t>Brain Gain Ratio:</a:t>
            </a:r>
            <a:r>
              <a:rPr lang="en-US" sz="650" dirty="0">
                <a:solidFill>
                  <a:srgbClr val="111111"/>
                </a:solidFill>
                <a:latin typeface="Roboto" pitchFamily="34" charset="0"/>
                <a:ea typeface="Roboto" pitchFamily="34" charset="-122"/>
                <a:cs typeface="Roboto" pitchFamily="34" charset="-120"/>
              </a:rPr>
              <a:t> Net flow of AI talent into/out of Zimbabwe.</a:t>
            </a:r>
            <a:endParaRPr lang="en-US" sz="650" dirty="0"/>
          </a:p>
        </p:txBody>
      </p:sp>
      <p:sp>
        <p:nvSpPr>
          <p:cNvPr id="53" name="Text 47"/>
          <p:cNvSpPr/>
          <p:nvPr/>
        </p:nvSpPr>
        <p:spPr>
          <a:xfrm>
            <a:off x="6157913" y="1280517"/>
            <a:ext cx="33933" cy="74256"/>
          </a:xfrm>
          <a:prstGeom prst="rect">
            <a:avLst/>
          </a:prstGeom>
          <a:noFill/>
          <a:ln/>
        </p:spPr>
        <p:txBody>
          <a:bodyPr wrap="none" lIns="0" tIns="0" rIns="0" bIns="0" rtlCol="0" anchor="t">
            <a:spAutoFit/>
          </a:bodyPr>
          <a:lstStyle/>
          <a:p>
            <a:pPr marL="0" indent="0" algn="l">
              <a:lnSpc>
                <a:spcPct val="104000"/>
              </a:lnSpc>
              <a:buNone/>
            </a:pPr>
            <a:r>
              <a:rPr lang="en-US" sz="400" dirty="0">
                <a:solidFill>
                  <a:srgbClr val="000000"/>
                </a:solidFill>
                <a:latin typeface="Roboto" pitchFamily="34" charset="0"/>
                <a:ea typeface="Roboto" pitchFamily="34" charset="-122"/>
                <a:cs typeface="Roboto" pitchFamily="34" charset="-120"/>
              </a:rPr>
              <a:t>■</a:t>
            </a:r>
            <a:endParaRPr lang="en-US" sz="400" dirty="0"/>
          </a:p>
        </p:txBody>
      </p:sp>
      <p:sp>
        <p:nvSpPr>
          <p:cNvPr id="54" name="Text 48"/>
          <p:cNvSpPr/>
          <p:nvPr/>
        </p:nvSpPr>
        <p:spPr>
          <a:xfrm>
            <a:off x="6157913" y="1444098"/>
            <a:ext cx="33933" cy="74256"/>
          </a:xfrm>
          <a:prstGeom prst="rect">
            <a:avLst/>
          </a:prstGeom>
          <a:noFill/>
          <a:ln/>
        </p:spPr>
        <p:txBody>
          <a:bodyPr wrap="none" lIns="0" tIns="0" rIns="0" bIns="0" rtlCol="0" anchor="t">
            <a:spAutoFit/>
          </a:bodyPr>
          <a:lstStyle/>
          <a:p>
            <a:pPr marL="0" indent="0" algn="l">
              <a:lnSpc>
                <a:spcPct val="104000"/>
              </a:lnSpc>
              <a:buNone/>
            </a:pPr>
            <a:r>
              <a:rPr lang="en-US" sz="400" dirty="0">
                <a:solidFill>
                  <a:srgbClr val="000000"/>
                </a:solidFill>
                <a:latin typeface="Roboto" pitchFamily="34" charset="0"/>
                <a:ea typeface="Roboto" pitchFamily="34" charset="-122"/>
                <a:cs typeface="Roboto" pitchFamily="34" charset="-120"/>
              </a:rPr>
              <a:t>■</a:t>
            </a:r>
            <a:endParaRPr lang="en-US" sz="400" dirty="0"/>
          </a:p>
        </p:txBody>
      </p:sp>
      <p:sp>
        <p:nvSpPr>
          <p:cNvPr id="55" name="Text 49"/>
          <p:cNvSpPr/>
          <p:nvPr/>
        </p:nvSpPr>
        <p:spPr>
          <a:xfrm>
            <a:off x="6157913" y="1728397"/>
            <a:ext cx="33933" cy="74256"/>
          </a:xfrm>
          <a:prstGeom prst="rect">
            <a:avLst/>
          </a:prstGeom>
          <a:noFill/>
          <a:ln/>
        </p:spPr>
        <p:txBody>
          <a:bodyPr wrap="none" lIns="0" tIns="0" rIns="0" bIns="0" rtlCol="0" anchor="t">
            <a:spAutoFit/>
          </a:bodyPr>
          <a:lstStyle/>
          <a:p>
            <a:pPr marL="0" indent="0" algn="l">
              <a:lnSpc>
                <a:spcPct val="104000"/>
              </a:lnSpc>
              <a:buNone/>
            </a:pPr>
            <a:r>
              <a:rPr lang="en-US" sz="400" dirty="0">
                <a:solidFill>
                  <a:srgbClr val="000000"/>
                </a:solidFill>
                <a:latin typeface="Roboto" pitchFamily="34" charset="0"/>
                <a:ea typeface="Roboto" pitchFamily="34" charset="-122"/>
                <a:cs typeface="Roboto" pitchFamily="34" charset="-120"/>
              </a:rPr>
              <a:t>■</a:t>
            </a:r>
            <a:endParaRPr lang="en-US" sz="400" dirty="0"/>
          </a:p>
        </p:txBody>
      </p:sp>
      <p:sp>
        <p:nvSpPr>
          <p:cNvPr id="56" name="Text 50"/>
          <p:cNvSpPr/>
          <p:nvPr/>
        </p:nvSpPr>
        <p:spPr>
          <a:xfrm>
            <a:off x="6157913" y="2069846"/>
            <a:ext cx="2543175" cy="137517"/>
          </a:xfrm>
          <a:prstGeom prst="rect">
            <a:avLst/>
          </a:prstGeom>
          <a:noFill/>
          <a:ln/>
        </p:spPr>
        <p:txBody>
          <a:bodyPr wrap="square" lIns="0" tIns="0" rIns="0" bIns="25527" rtlCol="0" anchor="t">
            <a:spAutoFit/>
          </a:bodyPr>
          <a:lstStyle/>
          <a:p>
            <a:pPr marL="0" indent="0" algn="l">
              <a:buNone/>
            </a:pPr>
            <a:r>
              <a:rPr lang="en-US" sz="650" b="1" dirty="0">
                <a:solidFill>
                  <a:srgbClr val="B30000"/>
                </a:solidFill>
                <a:latin typeface="Roboto Bold" pitchFamily="34" charset="0"/>
                <a:ea typeface="Roboto Bold" pitchFamily="34" charset="-122"/>
                <a:cs typeface="Roboto Bold" pitchFamily="34" charset="-120"/>
              </a:rPr>
              <a:t>LEADING INDICATORS (DASHBOARD)</a:t>
            </a:r>
            <a:endParaRPr lang="en-US" sz="650" dirty="0"/>
          </a:p>
        </p:txBody>
      </p:sp>
      <p:sp>
        <p:nvSpPr>
          <p:cNvPr id="57" name="Text 51"/>
          <p:cNvSpPr/>
          <p:nvPr/>
        </p:nvSpPr>
        <p:spPr>
          <a:xfrm>
            <a:off x="6157913" y="2260914"/>
            <a:ext cx="2564606" cy="99771"/>
          </a:xfrm>
          <a:prstGeom prst="rect">
            <a:avLst/>
          </a:prstGeom>
          <a:noFill/>
          <a:ln/>
        </p:spPr>
        <p:txBody>
          <a:bodyPr wrap="square" lIns="102108" tIns="0" rIns="0" bIns="0" rtlCol="0" anchor="t">
            <a:spAutoFit/>
          </a:bodyPr>
          <a:lstStyle/>
          <a:p>
            <a:pPr marL="0" indent="0" algn="l">
              <a:lnSpc>
                <a:spcPct val="104000"/>
              </a:lnSpc>
              <a:buNone/>
            </a:pPr>
            <a:r>
              <a:rPr lang="en-US" sz="650" b="1" dirty="0">
                <a:solidFill>
                  <a:srgbClr val="111111"/>
                </a:solidFill>
                <a:latin typeface="Roboto Bold" pitchFamily="34" charset="0"/>
                <a:ea typeface="Roboto Bold" pitchFamily="34" charset="-122"/>
                <a:cs typeface="Roboto Bold" pitchFamily="34" charset="-120"/>
              </a:rPr>
              <a:t>Curriculum Rollout:</a:t>
            </a:r>
            <a:r>
              <a:rPr lang="en-US" sz="650" dirty="0">
                <a:solidFill>
                  <a:srgbClr val="111111"/>
                </a:solidFill>
                <a:latin typeface="Roboto" pitchFamily="34" charset="0"/>
                <a:ea typeface="Roboto" pitchFamily="34" charset="-122"/>
                <a:cs typeface="Roboto" pitchFamily="34" charset="-120"/>
              </a:rPr>
              <a:t> % of schools using "Digital </a:t>
            </a:r>
            <a:r>
              <a:rPr lang="en-US" sz="650" dirty="0" err="1">
                <a:solidFill>
                  <a:srgbClr val="111111"/>
                </a:solidFill>
                <a:latin typeface="Roboto" pitchFamily="34" charset="0"/>
                <a:ea typeface="Roboto" pitchFamily="34" charset="-122"/>
                <a:cs typeface="Roboto" pitchFamily="34" charset="-120"/>
              </a:rPr>
              <a:t>Mhuri</a:t>
            </a:r>
            <a:r>
              <a:rPr lang="en-US" sz="650" dirty="0">
                <a:solidFill>
                  <a:srgbClr val="111111"/>
                </a:solidFill>
                <a:latin typeface="Roboto" pitchFamily="34" charset="0"/>
                <a:ea typeface="Roboto" pitchFamily="34" charset="-122"/>
                <a:cs typeface="Roboto" pitchFamily="34" charset="-120"/>
              </a:rPr>
              <a:t>".</a:t>
            </a:r>
            <a:endParaRPr lang="en-US" sz="650" dirty="0"/>
          </a:p>
        </p:txBody>
      </p:sp>
      <p:sp>
        <p:nvSpPr>
          <p:cNvPr id="58" name="Text 52"/>
          <p:cNvSpPr/>
          <p:nvPr/>
        </p:nvSpPr>
        <p:spPr>
          <a:xfrm>
            <a:off x="6157913" y="2456669"/>
            <a:ext cx="2543175" cy="241436"/>
          </a:xfrm>
          <a:prstGeom prst="rect">
            <a:avLst/>
          </a:prstGeom>
          <a:noFill/>
          <a:ln/>
        </p:spPr>
        <p:txBody>
          <a:bodyPr wrap="square" lIns="102108" tIns="0" rIns="0" bIns="0" rtlCol="0" anchor="t">
            <a:spAutoFit/>
          </a:bodyPr>
          <a:lstStyle/>
          <a:p>
            <a:pPr marL="0" indent="0" algn="l">
              <a:lnSpc>
                <a:spcPct val="104000"/>
              </a:lnSpc>
              <a:buNone/>
            </a:pPr>
            <a:r>
              <a:rPr lang="en-US" sz="650" b="1" dirty="0">
                <a:solidFill>
                  <a:srgbClr val="111111"/>
                </a:solidFill>
                <a:latin typeface="Roboto Bold" pitchFamily="34" charset="0"/>
                <a:ea typeface="Roboto Bold" pitchFamily="34" charset="-122"/>
                <a:cs typeface="Roboto Bold" pitchFamily="34" charset="-120"/>
              </a:rPr>
              <a:t>Certifications Issued:</a:t>
            </a:r>
            <a:r>
              <a:rPr lang="en-US" sz="650" dirty="0">
                <a:solidFill>
                  <a:srgbClr val="111111"/>
                </a:solidFill>
                <a:latin typeface="Roboto" pitchFamily="34" charset="0"/>
                <a:ea typeface="Roboto" pitchFamily="34" charset="-122"/>
                <a:cs typeface="Roboto" pitchFamily="34" charset="-120"/>
              </a:rPr>
              <a:t> Micro-credentials via "Skills for a New Zim".</a:t>
            </a:r>
            <a:endParaRPr lang="en-US" sz="650" dirty="0"/>
          </a:p>
        </p:txBody>
      </p:sp>
      <p:sp>
        <p:nvSpPr>
          <p:cNvPr id="59" name="Text 53"/>
          <p:cNvSpPr/>
          <p:nvPr/>
        </p:nvSpPr>
        <p:spPr>
          <a:xfrm>
            <a:off x="6157913" y="2698105"/>
            <a:ext cx="2543175" cy="120718"/>
          </a:xfrm>
          <a:prstGeom prst="rect">
            <a:avLst/>
          </a:prstGeom>
          <a:noFill/>
          <a:ln/>
        </p:spPr>
        <p:txBody>
          <a:bodyPr wrap="none" lIns="102108" tIns="0" rIns="0" bIns="0" rtlCol="0" anchor="t">
            <a:spAutoFit/>
          </a:bodyPr>
          <a:lstStyle/>
          <a:p>
            <a:pPr marL="0" indent="0" algn="l">
              <a:lnSpc>
                <a:spcPct val="104000"/>
              </a:lnSpc>
              <a:buNone/>
            </a:pPr>
            <a:r>
              <a:rPr lang="en-US" sz="650" b="1" dirty="0">
                <a:solidFill>
                  <a:srgbClr val="111111"/>
                </a:solidFill>
                <a:latin typeface="Roboto Bold" pitchFamily="34" charset="0"/>
                <a:ea typeface="Roboto Bold" pitchFamily="34" charset="-122"/>
                <a:cs typeface="Roboto Bold" pitchFamily="34" charset="-120"/>
              </a:rPr>
              <a:t>Diaspora Engagement:</a:t>
            </a:r>
            <a:r>
              <a:rPr lang="en-US" sz="650" dirty="0">
                <a:solidFill>
                  <a:srgbClr val="111111"/>
                </a:solidFill>
                <a:latin typeface="Roboto" pitchFamily="34" charset="0"/>
                <a:ea typeface="Roboto" pitchFamily="34" charset="-122"/>
                <a:cs typeface="Roboto" pitchFamily="34" charset="-120"/>
              </a:rPr>
              <a:t> Experts acting as fractional faculty.</a:t>
            </a:r>
            <a:endParaRPr lang="en-US" sz="650" dirty="0"/>
          </a:p>
        </p:txBody>
      </p:sp>
      <p:sp>
        <p:nvSpPr>
          <p:cNvPr id="60" name="Shape 54"/>
          <p:cNvSpPr/>
          <p:nvPr/>
        </p:nvSpPr>
        <p:spPr>
          <a:xfrm>
            <a:off x="357188" y="3090287"/>
            <a:ext cx="2714625" cy="2055166"/>
          </a:xfrm>
          <a:prstGeom prst="rect">
            <a:avLst/>
          </a:prstGeom>
          <a:solidFill>
            <a:srgbClr val="FFFFFF"/>
          </a:solidFill>
          <a:ln w="9144">
            <a:solidFill>
              <a:srgbClr val="000000"/>
            </a:solidFill>
            <a:prstDash val="solid"/>
          </a:ln>
        </p:spPr>
      </p:sp>
      <p:sp>
        <p:nvSpPr>
          <p:cNvPr id="61" name="Text 55"/>
          <p:cNvSpPr/>
          <p:nvPr/>
        </p:nvSpPr>
        <p:spPr>
          <a:xfrm>
            <a:off x="6157913" y="2264513"/>
            <a:ext cx="33933" cy="74256"/>
          </a:xfrm>
          <a:prstGeom prst="rect">
            <a:avLst/>
          </a:prstGeom>
          <a:noFill/>
          <a:ln/>
        </p:spPr>
        <p:txBody>
          <a:bodyPr wrap="none" lIns="0" tIns="0" rIns="0" bIns="0" rtlCol="0" anchor="t">
            <a:spAutoFit/>
          </a:bodyPr>
          <a:lstStyle/>
          <a:p>
            <a:pPr marL="0" indent="0" algn="l">
              <a:lnSpc>
                <a:spcPct val="104000"/>
              </a:lnSpc>
              <a:buNone/>
            </a:pPr>
            <a:r>
              <a:rPr lang="en-US" sz="400" dirty="0">
                <a:solidFill>
                  <a:srgbClr val="000000"/>
                </a:solidFill>
                <a:latin typeface="Roboto" pitchFamily="34" charset="0"/>
                <a:ea typeface="Roboto" pitchFamily="34" charset="-122"/>
                <a:cs typeface="Roboto" pitchFamily="34" charset="-120"/>
              </a:rPr>
              <a:t>■</a:t>
            </a:r>
            <a:endParaRPr lang="en-US" sz="400" dirty="0"/>
          </a:p>
        </p:txBody>
      </p:sp>
      <p:sp>
        <p:nvSpPr>
          <p:cNvPr id="62" name="Text 56"/>
          <p:cNvSpPr/>
          <p:nvPr/>
        </p:nvSpPr>
        <p:spPr>
          <a:xfrm>
            <a:off x="6150213" y="2478292"/>
            <a:ext cx="33933" cy="74256"/>
          </a:xfrm>
          <a:prstGeom prst="rect">
            <a:avLst/>
          </a:prstGeom>
          <a:noFill/>
          <a:ln/>
        </p:spPr>
        <p:txBody>
          <a:bodyPr wrap="none" lIns="0" tIns="0" rIns="0" bIns="0" rtlCol="0" anchor="t">
            <a:spAutoFit/>
          </a:bodyPr>
          <a:lstStyle/>
          <a:p>
            <a:pPr marL="0" indent="0" algn="l">
              <a:lnSpc>
                <a:spcPct val="104000"/>
              </a:lnSpc>
              <a:buNone/>
            </a:pPr>
            <a:r>
              <a:rPr lang="en-US" sz="400" dirty="0">
                <a:solidFill>
                  <a:srgbClr val="000000"/>
                </a:solidFill>
                <a:latin typeface="Roboto" pitchFamily="34" charset="0"/>
                <a:ea typeface="Roboto" pitchFamily="34" charset="-122"/>
                <a:cs typeface="Roboto" pitchFamily="34" charset="-120"/>
              </a:rPr>
              <a:t>■</a:t>
            </a:r>
            <a:endParaRPr lang="en-US" sz="400" dirty="0"/>
          </a:p>
        </p:txBody>
      </p:sp>
      <p:sp>
        <p:nvSpPr>
          <p:cNvPr id="63" name="Text 57"/>
          <p:cNvSpPr/>
          <p:nvPr/>
        </p:nvSpPr>
        <p:spPr>
          <a:xfrm>
            <a:off x="6157913" y="2712393"/>
            <a:ext cx="33933" cy="74256"/>
          </a:xfrm>
          <a:prstGeom prst="rect">
            <a:avLst/>
          </a:prstGeom>
          <a:noFill/>
          <a:ln/>
        </p:spPr>
        <p:txBody>
          <a:bodyPr wrap="none" lIns="0" tIns="0" rIns="0" bIns="0" rtlCol="0" anchor="t">
            <a:spAutoFit/>
          </a:bodyPr>
          <a:lstStyle/>
          <a:p>
            <a:pPr marL="0" indent="0" algn="l">
              <a:lnSpc>
                <a:spcPct val="104000"/>
              </a:lnSpc>
              <a:buNone/>
            </a:pPr>
            <a:r>
              <a:rPr lang="en-US" sz="400" dirty="0">
                <a:solidFill>
                  <a:srgbClr val="000000"/>
                </a:solidFill>
                <a:latin typeface="Roboto" pitchFamily="34" charset="0"/>
                <a:ea typeface="Roboto" pitchFamily="34" charset="-122"/>
                <a:cs typeface="Roboto" pitchFamily="34" charset="-120"/>
              </a:rPr>
              <a:t>■</a:t>
            </a:r>
            <a:endParaRPr lang="en-US" sz="400" dirty="0"/>
          </a:p>
        </p:txBody>
      </p:sp>
      <p:sp>
        <p:nvSpPr>
          <p:cNvPr id="64" name="Shape 58"/>
          <p:cNvSpPr/>
          <p:nvPr/>
        </p:nvSpPr>
        <p:spPr>
          <a:xfrm>
            <a:off x="357188" y="3090286"/>
            <a:ext cx="2714625" cy="357188"/>
          </a:xfrm>
          <a:prstGeom prst="rect">
            <a:avLst/>
          </a:prstGeom>
          <a:solidFill>
            <a:srgbClr val="B30000"/>
          </a:solidFill>
          <a:ln/>
        </p:spPr>
      </p:sp>
      <p:sp>
        <p:nvSpPr>
          <p:cNvPr id="65" name="Shape 59"/>
          <p:cNvSpPr/>
          <p:nvPr/>
        </p:nvSpPr>
        <p:spPr>
          <a:xfrm>
            <a:off x="357188" y="3440330"/>
            <a:ext cx="2714625" cy="7144"/>
          </a:xfrm>
          <a:prstGeom prst="rect">
            <a:avLst/>
          </a:prstGeom>
          <a:solidFill>
            <a:srgbClr val="000000"/>
          </a:solidFill>
          <a:ln/>
        </p:spPr>
      </p:sp>
      <p:pic>
        <p:nvPicPr>
          <p:cNvPr id="66" name="Image 4" descr="preencoded.png"/>
          <p:cNvPicPr>
            <a:picLocks noChangeAspect="1"/>
          </p:cNvPicPr>
          <p:nvPr/>
        </p:nvPicPr>
        <p:blipFill>
          <a:blip r:embed="rId6"/>
          <a:stretch>
            <a:fillRect/>
          </a:stretch>
        </p:blipFill>
        <p:spPr>
          <a:xfrm>
            <a:off x="464344" y="3192084"/>
            <a:ext cx="178594" cy="142875"/>
          </a:xfrm>
          <a:prstGeom prst="rect">
            <a:avLst/>
          </a:prstGeom>
        </p:spPr>
      </p:pic>
      <p:sp>
        <p:nvSpPr>
          <p:cNvPr id="67" name="Text 60"/>
          <p:cNvSpPr/>
          <p:nvPr/>
        </p:nvSpPr>
        <p:spPr>
          <a:xfrm>
            <a:off x="714375" y="3148887"/>
            <a:ext cx="2250281" cy="239985"/>
          </a:xfrm>
          <a:prstGeom prst="rect">
            <a:avLst/>
          </a:prstGeom>
          <a:noFill/>
          <a:ln/>
        </p:spPr>
        <p:txBody>
          <a:bodyPr wrap="square" lIns="0" tIns="0" rIns="0" bIns="0" rtlCol="0" anchor="t">
            <a:spAutoFit/>
          </a:bodyPr>
          <a:lstStyle/>
          <a:p>
            <a:pPr marL="0" indent="0" algn="l">
              <a:lnSpc>
                <a:spcPct val="96000"/>
              </a:lnSpc>
              <a:buNone/>
            </a:pPr>
            <a:r>
              <a:rPr lang="en-US" sz="700" b="1" dirty="0">
                <a:solidFill>
                  <a:srgbClr val="FFFFFF"/>
                </a:solidFill>
                <a:latin typeface="Playfair Display Bold" pitchFamily="34" charset="0"/>
                <a:ea typeface="Playfair Display Bold" pitchFamily="34" charset="-122"/>
                <a:cs typeface="Playfair Display Bold" pitchFamily="34" charset="-120"/>
              </a:rPr>
              <a:t>4. Governance, Ethics and Regulatory Framework</a:t>
            </a:r>
            <a:endParaRPr lang="en-US" sz="700" dirty="0"/>
          </a:p>
        </p:txBody>
      </p:sp>
      <p:sp>
        <p:nvSpPr>
          <p:cNvPr id="68" name="Text 61"/>
          <p:cNvSpPr/>
          <p:nvPr/>
        </p:nvSpPr>
        <p:spPr>
          <a:xfrm>
            <a:off x="442913" y="3533198"/>
            <a:ext cx="2543175" cy="137517"/>
          </a:xfrm>
          <a:prstGeom prst="rect">
            <a:avLst/>
          </a:prstGeom>
          <a:noFill/>
          <a:ln/>
        </p:spPr>
        <p:txBody>
          <a:bodyPr wrap="square" lIns="0" tIns="0" rIns="0" bIns="25527" rtlCol="0" anchor="t">
            <a:spAutoFit/>
          </a:bodyPr>
          <a:lstStyle/>
          <a:p>
            <a:pPr marL="0" indent="0" algn="l">
              <a:buNone/>
            </a:pPr>
            <a:r>
              <a:rPr lang="en-US" sz="650" b="1" dirty="0">
                <a:solidFill>
                  <a:srgbClr val="B30000"/>
                </a:solidFill>
                <a:latin typeface="Roboto Bold" pitchFamily="34" charset="0"/>
                <a:ea typeface="Roboto Bold" pitchFamily="34" charset="-122"/>
                <a:cs typeface="Roboto Bold" pitchFamily="34" charset="-120"/>
              </a:rPr>
              <a:t>LAGGING INDICATORS (NORTH STAR)</a:t>
            </a:r>
            <a:endParaRPr lang="en-US" sz="650" dirty="0"/>
          </a:p>
        </p:txBody>
      </p:sp>
      <p:sp>
        <p:nvSpPr>
          <p:cNvPr id="69" name="Text 62"/>
          <p:cNvSpPr/>
          <p:nvPr/>
        </p:nvSpPr>
        <p:spPr>
          <a:xfrm>
            <a:off x="442913" y="3713578"/>
            <a:ext cx="2543175" cy="120718"/>
          </a:xfrm>
          <a:prstGeom prst="rect">
            <a:avLst/>
          </a:prstGeom>
          <a:noFill/>
          <a:ln/>
        </p:spPr>
        <p:txBody>
          <a:bodyPr wrap="none" lIns="102108" tIns="0" rIns="0" bIns="0" rtlCol="0" anchor="t">
            <a:spAutoFit/>
          </a:bodyPr>
          <a:lstStyle/>
          <a:p>
            <a:pPr marL="0" indent="0" algn="l">
              <a:lnSpc>
                <a:spcPct val="104000"/>
              </a:lnSpc>
              <a:buNone/>
            </a:pPr>
            <a:r>
              <a:rPr lang="en-US" sz="650" b="1" dirty="0">
                <a:solidFill>
                  <a:srgbClr val="111111"/>
                </a:solidFill>
                <a:latin typeface="Roboto Bold" pitchFamily="34" charset="0"/>
                <a:ea typeface="Roboto Bold" pitchFamily="34" charset="-122"/>
                <a:cs typeface="Roboto Bold" pitchFamily="34" charset="-120"/>
              </a:rPr>
              <a:t>Rule of Law Index:</a:t>
            </a:r>
            <a:r>
              <a:rPr lang="en-US" sz="650" dirty="0">
                <a:solidFill>
                  <a:srgbClr val="111111"/>
                </a:solidFill>
                <a:latin typeface="Roboto" pitchFamily="34" charset="0"/>
                <a:ea typeface="Roboto" pitchFamily="34" charset="-122"/>
                <a:cs typeface="Roboto" pitchFamily="34" charset="-120"/>
              </a:rPr>
              <a:t> Score in "Regulatory Enforcement".</a:t>
            </a:r>
            <a:endParaRPr lang="en-US" sz="650" dirty="0"/>
          </a:p>
        </p:txBody>
      </p:sp>
      <p:sp>
        <p:nvSpPr>
          <p:cNvPr id="70" name="Text 63"/>
          <p:cNvSpPr/>
          <p:nvPr/>
        </p:nvSpPr>
        <p:spPr>
          <a:xfrm>
            <a:off x="442913" y="3877159"/>
            <a:ext cx="2543175" cy="241436"/>
          </a:xfrm>
          <a:prstGeom prst="rect">
            <a:avLst/>
          </a:prstGeom>
          <a:noFill/>
          <a:ln/>
        </p:spPr>
        <p:txBody>
          <a:bodyPr wrap="square" lIns="102108" tIns="0" rIns="0" bIns="0" rtlCol="0" anchor="t">
            <a:spAutoFit/>
          </a:bodyPr>
          <a:lstStyle/>
          <a:p>
            <a:pPr marL="0" indent="0" algn="l">
              <a:lnSpc>
                <a:spcPct val="104000"/>
              </a:lnSpc>
              <a:buNone/>
            </a:pPr>
            <a:r>
              <a:rPr lang="en-US" sz="650" b="1" dirty="0">
                <a:solidFill>
                  <a:srgbClr val="111111"/>
                </a:solidFill>
                <a:latin typeface="Roboto Bold" pitchFamily="34" charset="0"/>
                <a:ea typeface="Roboto Bold" pitchFamily="34" charset="-122"/>
                <a:cs typeface="Roboto Bold" pitchFamily="34" charset="-120"/>
              </a:rPr>
              <a:t>Public Trust in AI:</a:t>
            </a:r>
            <a:r>
              <a:rPr lang="en-US" sz="650" dirty="0">
                <a:solidFill>
                  <a:srgbClr val="111111"/>
                </a:solidFill>
                <a:latin typeface="Roboto" pitchFamily="34" charset="0"/>
                <a:ea typeface="Roboto" pitchFamily="34" charset="-122"/>
                <a:cs typeface="Roboto" pitchFamily="34" charset="-120"/>
              </a:rPr>
              <a:t> % of citizens trusting AI systems to be fair.</a:t>
            </a:r>
            <a:endParaRPr lang="en-US" sz="650" dirty="0"/>
          </a:p>
        </p:txBody>
      </p:sp>
      <p:sp>
        <p:nvSpPr>
          <p:cNvPr id="71" name="Text 64"/>
          <p:cNvSpPr/>
          <p:nvPr/>
        </p:nvSpPr>
        <p:spPr>
          <a:xfrm>
            <a:off x="442913" y="4161458"/>
            <a:ext cx="2543175" cy="120718"/>
          </a:xfrm>
          <a:prstGeom prst="rect">
            <a:avLst/>
          </a:prstGeom>
          <a:noFill/>
          <a:ln/>
        </p:spPr>
        <p:txBody>
          <a:bodyPr wrap="none" lIns="102108" tIns="0" rIns="0" bIns="0" rtlCol="0" anchor="t">
            <a:spAutoFit/>
          </a:bodyPr>
          <a:lstStyle/>
          <a:p>
            <a:pPr marL="0" indent="0" algn="l">
              <a:lnSpc>
                <a:spcPct val="104000"/>
              </a:lnSpc>
              <a:buNone/>
            </a:pPr>
            <a:r>
              <a:rPr lang="en-US" sz="650" b="1" dirty="0">
                <a:solidFill>
                  <a:srgbClr val="111111"/>
                </a:solidFill>
                <a:latin typeface="Roboto Bold" pitchFamily="34" charset="0"/>
                <a:ea typeface="Roboto Bold" pitchFamily="34" charset="-122"/>
                <a:cs typeface="Roboto Bold" pitchFamily="34" charset="-120"/>
              </a:rPr>
              <a:t>Ease of Doing Business:</a:t>
            </a:r>
            <a:r>
              <a:rPr lang="en-US" sz="650" dirty="0">
                <a:solidFill>
                  <a:srgbClr val="111111"/>
                </a:solidFill>
                <a:latin typeface="Roboto" pitchFamily="34" charset="0"/>
                <a:ea typeface="Roboto" pitchFamily="34" charset="-122"/>
                <a:cs typeface="Roboto" pitchFamily="34" charset="-120"/>
              </a:rPr>
              <a:t> Ranking in "Starting a Business".</a:t>
            </a:r>
            <a:endParaRPr lang="en-US" sz="650" dirty="0"/>
          </a:p>
        </p:txBody>
      </p:sp>
      <p:sp>
        <p:nvSpPr>
          <p:cNvPr id="72" name="Text 65"/>
          <p:cNvSpPr/>
          <p:nvPr/>
        </p:nvSpPr>
        <p:spPr>
          <a:xfrm>
            <a:off x="442913" y="3727865"/>
            <a:ext cx="33933" cy="74256"/>
          </a:xfrm>
          <a:prstGeom prst="rect">
            <a:avLst/>
          </a:prstGeom>
          <a:noFill/>
          <a:ln/>
        </p:spPr>
        <p:txBody>
          <a:bodyPr wrap="none" lIns="0" tIns="0" rIns="0" bIns="0" rtlCol="0" anchor="t">
            <a:spAutoFit/>
          </a:bodyPr>
          <a:lstStyle/>
          <a:p>
            <a:pPr marL="0" indent="0" algn="l">
              <a:lnSpc>
                <a:spcPct val="104000"/>
              </a:lnSpc>
              <a:buNone/>
            </a:pPr>
            <a:r>
              <a:rPr lang="en-US" sz="400" dirty="0">
                <a:solidFill>
                  <a:srgbClr val="000000"/>
                </a:solidFill>
                <a:latin typeface="Roboto" pitchFamily="34" charset="0"/>
                <a:ea typeface="Roboto" pitchFamily="34" charset="-122"/>
                <a:cs typeface="Roboto" pitchFamily="34" charset="-120"/>
              </a:rPr>
              <a:t>■</a:t>
            </a:r>
            <a:endParaRPr lang="en-US" sz="400" dirty="0"/>
          </a:p>
        </p:txBody>
      </p:sp>
      <p:sp>
        <p:nvSpPr>
          <p:cNvPr id="73" name="Text 66"/>
          <p:cNvSpPr/>
          <p:nvPr/>
        </p:nvSpPr>
        <p:spPr>
          <a:xfrm>
            <a:off x="442913" y="3891446"/>
            <a:ext cx="33933" cy="74256"/>
          </a:xfrm>
          <a:prstGeom prst="rect">
            <a:avLst/>
          </a:prstGeom>
          <a:noFill/>
          <a:ln/>
        </p:spPr>
        <p:txBody>
          <a:bodyPr wrap="none" lIns="0" tIns="0" rIns="0" bIns="0" rtlCol="0" anchor="t">
            <a:spAutoFit/>
          </a:bodyPr>
          <a:lstStyle/>
          <a:p>
            <a:pPr marL="0" indent="0" algn="l">
              <a:lnSpc>
                <a:spcPct val="104000"/>
              </a:lnSpc>
              <a:buNone/>
            </a:pPr>
            <a:r>
              <a:rPr lang="en-US" sz="400" dirty="0">
                <a:solidFill>
                  <a:srgbClr val="000000"/>
                </a:solidFill>
                <a:latin typeface="Roboto" pitchFamily="34" charset="0"/>
                <a:ea typeface="Roboto" pitchFamily="34" charset="-122"/>
                <a:cs typeface="Roboto" pitchFamily="34" charset="-120"/>
              </a:rPr>
              <a:t>■</a:t>
            </a:r>
            <a:endParaRPr lang="en-US" sz="400" dirty="0"/>
          </a:p>
        </p:txBody>
      </p:sp>
      <p:sp>
        <p:nvSpPr>
          <p:cNvPr id="74" name="Text 67"/>
          <p:cNvSpPr/>
          <p:nvPr/>
        </p:nvSpPr>
        <p:spPr>
          <a:xfrm>
            <a:off x="442913" y="4175745"/>
            <a:ext cx="33933" cy="74256"/>
          </a:xfrm>
          <a:prstGeom prst="rect">
            <a:avLst/>
          </a:prstGeom>
          <a:noFill/>
          <a:ln/>
        </p:spPr>
        <p:txBody>
          <a:bodyPr wrap="none" lIns="0" tIns="0" rIns="0" bIns="0" rtlCol="0" anchor="t">
            <a:spAutoFit/>
          </a:bodyPr>
          <a:lstStyle/>
          <a:p>
            <a:pPr marL="0" indent="0" algn="l">
              <a:lnSpc>
                <a:spcPct val="104000"/>
              </a:lnSpc>
              <a:buNone/>
            </a:pPr>
            <a:r>
              <a:rPr lang="en-US" sz="400" dirty="0">
                <a:solidFill>
                  <a:srgbClr val="000000"/>
                </a:solidFill>
                <a:latin typeface="Roboto" pitchFamily="34" charset="0"/>
                <a:ea typeface="Roboto" pitchFamily="34" charset="-122"/>
                <a:cs typeface="Roboto" pitchFamily="34" charset="-120"/>
              </a:rPr>
              <a:t>■</a:t>
            </a:r>
            <a:endParaRPr lang="en-US" sz="400" dirty="0"/>
          </a:p>
        </p:txBody>
      </p:sp>
      <p:sp>
        <p:nvSpPr>
          <p:cNvPr id="75" name="Text 68"/>
          <p:cNvSpPr/>
          <p:nvPr/>
        </p:nvSpPr>
        <p:spPr>
          <a:xfrm>
            <a:off x="442913" y="4396476"/>
            <a:ext cx="2543175" cy="137517"/>
          </a:xfrm>
          <a:prstGeom prst="rect">
            <a:avLst/>
          </a:prstGeom>
          <a:noFill/>
          <a:ln/>
        </p:spPr>
        <p:txBody>
          <a:bodyPr wrap="square" lIns="0" tIns="0" rIns="0" bIns="25527" rtlCol="0" anchor="t">
            <a:spAutoFit/>
          </a:bodyPr>
          <a:lstStyle/>
          <a:p>
            <a:pPr marL="0" indent="0" algn="l">
              <a:buNone/>
            </a:pPr>
            <a:r>
              <a:rPr lang="en-US" sz="650" b="1" dirty="0">
                <a:solidFill>
                  <a:srgbClr val="B30000"/>
                </a:solidFill>
                <a:latin typeface="Roboto Bold" pitchFamily="34" charset="0"/>
                <a:ea typeface="Roboto Bold" pitchFamily="34" charset="-122"/>
                <a:cs typeface="Roboto Bold" pitchFamily="34" charset="-120"/>
              </a:rPr>
              <a:t>LEADING INDICATORS (DASHBOARD)</a:t>
            </a:r>
            <a:endParaRPr lang="en-US" sz="650" dirty="0"/>
          </a:p>
        </p:txBody>
      </p:sp>
      <p:sp>
        <p:nvSpPr>
          <p:cNvPr id="76" name="Text 69"/>
          <p:cNvSpPr/>
          <p:nvPr/>
        </p:nvSpPr>
        <p:spPr>
          <a:xfrm>
            <a:off x="442913" y="4576856"/>
            <a:ext cx="2543175" cy="241436"/>
          </a:xfrm>
          <a:prstGeom prst="rect">
            <a:avLst/>
          </a:prstGeom>
          <a:noFill/>
          <a:ln/>
        </p:spPr>
        <p:txBody>
          <a:bodyPr wrap="square" lIns="102108" tIns="0" rIns="0" bIns="0" rtlCol="0" anchor="t">
            <a:spAutoFit/>
          </a:bodyPr>
          <a:lstStyle/>
          <a:p>
            <a:pPr marL="0" indent="0" algn="l">
              <a:lnSpc>
                <a:spcPct val="104000"/>
              </a:lnSpc>
              <a:buNone/>
            </a:pPr>
            <a:r>
              <a:rPr lang="en-US" sz="650" b="1" dirty="0">
                <a:solidFill>
                  <a:srgbClr val="111111"/>
                </a:solidFill>
                <a:latin typeface="Roboto Bold" pitchFamily="34" charset="0"/>
                <a:ea typeface="Roboto Bold" pitchFamily="34" charset="-122"/>
                <a:cs typeface="Roboto Bold" pitchFamily="34" charset="-120"/>
              </a:rPr>
              <a:t>Trustworthy AI Mark:</a:t>
            </a:r>
            <a:r>
              <a:rPr lang="en-US" sz="650" dirty="0">
                <a:solidFill>
                  <a:srgbClr val="111111"/>
                </a:solidFill>
                <a:latin typeface="Roboto" pitchFamily="34" charset="0"/>
                <a:ea typeface="Roboto" pitchFamily="34" charset="-122"/>
                <a:cs typeface="Roboto" pitchFamily="34" charset="-120"/>
              </a:rPr>
              <a:t> Companies with voluntary certification.</a:t>
            </a:r>
            <a:endParaRPr lang="en-US" sz="650" dirty="0"/>
          </a:p>
        </p:txBody>
      </p:sp>
      <p:sp>
        <p:nvSpPr>
          <p:cNvPr id="77" name="Text 70"/>
          <p:cNvSpPr/>
          <p:nvPr/>
        </p:nvSpPr>
        <p:spPr>
          <a:xfrm>
            <a:off x="442913" y="4861154"/>
            <a:ext cx="2543175" cy="241436"/>
          </a:xfrm>
          <a:prstGeom prst="rect">
            <a:avLst/>
          </a:prstGeom>
          <a:noFill/>
          <a:ln/>
        </p:spPr>
        <p:txBody>
          <a:bodyPr wrap="square" lIns="102108" tIns="0" rIns="0" bIns="0" rtlCol="0" anchor="t">
            <a:spAutoFit/>
          </a:bodyPr>
          <a:lstStyle/>
          <a:p>
            <a:pPr marL="0" indent="0" algn="l">
              <a:lnSpc>
                <a:spcPct val="104000"/>
              </a:lnSpc>
              <a:buNone/>
            </a:pPr>
            <a:r>
              <a:rPr lang="en-US" sz="650" b="1" dirty="0">
                <a:solidFill>
                  <a:srgbClr val="111111"/>
                </a:solidFill>
                <a:latin typeface="Roboto Bold" pitchFamily="34" charset="0"/>
                <a:ea typeface="Roboto Bold" pitchFamily="34" charset="-122"/>
                <a:cs typeface="Roboto Bold" pitchFamily="34" charset="-120"/>
              </a:rPr>
              <a:t>Sandbox Throughput:</a:t>
            </a:r>
            <a:r>
              <a:rPr lang="en-US" sz="650" dirty="0">
                <a:solidFill>
                  <a:srgbClr val="111111"/>
                </a:solidFill>
                <a:latin typeface="Roboto" pitchFamily="34" charset="0"/>
                <a:ea typeface="Roboto" pitchFamily="34" charset="-122"/>
                <a:cs typeface="Roboto" pitchFamily="34" charset="-120"/>
              </a:rPr>
              <a:t> Startups graduating from the AI Sandbox.</a:t>
            </a:r>
            <a:endParaRPr lang="en-US" sz="650" dirty="0"/>
          </a:p>
        </p:txBody>
      </p:sp>
      <p:sp>
        <p:nvSpPr>
          <p:cNvPr id="78" name="Text 71"/>
          <p:cNvSpPr/>
          <p:nvPr/>
        </p:nvSpPr>
        <p:spPr>
          <a:xfrm>
            <a:off x="421481" y="4993166"/>
            <a:ext cx="2543175" cy="241436"/>
          </a:xfrm>
          <a:prstGeom prst="rect">
            <a:avLst/>
          </a:prstGeom>
          <a:noFill/>
          <a:ln/>
        </p:spPr>
        <p:txBody>
          <a:bodyPr wrap="square" lIns="102108" tIns="0" rIns="0" bIns="0" rtlCol="0" anchor="t">
            <a:spAutoFit/>
          </a:bodyPr>
          <a:lstStyle/>
          <a:p>
            <a:pPr marL="0" indent="0" algn="l">
              <a:lnSpc>
                <a:spcPct val="104000"/>
              </a:lnSpc>
              <a:buNone/>
            </a:pPr>
            <a:r>
              <a:rPr lang="en-US" sz="650" b="1" dirty="0">
                <a:solidFill>
                  <a:srgbClr val="111111"/>
                </a:solidFill>
                <a:latin typeface="Roboto Bold" pitchFamily="34" charset="0"/>
                <a:ea typeface="Roboto Bold" pitchFamily="34" charset="-122"/>
                <a:cs typeface="Roboto Bold" pitchFamily="34" charset="-120"/>
              </a:rPr>
              <a:t>Time to Market:</a:t>
            </a:r>
            <a:r>
              <a:rPr lang="en-US" sz="650" dirty="0">
                <a:solidFill>
                  <a:srgbClr val="111111"/>
                </a:solidFill>
                <a:latin typeface="Roboto" pitchFamily="34" charset="0"/>
                <a:ea typeface="Roboto" pitchFamily="34" charset="-122"/>
                <a:cs typeface="Roboto" pitchFamily="34" charset="-120"/>
              </a:rPr>
              <a:t> Average time for graduates to receive licenses.</a:t>
            </a:r>
            <a:endParaRPr lang="en-US" sz="650" dirty="0"/>
          </a:p>
        </p:txBody>
      </p:sp>
      <p:sp>
        <p:nvSpPr>
          <p:cNvPr id="79" name="Shape 72"/>
          <p:cNvSpPr/>
          <p:nvPr/>
        </p:nvSpPr>
        <p:spPr>
          <a:xfrm>
            <a:off x="3214688" y="3090286"/>
            <a:ext cx="2714625" cy="2055167"/>
          </a:xfrm>
          <a:prstGeom prst="rect">
            <a:avLst/>
          </a:prstGeom>
          <a:solidFill>
            <a:srgbClr val="FFFFFF"/>
          </a:solidFill>
          <a:ln w="9144">
            <a:solidFill>
              <a:srgbClr val="000000"/>
            </a:solidFill>
            <a:prstDash val="solid"/>
          </a:ln>
        </p:spPr>
      </p:sp>
      <p:sp>
        <p:nvSpPr>
          <p:cNvPr id="80" name="Text 73"/>
          <p:cNvSpPr/>
          <p:nvPr/>
        </p:nvSpPr>
        <p:spPr>
          <a:xfrm>
            <a:off x="442913" y="4591143"/>
            <a:ext cx="33933" cy="74256"/>
          </a:xfrm>
          <a:prstGeom prst="rect">
            <a:avLst/>
          </a:prstGeom>
          <a:noFill/>
          <a:ln/>
        </p:spPr>
        <p:txBody>
          <a:bodyPr wrap="none" lIns="0" tIns="0" rIns="0" bIns="0" rtlCol="0" anchor="t">
            <a:spAutoFit/>
          </a:bodyPr>
          <a:lstStyle/>
          <a:p>
            <a:pPr marL="0" indent="0" algn="l">
              <a:lnSpc>
                <a:spcPct val="104000"/>
              </a:lnSpc>
              <a:buNone/>
            </a:pPr>
            <a:r>
              <a:rPr lang="en-US" sz="400" dirty="0">
                <a:solidFill>
                  <a:srgbClr val="000000"/>
                </a:solidFill>
                <a:latin typeface="Roboto" pitchFamily="34" charset="0"/>
                <a:ea typeface="Roboto" pitchFamily="34" charset="-122"/>
                <a:cs typeface="Roboto" pitchFamily="34" charset="-120"/>
              </a:rPr>
              <a:t>■</a:t>
            </a:r>
            <a:endParaRPr lang="en-US" sz="400" dirty="0"/>
          </a:p>
        </p:txBody>
      </p:sp>
      <p:sp>
        <p:nvSpPr>
          <p:cNvPr id="81" name="Text 74"/>
          <p:cNvSpPr/>
          <p:nvPr/>
        </p:nvSpPr>
        <p:spPr>
          <a:xfrm>
            <a:off x="442913" y="4875442"/>
            <a:ext cx="33933" cy="74256"/>
          </a:xfrm>
          <a:prstGeom prst="rect">
            <a:avLst/>
          </a:prstGeom>
          <a:noFill/>
          <a:ln/>
        </p:spPr>
        <p:txBody>
          <a:bodyPr wrap="none" lIns="0" tIns="0" rIns="0" bIns="0" rtlCol="0" anchor="t">
            <a:spAutoFit/>
          </a:bodyPr>
          <a:lstStyle/>
          <a:p>
            <a:pPr marL="0" indent="0" algn="l">
              <a:lnSpc>
                <a:spcPct val="104000"/>
              </a:lnSpc>
              <a:buNone/>
            </a:pPr>
            <a:r>
              <a:rPr lang="en-US" sz="400" dirty="0">
                <a:solidFill>
                  <a:srgbClr val="000000"/>
                </a:solidFill>
                <a:latin typeface="Roboto" pitchFamily="34" charset="0"/>
                <a:ea typeface="Roboto" pitchFamily="34" charset="-122"/>
                <a:cs typeface="Roboto" pitchFamily="34" charset="-120"/>
              </a:rPr>
              <a:t>■</a:t>
            </a:r>
            <a:endParaRPr lang="en-US" sz="400" dirty="0"/>
          </a:p>
        </p:txBody>
      </p:sp>
      <p:sp>
        <p:nvSpPr>
          <p:cNvPr id="82" name="Text 75"/>
          <p:cNvSpPr/>
          <p:nvPr/>
        </p:nvSpPr>
        <p:spPr>
          <a:xfrm>
            <a:off x="442913" y="5006992"/>
            <a:ext cx="33933" cy="74256"/>
          </a:xfrm>
          <a:prstGeom prst="rect">
            <a:avLst/>
          </a:prstGeom>
          <a:noFill/>
          <a:ln/>
        </p:spPr>
        <p:txBody>
          <a:bodyPr wrap="none" lIns="0" tIns="0" rIns="0" bIns="0" rtlCol="0" anchor="t">
            <a:spAutoFit/>
          </a:bodyPr>
          <a:lstStyle/>
          <a:p>
            <a:pPr marL="0" indent="0" algn="l">
              <a:lnSpc>
                <a:spcPct val="104000"/>
              </a:lnSpc>
              <a:buNone/>
            </a:pPr>
            <a:r>
              <a:rPr lang="en-US" sz="400" dirty="0">
                <a:solidFill>
                  <a:srgbClr val="000000"/>
                </a:solidFill>
                <a:latin typeface="Roboto" pitchFamily="34" charset="0"/>
                <a:ea typeface="Roboto" pitchFamily="34" charset="-122"/>
                <a:cs typeface="Roboto" pitchFamily="34" charset="-120"/>
              </a:rPr>
              <a:t>■</a:t>
            </a:r>
            <a:endParaRPr lang="en-US" sz="400" dirty="0"/>
          </a:p>
        </p:txBody>
      </p:sp>
      <p:sp>
        <p:nvSpPr>
          <p:cNvPr id="83" name="Shape 76"/>
          <p:cNvSpPr/>
          <p:nvPr/>
        </p:nvSpPr>
        <p:spPr>
          <a:xfrm>
            <a:off x="3214688" y="3090286"/>
            <a:ext cx="2714625" cy="357188"/>
          </a:xfrm>
          <a:prstGeom prst="rect">
            <a:avLst/>
          </a:prstGeom>
          <a:solidFill>
            <a:srgbClr val="B30000"/>
          </a:solidFill>
          <a:ln/>
        </p:spPr>
      </p:sp>
      <p:sp>
        <p:nvSpPr>
          <p:cNvPr id="84" name="Shape 77"/>
          <p:cNvSpPr/>
          <p:nvPr/>
        </p:nvSpPr>
        <p:spPr>
          <a:xfrm>
            <a:off x="3214688" y="3440330"/>
            <a:ext cx="2714625" cy="7144"/>
          </a:xfrm>
          <a:prstGeom prst="rect">
            <a:avLst/>
          </a:prstGeom>
          <a:solidFill>
            <a:srgbClr val="000000"/>
          </a:solidFill>
          <a:ln/>
        </p:spPr>
      </p:sp>
      <p:pic>
        <p:nvPicPr>
          <p:cNvPr id="85" name="Image 5" descr="preencoded.png"/>
          <p:cNvPicPr>
            <a:picLocks noChangeAspect="1"/>
          </p:cNvPicPr>
          <p:nvPr/>
        </p:nvPicPr>
        <p:blipFill>
          <a:blip r:embed="rId7"/>
          <a:stretch>
            <a:fillRect/>
          </a:stretch>
        </p:blipFill>
        <p:spPr>
          <a:xfrm>
            <a:off x="3321844" y="3192084"/>
            <a:ext cx="178594" cy="142875"/>
          </a:xfrm>
          <a:prstGeom prst="rect">
            <a:avLst/>
          </a:prstGeom>
        </p:spPr>
      </p:pic>
      <p:sp>
        <p:nvSpPr>
          <p:cNvPr id="86" name="Text 78"/>
          <p:cNvSpPr/>
          <p:nvPr/>
        </p:nvSpPr>
        <p:spPr>
          <a:xfrm>
            <a:off x="3571875" y="3208883"/>
            <a:ext cx="2016323" cy="119993"/>
          </a:xfrm>
          <a:prstGeom prst="rect">
            <a:avLst/>
          </a:prstGeom>
          <a:noFill/>
          <a:ln/>
        </p:spPr>
        <p:txBody>
          <a:bodyPr wrap="none" lIns="0" tIns="0" rIns="0" bIns="0" rtlCol="0" anchor="t">
            <a:spAutoFit/>
          </a:bodyPr>
          <a:lstStyle/>
          <a:p>
            <a:pPr marL="0" indent="0" algn="l">
              <a:lnSpc>
                <a:spcPct val="96000"/>
              </a:lnSpc>
              <a:buNone/>
            </a:pPr>
            <a:r>
              <a:rPr lang="en-US" sz="700" b="1" dirty="0">
                <a:solidFill>
                  <a:srgbClr val="FFFFFF"/>
                </a:solidFill>
                <a:latin typeface="Playfair Display Bold" pitchFamily="34" charset="0"/>
                <a:ea typeface="Playfair Display Bold" pitchFamily="34" charset="-122"/>
                <a:cs typeface="Playfair Display Bold" pitchFamily="34" charset="-120"/>
              </a:rPr>
              <a:t>5. AI Research, Development and Innovation</a:t>
            </a:r>
            <a:endParaRPr lang="en-US" sz="700" dirty="0"/>
          </a:p>
        </p:txBody>
      </p:sp>
      <p:sp>
        <p:nvSpPr>
          <p:cNvPr id="87" name="Text 79"/>
          <p:cNvSpPr/>
          <p:nvPr/>
        </p:nvSpPr>
        <p:spPr>
          <a:xfrm>
            <a:off x="3300413" y="3533198"/>
            <a:ext cx="2543175" cy="137517"/>
          </a:xfrm>
          <a:prstGeom prst="rect">
            <a:avLst/>
          </a:prstGeom>
          <a:noFill/>
          <a:ln/>
        </p:spPr>
        <p:txBody>
          <a:bodyPr wrap="square" lIns="0" tIns="0" rIns="0" bIns="25527" rtlCol="0" anchor="t">
            <a:spAutoFit/>
          </a:bodyPr>
          <a:lstStyle/>
          <a:p>
            <a:pPr marL="0" indent="0" algn="l">
              <a:buNone/>
            </a:pPr>
            <a:r>
              <a:rPr lang="en-US" sz="650" b="1" dirty="0">
                <a:solidFill>
                  <a:srgbClr val="B30000"/>
                </a:solidFill>
                <a:latin typeface="Roboto Bold" pitchFamily="34" charset="0"/>
                <a:ea typeface="Roboto Bold" pitchFamily="34" charset="-122"/>
                <a:cs typeface="Roboto Bold" pitchFamily="34" charset="-120"/>
              </a:rPr>
              <a:t>LAGGING INDICATORS (NORTH STAR)</a:t>
            </a:r>
            <a:endParaRPr lang="en-US" sz="650" dirty="0"/>
          </a:p>
        </p:txBody>
      </p:sp>
      <p:sp>
        <p:nvSpPr>
          <p:cNvPr id="88" name="Text 80"/>
          <p:cNvSpPr/>
          <p:nvPr/>
        </p:nvSpPr>
        <p:spPr>
          <a:xfrm>
            <a:off x="3300413" y="3713578"/>
            <a:ext cx="2543175" cy="120718"/>
          </a:xfrm>
          <a:prstGeom prst="rect">
            <a:avLst/>
          </a:prstGeom>
          <a:noFill/>
          <a:ln/>
        </p:spPr>
        <p:txBody>
          <a:bodyPr wrap="none" lIns="102108" tIns="0" rIns="0" bIns="0" rtlCol="0" anchor="t">
            <a:spAutoFit/>
          </a:bodyPr>
          <a:lstStyle/>
          <a:p>
            <a:pPr marL="0" indent="0" algn="l">
              <a:lnSpc>
                <a:spcPct val="104000"/>
              </a:lnSpc>
              <a:buNone/>
            </a:pPr>
            <a:r>
              <a:rPr lang="en-US" sz="650" b="1" dirty="0">
                <a:solidFill>
                  <a:srgbClr val="111111"/>
                </a:solidFill>
                <a:latin typeface="Roboto Bold" pitchFamily="34" charset="0"/>
                <a:ea typeface="Roboto Bold" pitchFamily="34" charset="-122"/>
                <a:cs typeface="Roboto Bold" pitchFamily="34" charset="-120"/>
              </a:rPr>
              <a:t>Total AI Investment:</a:t>
            </a:r>
            <a:r>
              <a:rPr lang="en-US" sz="650" dirty="0">
                <a:solidFill>
                  <a:srgbClr val="111111"/>
                </a:solidFill>
                <a:latin typeface="Roboto" pitchFamily="34" charset="0"/>
                <a:ea typeface="Roboto" pitchFamily="34" charset="-122"/>
                <a:cs typeface="Roboto" pitchFamily="34" charset="-120"/>
              </a:rPr>
              <a:t> Annual investment as a % of GDP.</a:t>
            </a:r>
            <a:endParaRPr lang="en-US" sz="650" dirty="0"/>
          </a:p>
        </p:txBody>
      </p:sp>
      <p:sp>
        <p:nvSpPr>
          <p:cNvPr id="89" name="Text 81"/>
          <p:cNvSpPr/>
          <p:nvPr/>
        </p:nvSpPr>
        <p:spPr>
          <a:xfrm>
            <a:off x="3300413" y="3877159"/>
            <a:ext cx="2543175" cy="241436"/>
          </a:xfrm>
          <a:prstGeom prst="rect">
            <a:avLst/>
          </a:prstGeom>
          <a:noFill/>
          <a:ln/>
        </p:spPr>
        <p:txBody>
          <a:bodyPr wrap="square" lIns="102108" tIns="0" rIns="0" bIns="0" rtlCol="0" anchor="t">
            <a:spAutoFit/>
          </a:bodyPr>
          <a:lstStyle/>
          <a:p>
            <a:pPr marL="0" indent="0" algn="l">
              <a:lnSpc>
                <a:spcPct val="104000"/>
              </a:lnSpc>
              <a:buNone/>
            </a:pPr>
            <a:r>
              <a:rPr lang="en-US" sz="650" b="1" dirty="0">
                <a:solidFill>
                  <a:srgbClr val="111111"/>
                </a:solidFill>
                <a:latin typeface="Roboto Bold" pitchFamily="34" charset="0"/>
                <a:ea typeface="Roboto Bold" pitchFamily="34" charset="-122"/>
                <a:cs typeface="Roboto Bold" pitchFamily="34" charset="-120"/>
              </a:rPr>
              <a:t>FDI in Tech Sector:</a:t>
            </a:r>
            <a:r>
              <a:rPr lang="en-US" sz="650" dirty="0">
                <a:solidFill>
                  <a:srgbClr val="111111"/>
                </a:solidFill>
                <a:latin typeface="Roboto" pitchFamily="34" charset="0"/>
                <a:ea typeface="Roboto" pitchFamily="34" charset="-122"/>
                <a:cs typeface="Roboto" pitchFamily="34" charset="-120"/>
              </a:rPr>
              <a:t> Total Foreign Direct Investment flowing in.</a:t>
            </a:r>
            <a:endParaRPr lang="en-US" sz="650" dirty="0"/>
          </a:p>
        </p:txBody>
      </p:sp>
      <p:sp>
        <p:nvSpPr>
          <p:cNvPr id="90" name="Text 82"/>
          <p:cNvSpPr/>
          <p:nvPr/>
        </p:nvSpPr>
        <p:spPr>
          <a:xfrm>
            <a:off x="3300413" y="4161458"/>
            <a:ext cx="2543175" cy="120718"/>
          </a:xfrm>
          <a:prstGeom prst="rect">
            <a:avLst/>
          </a:prstGeom>
          <a:noFill/>
          <a:ln/>
        </p:spPr>
        <p:txBody>
          <a:bodyPr wrap="none" lIns="102108" tIns="0" rIns="0" bIns="0" rtlCol="0" anchor="t">
            <a:spAutoFit/>
          </a:bodyPr>
          <a:lstStyle/>
          <a:p>
            <a:pPr marL="0" indent="0" algn="l">
              <a:lnSpc>
                <a:spcPct val="104000"/>
              </a:lnSpc>
              <a:buNone/>
            </a:pPr>
            <a:r>
              <a:rPr lang="en-US" sz="650" b="1" dirty="0">
                <a:solidFill>
                  <a:srgbClr val="111111"/>
                </a:solidFill>
                <a:latin typeface="Roboto Bold" pitchFamily="34" charset="0"/>
                <a:ea typeface="Roboto Bold" pitchFamily="34" charset="-122"/>
                <a:cs typeface="Roboto Bold" pitchFamily="34" charset="-120"/>
              </a:rPr>
              <a:t>Global Influence Score:</a:t>
            </a:r>
            <a:r>
              <a:rPr lang="en-US" sz="650" dirty="0">
                <a:solidFill>
                  <a:srgbClr val="111111"/>
                </a:solidFill>
                <a:latin typeface="Roboto" pitchFamily="34" charset="0"/>
                <a:ea typeface="Roboto" pitchFamily="34" charset="-122"/>
                <a:cs typeface="Roboto" pitchFamily="34" charset="-120"/>
              </a:rPr>
              <a:t> Shaping AI policy at SADC and AU.</a:t>
            </a:r>
            <a:endParaRPr lang="en-US" sz="650" dirty="0"/>
          </a:p>
        </p:txBody>
      </p:sp>
      <p:sp>
        <p:nvSpPr>
          <p:cNvPr id="91" name="Text 83"/>
          <p:cNvSpPr/>
          <p:nvPr/>
        </p:nvSpPr>
        <p:spPr>
          <a:xfrm>
            <a:off x="3300413" y="3727865"/>
            <a:ext cx="33933" cy="74256"/>
          </a:xfrm>
          <a:prstGeom prst="rect">
            <a:avLst/>
          </a:prstGeom>
          <a:noFill/>
          <a:ln/>
        </p:spPr>
        <p:txBody>
          <a:bodyPr wrap="none" lIns="0" tIns="0" rIns="0" bIns="0" rtlCol="0" anchor="t">
            <a:spAutoFit/>
          </a:bodyPr>
          <a:lstStyle/>
          <a:p>
            <a:pPr marL="0" indent="0" algn="l">
              <a:lnSpc>
                <a:spcPct val="104000"/>
              </a:lnSpc>
              <a:buNone/>
            </a:pPr>
            <a:r>
              <a:rPr lang="en-US" sz="400" dirty="0">
                <a:solidFill>
                  <a:srgbClr val="000000"/>
                </a:solidFill>
                <a:latin typeface="Roboto" pitchFamily="34" charset="0"/>
                <a:ea typeface="Roboto" pitchFamily="34" charset="-122"/>
                <a:cs typeface="Roboto" pitchFamily="34" charset="-120"/>
              </a:rPr>
              <a:t>■</a:t>
            </a:r>
            <a:endParaRPr lang="en-US" sz="400" dirty="0"/>
          </a:p>
        </p:txBody>
      </p:sp>
      <p:sp>
        <p:nvSpPr>
          <p:cNvPr id="92" name="Text 84"/>
          <p:cNvSpPr/>
          <p:nvPr/>
        </p:nvSpPr>
        <p:spPr>
          <a:xfrm>
            <a:off x="3300413" y="3891446"/>
            <a:ext cx="33933" cy="74256"/>
          </a:xfrm>
          <a:prstGeom prst="rect">
            <a:avLst/>
          </a:prstGeom>
          <a:noFill/>
          <a:ln/>
        </p:spPr>
        <p:txBody>
          <a:bodyPr wrap="none" lIns="0" tIns="0" rIns="0" bIns="0" rtlCol="0" anchor="t">
            <a:spAutoFit/>
          </a:bodyPr>
          <a:lstStyle/>
          <a:p>
            <a:pPr marL="0" indent="0" algn="l">
              <a:lnSpc>
                <a:spcPct val="104000"/>
              </a:lnSpc>
              <a:buNone/>
            </a:pPr>
            <a:r>
              <a:rPr lang="en-US" sz="400" dirty="0">
                <a:solidFill>
                  <a:srgbClr val="000000"/>
                </a:solidFill>
                <a:latin typeface="Roboto" pitchFamily="34" charset="0"/>
                <a:ea typeface="Roboto" pitchFamily="34" charset="-122"/>
                <a:cs typeface="Roboto" pitchFamily="34" charset="-120"/>
              </a:rPr>
              <a:t>■</a:t>
            </a:r>
            <a:endParaRPr lang="en-US" sz="400" dirty="0"/>
          </a:p>
        </p:txBody>
      </p:sp>
      <p:sp>
        <p:nvSpPr>
          <p:cNvPr id="93" name="Text 85"/>
          <p:cNvSpPr/>
          <p:nvPr/>
        </p:nvSpPr>
        <p:spPr>
          <a:xfrm>
            <a:off x="3300413" y="4175745"/>
            <a:ext cx="33933" cy="74256"/>
          </a:xfrm>
          <a:prstGeom prst="rect">
            <a:avLst/>
          </a:prstGeom>
          <a:noFill/>
          <a:ln/>
        </p:spPr>
        <p:txBody>
          <a:bodyPr wrap="none" lIns="0" tIns="0" rIns="0" bIns="0" rtlCol="0" anchor="t">
            <a:spAutoFit/>
          </a:bodyPr>
          <a:lstStyle/>
          <a:p>
            <a:pPr marL="0" indent="0" algn="l">
              <a:lnSpc>
                <a:spcPct val="104000"/>
              </a:lnSpc>
              <a:buNone/>
            </a:pPr>
            <a:r>
              <a:rPr lang="en-US" sz="400" dirty="0">
                <a:solidFill>
                  <a:srgbClr val="000000"/>
                </a:solidFill>
                <a:latin typeface="Roboto" pitchFamily="34" charset="0"/>
                <a:ea typeface="Roboto" pitchFamily="34" charset="-122"/>
                <a:cs typeface="Roboto" pitchFamily="34" charset="-120"/>
              </a:rPr>
              <a:t>■</a:t>
            </a:r>
            <a:endParaRPr lang="en-US" sz="400" dirty="0"/>
          </a:p>
        </p:txBody>
      </p:sp>
      <p:sp>
        <p:nvSpPr>
          <p:cNvPr id="94" name="Text 86"/>
          <p:cNvSpPr/>
          <p:nvPr/>
        </p:nvSpPr>
        <p:spPr>
          <a:xfrm>
            <a:off x="3300413" y="4396476"/>
            <a:ext cx="2543175" cy="137517"/>
          </a:xfrm>
          <a:prstGeom prst="rect">
            <a:avLst/>
          </a:prstGeom>
          <a:noFill/>
          <a:ln/>
        </p:spPr>
        <p:txBody>
          <a:bodyPr wrap="square" lIns="0" tIns="0" rIns="0" bIns="25527" rtlCol="0" anchor="t">
            <a:spAutoFit/>
          </a:bodyPr>
          <a:lstStyle/>
          <a:p>
            <a:pPr marL="0" indent="0" algn="l">
              <a:buNone/>
            </a:pPr>
            <a:r>
              <a:rPr lang="en-US" sz="650" b="1" dirty="0">
                <a:solidFill>
                  <a:srgbClr val="B30000"/>
                </a:solidFill>
                <a:latin typeface="Roboto Bold" pitchFamily="34" charset="0"/>
                <a:ea typeface="Roboto Bold" pitchFamily="34" charset="-122"/>
                <a:cs typeface="Roboto Bold" pitchFamily="34" charset="-120"/>
              </a:rPr>
              <a:t>LEADING INDICATORS (DASHBOARD)</a:t>
            </a:r>
            <a:endParaRPr lang="en-US" sz="650" dirty="0"/>
          </a:p>
        </p:txBody>
      </p:sp>
      <p:sp>
        <p:nvSpPr>
          <p:cNvPr id="95" name="Text 87"/>
          <p:cNvSpPr/>
          <p:nvPr/>
        </p:nvSpPr>
        <p:spPr>
          <a:xfrm>
            <a:off x="3300413" y="4576856"/>
            <a:ext cx="2543175" cy="241436"/>
          </a:xfrm>
          <a:prstGeom prst="rect">
            <a:avLst/>
          </a:prstGeom>
          <a:noFill/>
          <a:ln/>
        </p:spPr>
        <p:txBody>
          <a:bodyPr wrap="square" lIns="102108" tIns="0" rIns="0" bIns="0" rtlCol="0" anchor="t">
            <a:spAutoFit/>
          </a:bodyPr>
          <a:lstStyle/>
          <a:p>
            <a:pPr marL="0" indent="0" algn="l">
              <a:lnSpc>
                <a:spcPct val="104000"/>
              </a:lnSpc>
              <a:buNone/>
            </a:pPr>
            <a:r>
              <a:rPr lang="en-US" sz="650" b="1" dirty="0">
                <a:solidFill>
                  <a:srgbClr val="111111"/>
                </a:solidFill>
                <a:latin typeface="Roboto Bold" pitchFamily="34" charset="0"/>
                <a:ea typeface="Roboto Bold" pitchFamily="34" charset="-122"/>
                <a:cs typeface="Roboto Bold" pitchFamily="34" charset="-120"/>
              </a:rPr>
              <a:t>Fund Leverage Ratio:</a:t>
            </a:r>
            <a:r>
              <a:rPr lang="en-US" sz="650" dirty="0">
                <a:solidFill>
                  <a:srgbClr val="111111"/>
                </a:solidFill>
                <a:latin typeface="Roboto" pitchFamily="34" charset="0"/>
                <a:ea typeface="Roboto" pitchFamily="34" charset="-122"/>
                <a:cs typeface="Roboto" pitchFamily="34" charset="-120"/>
              </a:rPr>
              <a:t> Private capital mobilized per public dollar.</a:t>
            </a:r>
            <a:endParaRPr lang="en-US" sz="650" dirty="0"/>
          </a:p>
        </p:txBody>
      </p:sp>
      <p:sp>
        <p:nvSpPr>
          <p:cNvPr id="96" name="Text 88"/>
          <p:cNvSpPr/>
          <p:nvPr/>
        </p:nvSpPr>
        <p:spPr>
          <a:xfrm>
            <a:off x="3300413" y="4861154"/>
            <a:ext cx="2543175" cy="241436"/>
          </a:xfrm>
          <a:prstGeom prst="rect">
            <a:avLst/>
          </a:prstGeom>
          <a:noFill/>
          <a:ln/>
        </p:spPr>
        <p:txBody>
          <a:bodyPr wrap="square" lIns="102108" tIns="0" rIns="0" bIns="0" rtlCol="0" anchor="t">
            <a:spAutoFit/>
          </a:bodyPr>
          <a:lstStyle/>
          <a:p>
            <a:pPr marL="0" indent="0" algn="l">
              <a:lnSpc>
                <a:spcPct val="104000"/>
              </a:lnSpc>
              <a:buNone/>
            </a:pPr>
            <a:r>
              <a:rPr lang="en-US" sz="650" b="1" dirty="0">
                <a:solidFill>
                  <a:srgbClr val="111111"/>
                </a:solidFill>
                <a:latin typeface="Roboto Bold" pitchFamily="34" charset="0"/>
                <a:ea typeface="Roboto Bold" pitchFamily="34" charset="-122"/>
                <a:cs typeface="Roboto Bold" pitchFamily="34" charset="-120"/>
              </a:rPr>
              <a:t>PPP Pipeline:</a:t>
            </a:r>
            <a:r>
              <a:rPr lang="en-US" sz="650" dirty="0">
                <a:solidFill>
                  <a:srgbClr val="111111"/>
                </a:solidFill>
                <a:latin typeface="Roboto" pitchFamily="34" charset="0"/>
                <a:ea typeface="Roboto" pitchFamily="34" charset="-122"/>
                <a:cs typeface="Roboto" pitchFamily="34" charset="-120"/>
              </a:rPr>
              <a:t> Value of Joint Innovation Labs &amp; Data Agreements.</a:t>
            </a:r>
            <a:endParaRPr lang="en-US" sz="650" dirty="0"/>
          </a:p>
        </p:txBody>
      </p:sp>
      <p:sp>
        <p:nvSpPr>
          <p:cNvPr id="97" name="Text 89"/>
          <p:cNvSpPr/>
          <p:nvPr/>
        </p:nvSpPr>
        <p:spPr>
          <a:xfrm>
            <a:off x="3317379" y="5003862"/>
            <a:ext cx="2543175" cy="241436"/>
          </a:xfrm>
          <a:prstGeom prst="rect">
            <a:avLst/>
          </a:prstGeom>
          <a:noFill/>
          <a:ln/>
        </p:spPr>
        <p:txBody>
          <a:bodyPr wrap="square" lIns="102108" tIns="0" rIns="0" bIns="0" rtlCol="0" anchor="t">
            <a:spAutoFit/>
          </a:bodyPr>
          <a:lstStyle/>
          <a:p>
            <a:pPr marL="0" indent="0" algn="l">
              <a:lnSpc>
                <a:spcPct val="104000"/>
              </a:lnSpc>
              <a:buNone/>
            </a:pPr>
            <a:r>
              <a:rPr lang="en-US" sz="650" b="1" dirty="0">
                <a:solidFill>
                  <a:srgbClr val="111111"/>
                </a:solidFill>
                <a:latin typeface="Roboto Bold" pitchFamily="34" charset="0"/>
                <a:ea typeface="Roboto Bold" pitchFamily="34" charset="-122"/>
                <a:cs typeface="Roboto Bold" pitchFamily="34" charset="-120"/>
              </a:rPr>
              <a:t>Conference Leadership:</a:t>
            </a:r>
            <a:r>
              <a:rPr lang="en-US" sz="650" dirty="0">
                <a:solidFill>
                  <a:srgbClr val="111111"/>
                </a:solidFill>
                <a:latin typeface="Roboto" pitchFamily="34" charset="0"/>
                <a:ea typeface="Roboto" pitchFamily="34" charset="-122"/>
                <a:cs typeface="Roboto" pitchFamily="34" charset="-120"/>
              </a:rPr>
              <a:t> Experts keynoting international forums.</a:t>
            </a:r>
            <a:endParaRPr lang="en-US" sz="650" dirty="0"/>
          </a:p>
        </p:txBody>
      </p:sp>
      <p:sp>
        <p:nvSpPr>
          <p:cNvPr id="98" name="Shape 90"/>
          <p:cNvSpPr/>
          <p:nvPr/>
        </p:nvSpPr>
        <p:spPr>
          <a:xfrm>
            <a:off x="6072188" y="3090286"/>
            <a:ext cx="2714625" cy="2060357"/>
          </a:xfrm>
          <a:prstGeom prst="rect">
            <a:avLst/>
          </a:prstGeom>
          <a:solidFill>
            <a:srgbClr val="FFFFFF"/>
          </a:solidFill>
          <a:ln w="9144">
            <a:solidFill>
              <a:srgbClr val="000000"/>
            </a:solidFill>
            <a:prstDash val="solid"/>
          </a:ln>
        </p:spPr>
      </p:sp>
      <p:sp>
        <p:nvSpPr>
          <p:cNvPr id="99" name="Text 91"/>
          <p:cNvSpPr/>
          <p:nvPr/>
        </p:nvSpPr>
        <p:spPr>
          <a:xfrm>
            <a:off x="3300413" y="4591143"/>
            <a:ext cx="33933" cy="74256"/>
          </a:xfrm>
          <a:prstGeom prst="rect">
            <a:avLst/>
          </a:prstGeom>
          <a:noFill/>
          <a:ln/>
        </p:spPr>
        <p:txBody>
          <a:bodyPr wrap="none" lIns="0" tIns="0" rIns="0" bIns="0" rtlCol="0" anchor="t">
            <a:spAutoFit/>
          </a:bodyPr>
          <a:lstStyle/>
          <a:p>
            <a:pPr marL="0" indent="0" algn="l">
              <a:lnSpc>
                <a:spcPct val="104000"/>
              </a:lnSpc>
              <a:buNone/>
            </a:pPr>
            <a:r>
              <a:rPr lang="en-US" sz="400" dirty="0">
                <a:solidFill>
                  <a:srgbClr val="000000"/>
                </a:solidFill>
                <a:latin typeface="Roboto" pitchFamily="34" charset="0"/>
                <a:ea typeface="Roboto" pitchFamily="34" charset="-122"/>
                <a:cs typeface="Roboto" pitchFamily="34" charset="-120"/>
              </a:rPr>
              <a:t>■</a:t>
            </a:r>
            <a:endParaRPr lang="en-US" sz="400" dirty="0"/>
          </a:p>
        </p:txBody>
      </p:sp>
      <p:sp>
        <p:nvSpPr>
          <p:cNvPr id="100" name="Text 92"/>
          <p:cNvSpPr/>
          <p:nvPr/>
        </p:nvSpPr>
        <p:spPr>
          <a:xfrm>
            <a:off x="3300413" y="4875442"/>
            <a:ext cx="33933" cy="74256"/>
          </a:xfrm>
          <a:prstGeom prst="rect">
            <a:avLst/>
          </a:prstGeom>
          <a:noFill/>
          <a:ln/>
        </p:spPr>
        <p:txBody>
          <a:bodyPr wrap="none" lIns="0" tIns="0" rIns="0" bIns="0" rtlCol="0" anchor="t">
            <a:spAutoFit/>
          </a:bodyPr>
          <a:lstStyle/>
          <a:p>
            <a:pPr marL="0" indent="0" algn="l">
              <a:lnSpc>
                <a:spcPct val="104000"/>
              </a:lnSpc>
              <a:buNone/>
            </a:pPr>
            <a:r>
              <a:rPr lang="en-US" sz="400" dirty="0">
                <a:solidFill>
                  <a:srgbClr val="000000"/>
                </a:solidFill>
                <a:latin typeface="Roboto" pitchFamily="34" charset="0"/>
                <a:ea typeface="Roboto" pitchFamily="34" charset="-122"/>
                <a:cs typeface="Roboto" pitchFamily="34" charset="-120"/>
              </a:rPr>
              <a:t>■</a:t>
            </a:r>
            <a:endParaRPr lang="en-US" sz="400" dirty="0"/>
          </a:p>
        </p:txBody>
      </p:sp>
      <p:sp>
        <p:nvSpPr>
          <p:cNvPr id="101" name="Text 93"/>
          <p:cNvSpPr/>
          <p:nvPr/>
        </p:nvSpPr>
        <p:spPr>
          <a:xfrm>
            <a:off x="3304877" y="5028334"/>
            <a:ext cx="33933" cy="74256"/>
          </a:xfrm>
          <a:prstGeom prst="rect">
            <a:avLst/>
          </a:prstGeom>
          <a:noFill/>
          <a:ln/>
        </p:spPr>
        <p:txBody>
          <a:bodyPr wrap="none" lIns="0" tIns="0" rIns="0" bIns="0" rtlCol="0" anchor="t">
            <a:spAutoFit/>
          </a:bodyPr>
          <a:lstStyle/>
          <a:p>
            <a:pPr marL="0" indent="0" algn="l">
              <a:lnSpc>
                <a:spcPct val="104000"/>
              </a:lnSpc>
              <a:buNone/>
            </a:pPr>
            <a:r>
              <a:rPr lang="en-US" sz="400" dirty="0">
                <a:solidFill>
                  <a:srgbClr val="000000"/>
                </a:solidFill>
                <a:latin typeface="Roboto" pitchFamily="34" charset="0"/>
                <a:ea typeface="Roboto" pitchFamily="34" charset="-122"/>
                <a:cs typeface="Roboto" pitchFamily="34" charset="-120"/>
              </a:rPr>
              <a:t>■</a:t>
            </a:r>
            <a:endParaRPr lang="en-US" sz="400" dirty="0"/>
          </a:p>
        </p:txBody>
      </p:sp>
      <p:sp>
        <p:nvSpPr>
          <p:cNvPr id="102" name="Shape 94"/>
          <p:cNvSpPr/>
          <p:nvPr/>
        </p:nvSpPr>
        <p:spPr>
          <a:xfrm>
            <a:off x="6072188" y="3090286"/>
            <a:ext cx="2714625" cy="357188"/>
          </a:xfrm>
          <a:prstGeom prst="rect">
            <a:avLst/>
          </a:prstGeom>
          <a:solidFill>
            <a:srgbClr val="B30000"/>
          </a:solidFill>
          <a:ln/>
        </p:spPr>
      </p:sp>
      <p:sp>
        <p:nvSpPr>
          <p:cNvPr id="103" name="Shape 95"/>
          <p:cNvSpPr/>
          <p:nvPr/>
        </p:nvSpPr>
        <p:spPr>
          <a:xfrm>
            <a:off x="6072188" y="3440330"/>
            <a:ext cx="2714625" cy="7144"/>
          </a:xfrm>
          <a:prstGeom prst="rect">
            <a:avLst/>
          </a:prstGeom>
          <a:solidFill>
            <a:srgbClr val="000000"/>
          </a:solidFill>
          <a:ln/>
        </p:spPr>
      </p:sp>
      <p:pic>
        <p:nvPicPr>
          <p:cNvPr id="104" name="Image 6" descr="preencoded.png"/>
          <p:cNvPicPr>
            <a:picLocks noChangeAspect="1"/>
          </p:cNvPicPr>
          <p:nvPr/>
        </p:nvPicPr>
        <p:blipFill>
          <a:blip r:embed="rId8"/>
          <a:stretch>
            <a:fillRect/>
          </a:stretch>
        </p:blipFill>
        <p:spPr>
          <a:xfrm>
            <a:off x="6197203" y="3192084"/>
            <a:ext cx="142875" cy="142875"/>
          </a:xfrm>
          <a:prstGeom prst="rect">
            <a:avLst/>
          </a:prstGeom>
        </p:spPr>
      </p:pic>
      <p:sp>
        <p:nvSpPr>
          <p:cNvPr id="105" name="Text 96"/>
          <p:cNvSpPr/>
          <p:nvPr/>
        </p:nvSpPr>
        <p:spPr>
          <a:xfrm>
            <a:off x="6429375" y="3208883"/>
            <a:ext cx="2216348" cy="119993"/>
          </a:xfrm>
          <a:prstGeom prst="rect">
            <a:avLst/>
          </a:prstGeom>
          <a:noFill/>
          <a:ln/>
        </p:spPr>
        <p:txBody>
          <a:bodyPr wrap="none" lIns="0" tIns="0" rIns="0" bIns="0" rtlCol="0" anchor="t">
            <a:spAutoFit/>
          </a:bodyPr>
          <a:lstStyle/>
          <a:p>
            <a:pPr marL="0" indent="0" algn="l">
              <a:lnSpc>
                <a:spcPct val="96000"/>
              </a:lnSpc>
              <a:buNone/>
            </a:pPr>
            <a:r>
              <a:rPr lang="en-US" sz="700" b="1" dirty="0">
                <a:solidFill>
                  <a:srgbClr val="FFFFFF"/>
                </a:solidFill>
                <a:latin typeface="Playfair Display Bold" pitchFamily="34" charset="0"/>
                <a:ea typeface="Playfair Display Bold" pitchFamily="34" charset="-122"/>
                <a:cs typeface="Playfair Display Bold" pitchFamily="34" charset="-120"/>
              </a:rPr>
              <a:t>6. AI International Collaboration and Diplomacy</a:t>
            </a:r>
            <a:endParaRPr lang="en-US" sz="700" dirty="0"/>
          </a:p>
        </p:txBody>
      </p:sp>
      <p:sp>
        <p:nvSpPr>
          <p:cNvPr id="106" name="Text 97"/>
          <p:cNvSpPr/>
          <p:nvPr/>
        </p:nvSpPr>
        <p:spPr>
          <a:xfrm>
            <a:off x="6157913" y="3533198"/>
            <a:ext cx="2543175" cy="137517"/>
          </a:xfrm>
          <a:prstGeom prst="rect">
            <a:avLst/>
          </a:prstGeom>
          <a:noFill/>
          <a:ln/>
        </p:spPr>
        <p:txBody>
          <a:bodyPr wrap="square" lIns="0" tIns="0" rIns="0" bIns="25527" rtlCol="0" anchor="t">
            <a:spAutoFit/>
          </a:bodyPr>
          <a:lstStyle/>
          <a:p>
            <a:pPr marL="0" indent="0" algn="l">
              <a:buNone/>
            </a:pPr>
            <a:r>
              <a:rPr lang="en-US" sz="650" b="1" dirty="0">
                <a:solidFill>
                  <a:srgbClr val="B30000"/>
                </a:solidFill>
                <a:latin typeface="Roboto Bold" pitchFamily="34" charset="0"/>
                <a:ea typeface="Roboto Bold" pitchFamily="34" charset="-122"/>
                <a:cs typeface="Roboto Bold" pitchFamily="34" charset="-120"/>
              </a:rPr>
              <a:t>LAGGING INDICATORS (NORTH STAR)</a:t>
            </a:r>
            <a:endParaRPr lang="en-US" sz="650" dirty="0"/>
          </a:p>
        </p:txBody>
      </p:sp>
      <p:sp>
        <p:nvSpPr>
          <p:cNvPr id="107" name="Text 98"/>
          <p:cNvSpPr/>
          <p:nvPr/>
        </p:nvSpPr>
        <p:spPr>
          <a:xfrm>
            <a:off x="6157913" y="3713578"/>
            <a:ext cx="2543175" cy="241436"/>
          </a:xfrm>
          <a:prstGeom prst="rect">
            <a:avLst/>
          </a:prstGeom>
          <a:noFill/>
          <a:ln/>
        </p:spPr>
        <p:txBody>
          <a:bodyPr wrap="square" lIns="102108" tIns="0" rIns="0" bIns="0" rtlCol="0" anchor="t">
            <a:spAutoFit/>
          </a:bodyPr>
          <a:lstStyle/>
          <a:p>
            <a:pPr marL="0" indent="0" algn="l">
              <a:lnSpc>
                <a:spcPct val="104000"/>
              </a:lnSpc>
              <a:buNone/>
            </a:pPr>
            <a:r>
              <a:rPr lang="en-US" sz="650" b="1" dirty="0">
                <a:solidFill>
                  <a:srgbClr val="111111"/>
                </a:solidFill>
                <a:latin typeface="Roboto Bold" pitchFamily="34" charset="0"/>
                <a:ea typeface="Roboto Bold" pitchFamily="34" charset="-122"/>
                <a:cs typeface="Roboto Bold" pitchFamily="34" charset="-120"/>
              </a:rPr>
              <a:t>Regional Leadership:</a:t>
            </a:r>
            <a:r>
              <a:rPr lang="en-US" sz="650" dirty="0">
                <a:solidFill>
                  <a:srgbClr val="111111"/>
                </a:solidFill>
                <a:latin typeface="Roboto" pitchFamily="34" charset="0"/>
                <a:ea typeface="Roboto" pitchFamily="34" charset="-122"/>
                <a:cs typeface="Roboto" pitchFamily="34" charset="-120"/>
              </a:rPr>
              <a:t> Leadership roles in SADC/AU AI Working Groups.</a:t>
            </a:r>
            <a:endParaRPr lang="en-US" sz="650" dirty="0"/>
          </a:p>
        </p:txBody>
      </p:sp>
      <p:sp>
        <p:nvSpPr>
          <p:cNvPr id="108" name="Text 99"/>
          <p:cNvSpPr/>
          <p:nvPr/>
        </p:nvSpPr>
        <p:spPr>
          <a:xfrm>
            <a:off x="6157913" y="3997877"/>
            <a:ext cx="2543175" cy="241436"/>
          </a:xfrm>
          <a:prstGeom prst="rect">
            <a:avLst/>
          </a:prstGeom>
          <a:noFill/>
          <a:ln/>
        </p:spPr>
        <p:txBody>
          <a:bodyPr wrap="square" lIns="102108" tIns="0" rIns="0" bIns="0" rtlCol="0" anchor="t">
            <a:spAutoFit/>
          </a:bodyPr>
          <a:lstStyle/>
          <a:p>
            <a:pPr marL="0" indent="0" algn="l">
              <a:lnSpc>
                <a:spcPct val="104000"/>
              </a:lnSpc>
              <a:buNone/>
            </a:pPr>
            <a:r>
              <a:rPr lang="en-US" sz="650" b="1" dirty="0">
                <a:solidFill>
                  <a:srgbClr val="111111"/>
                </a:solidFill>
                <a:latin typeface="Roboto Bold" pitchFamily="34" charset="0"/>
                <a:ea typeface="Roboto Bold" pitchFamily="34" charset="-122"/>
                <a:cs typeface="Roboto Bold" pitchFamily="34" charset="-120"/>
              </a:rPr>
              <a:t>Policy Export:</a:t>
            </a:r>
            <a:r>
              <a:rPr lang="en-US" sz="650" dirty="0">
                <a:solidFill>
                  <a:srgbClr val="111111"/>
                </a:solidFill>
                <a:latin typeface="Roboto" pitchFamily="34" charset="0"/>
                <a:ea typeface="Roboto" pitchFamily="34" charset="-122"/>
                <a:cs typeface="Roboto" pitchFamily="34" charset="-120"/>
              </a:rPr>
              <a:t> Adoption of Zimbabwean ethical frameworks globally.</a:t>
            </a:r>
            <a:endParaRPr lang="en-US" sz="650" dirty="0"/>
          </a:p>
        </p:txBody>
      </p:sp>
      <p:sp>
        <p:nvSpPr>
          <p:cNvPr id="109" name="Text 100"/>
          <p:cNvSpPr/>
          <p:nvPr/>
        </p:nvSpPr>
        <p:spPr>
          <a:xfrm>
            <a:off x="6157913" y="4282176"/>
            <a:ext cx="2543175" cy="120718"/>
          </a:xfrm>
          <a:prstGeom prst="rect">
            <a:avLst/>
          </a:prstGeom>
          <a:noFill/>
          <a:ln/>
        </p:spPr>
        <p:txBody>
          <a:bodyPr wrap="none" lIns="102108" tIns="0" rIns="0" bIns="0" rtlCol="0" anchor="t">
            <a:spAutoFit/>
          </a:bodyPr>
          <a:lstStyle/>
          <a:p>
            <a:pPr marL="0" indent="0" algn="l">
              <a:lnSpc>
                <a:spcPct val="104000"/>
              </a:lnSpc>
              <a:buNone/>
            </a:pPr>
            <a:r>
              <a:rPr lang="en-US" sz="650" b="1" dirty="0">
                <a:solidFill>
                  <a:srgbClr val="111111"/>
                </a:solidFill>
                <a:latin typeface="Roboto Bold" pitchFamily="34" charset="0"/>
                <a:ea typeface="Roboto Bold" pitchFamily="34" charset="-122"/>
                <a:cs typeface="Roboto Bold" pitchFamily="34" charset="-120"/>
              </a:rPr>
              <a:t>IP Licensing:</a:t>
            </a:r>
            <a:r>
              <a:rPr lang="en-US" sz="650" dirty="0">
                <a:solidFill>
                  <a:srgbClr val="111111"/>
                </a:solidFill>
                <a:latin typeface="Roboto" pitchFamily="34" charset="0"/>
                <a:ea typeface="Roboto" pitchFamily="34" charset="-122"/>
                <a:cs typeface="Roboto" pitchFamily="34" charset="-120"/>
              </a:rPr>
              <a:t> Local AI patents licensed internationally.</a:t>
            </a:r>
            <a:endParaRPr lang="en-US" sz="650" dirty="0"/>
          </a:p>
        </p:txBody>
      </p:sp>
      <p:sp>
        <p:nvSpPr>
          <p:cNvPr id="110" name="Text 101"/>
          <p:cNvSpPr/>
          <p:nvPr/>
        </p:nvSpPr>
        <p:spPr>
          <a:xfrm>
            <a:off x="6157913" y="3727865"/>
            <a:ext cx="33933" cy="74256"/>
          </a:xfrm>
          <a:prstGeom prst="rect">
            <a:avLst/>
          </a:prstGeom>
          <a:noFill/>
          <a:ln/>
        </p:spPr>
        <p:txBody>
          <a:bodyPr wrap="none" lIns="0" tIns="0" rIns="0" bIns="0" rtlCol="0" anchor="t">
            <a:spAutoFit/>
          </a:bodyPr>
          <a:lstStyle/>
          <a:p>
            <a:pPr marL="0" indent="0" algn="l">
              <a:lnSpc>
                <a:spcPct val="104000"/>
              </a:lnSpc>
              <a:buNone/>
            </a:pPr>
            <a:r>
              <a:rPr lang="en-US" sz="400" dirty="0">
                <a:solidFill>
                  <a:srgbClr val="000000"/>
                </a:solidFill>
                <a:latin typeface="Roboto" pitchFamily="34" charset="0"/>
                <a:ea typeface="Roboto" pitchFamily="34" charset="-122"/>
                <a:cs typeface="Roboto" pitchFamily="34" charset="-120"/>
              </a:rPr>
              <a:t>■</a:t>
            </a:r>
            <a:endParaRPr lang="en-US" sz="400" dirty="0"/>
          </a:p>
        </p:txBody>
      </p:sp>
      <p:sp>
        <p:nvSpPr>
          <p:cNvPr id="111" name="Text 102"/>
          <p:cNvSpPr/>
          <p:nvPr/>
        </p:nvSpPr>
        <p:spPr>
          <a:xfrm>
            <a:off x="6157913" y="4012164"/>
            <a:ext cx="33933" cy="74256"/>
          </a:xfrm>
          <a:prstGeom prst="rect">
            <a:avLst/>
          </a:prstGeom>
          <a:noFill/>
          <a:ln/>
        </p:spPr>
        <p:txBody>
          <a:bodyPr wrap="none" lIns="0" tIns="0" rIns="0" bIns="0" rtlCol="0" anchor="t">
            <a:spAutoFit/>
          </a:bodyPr>
          <a:lstStyle/>
          <a:p>
            <a:pPr marL="0" indent="0" algn="l">
              <a:lnSpc>
                <a:spcPct val="104000"/>
              </a:lnSpc>
              <a:buNone/>
            </a:pPr>
            <a:r>
              <a:rPr lang="en-US" sz="400" dirty="0">
                <a:solidFill>
                  <a:srgbClr val="000000"/>
                </a:solidFill>
                <a:latin typeface="Roboto" pitchFamily="34" charset="0"/>
                <a:ea typeface="Roboto" pitchFamily="34" charset="-122"/>
                <a:cs typeface="Roboto" pitchFamily="34" charset="-120"/>
              </a:rPr>
              <a:t>■</a:t>
            </a:r>
            <a:endParaRPr lang="en-US" sz="400" dirty="0"/>
          </a:p>
        </p:txBody>
      </p:sp>
      <p:sp>
        <p:nvSpPr>
          <p:cNvPr id="112" name="Text 103"/>
          <p:cNvSpPr/>
          <p:nvPr/>
        </p:nvSpPr>
        <p:spPr>
          <a:xfrm>
            <a:off x="6157913" y="4296463"/>
            <a:ext cx="33933" cy="74256"/>
          </a:xfrm>
          <a:prstGeom prst="rect">
            <a:avLst/>
          </a:prstGeom>
          <a:noFill/>
          <a:ln/>
        </p:spPr>
        <p:txBody>
          <a:bodyPr wrap="none" lIns="0" tIns="0" rIns="0" bIns="0" rtlCol="0" anchor="t">
            <a:spAutoFit/>
          </a:bodyPr>
          <a:lstStyle/>
          <a:p>
            <a:pPr marL="0" indent="0" algn="l">
              <a:lnSpc>
                <a:spcPct val="104000"/>
              </a:lnSpc>
              <a:buNone/>
            </a:pPr>
            <a:r>
              <a:rPr lang="en-US" sz="400" dirty="0">
                <a:solidFill>
                  <a:srgbClr val="000000"/>
                </a:solidFill>
                <a:latin typeface="Roboto" pitchFamily="34" charset="0"/>
                <a:ea typeface="Roboto" pitchFamily="34" charset="-122"/>
                <a:cs typeface="Roboto" pitchFamily="34" charset="-120"/>
              </a:rPr>
              <a:t>■</a:t>
            </a:r>
            <a:endParaRPr lang="en-US" sz="400" dirty="0"/>
          </a:p>
        </p:txBody>
      </p:sp>
      <p:sp>
        <p:nvSpPr>
          <p:cNvPr id="113" name="Text 104"/>
          <p:cNvSpPr/>
          <p:nvPr/>
        </p:nvSpPr>
        <p:spPr>
          <a:xfrm>
            <a:off x="6157913" y="4517194"/>
            <a:ext cx="2543175" cy="137517"/>
          </a:xfrm>
          <a:prstGeom prst="rect">
            <a:avLst/>
          </a:prstGeom>
          <a:noFill/>
          <a:ln/>
        </p:spPr>
        <p:txBody>
          <a:bodyPr wrap="square" lIns="0" tIns="0" rIns="0" bIns="25527" rtlCol="0" anchor="t">
            <a:spAutoFit/>
          </a:bodyPr>
          <a:lstStyle/>
          <a:p>
            <a:pPr marL="0" indent="0" algn="l">
              <a:buNone/>
            </a:pPr>
            <a:r>
              <a:rPr lang="en-US" sz="650" b="1" dirty="0">
                <a:solidFill>
                  <a:srgbClr val="B30000"/>
                </a:solidFill>
                <a:latin typeface="Roboto Bold" pitchFamily="34" charset="0"/>
                <a:ea typeface="Roboto Bold" pitchFamily="34" charset="-122"/>
                <a:cs typeface="Roboto Bold" pitchFamily="34" charset="-120"/>
              </a:rPr>
              <a:t>LEADING INDICATORS (DASHBOARD)</a:t>
            </a:r>
            <a:endParaRPr lang="en-US" sz="650" dirty="0"/>
          </a:p>
        </p:txBody>
      </p:sp>
      <p:sp>
        <p:nvSpPr>
          <p:cNvPr id="114" name="Text 105"/>
          <p:cNvSpPr/>
          <p:nvPr/>
        </p:nvSpPr>
        <p:spPr>
          <a:xfrm>
            <a:off x="6157913" y="4697574"/>
            <a:ext cx="2543175" cy="241436"/>
          </a:xfrm>
          <a:prstGeom prst="rect">
            <a:avLst/>
          </a:prstGeom>
          <a:noFill/>
          <a:ln/>
        </p:spPr>
        <p:txBody>
          <a:bodyPr wrap="square" lIns="102108" tIns="0" rIns="0" bIns="0" rtlCol="0" anchor="t">
            <a:spAutoFit/>
          </a:bodyPr>
          <a:lstStyle/>
          <a:p>
            <a:pPr marL="0" indent="0" algn="l">
              <a:lnSpc>
                <a:spcPct val="104000"/>
              </a:lnSpc>
              <a:buNone/>
            </a:pPr>
            <a:r>
              <a:rPr lang="en-US" sz="650" b="1" dirty="0">
                <a:solidFill>
                  <a:srgbClr val="111111"/>
                </a:solidFill>
                <a:latin typeface="Roboto Bold" pitchFamily="34" charset="0"/>
                <a:ea typeface="Roboto Bold" pitchFamily="34" charset="-122"/>
                <a:cs typeface="Roboto Bold" pitchFamily="34" charset="-120"/>
              </a:rPr>
              <a:t>High-Level Engagements:</a:t>
            </a:r>
            <a:r>
              <a:rPr lang="en-US" sz="650" dirty="0">
                <a:solidFill>
                  <a:srgbClr val="111111"/>
                </a:solidFill>
                <a:latin typeface="Roboto" pitchFamily="34" charset="0"/>
                <a:ea typeface="Roboto" pitchFamily="34" charset="-122"/>
                <a:cs typeface="Roboto" pitchFamily="34" charset="-120"/>
              </a:rPr>
              <a:t> Joint R&amp;D projects with global entities.</a:t>
            </a:r>
            <a:endParaRPr lang="en-US" sz="650" dirty="0"/>
          </a:p>
        </p:txBody>
      </p:sp>
      <p:sp>
        <p:nvSpPr>
          <p:cNvPr id="115" name="Text 106"/>
          <p:cNvSpPr/>
          <p:nvPr/>
        </p:nvSpPr>
        <p:spPr>
          <a:xfrm>
            <a:off x="6179344" y="4839377"/>
            <a:ext cx="2543175" cy="241436"/>
          </a:xfrm>
          <a:prstGeom prst="rect">
            <a:avLst/>
          </a:prstGeom>
          <a:noFill/>
          <a:ln/>
        </p:spPr>
        <p:txBody>
          <a:bodyPr wrap="square" lIns="102108" tIns="0" rIns="0" bIns="0" rtlCol="0" anchor="t">
            <a:spAutoFit/>
          </a:bodyPr>
          <a:lstStyle/>
          <a:p>
            <a:pPr marL="0" indent="0" algn="l">
              <a:lnSpc>
                <a:spcPct val="104000"/>
              </a:lnSpc>
              <a:buNone/>
            </a:pPr>
            <a:r>
              <a:rPr lang="en-US" sz="650" b="1" dirty="0">
                <a:solidFill>
                  <a:srgbClr val="111111"/>
                </a:solidFill>
                <a:latin typeface="Roboto Bold" pitchFamily="34" charset="0"/>
                <a:ea typeface="Roboto Bold" pitchFamily="34" charset="-122"/>
                <a:cs typeface="Roboto Bold" pitchFamily="34" charset="-120"/>
              </a:rPr>
              <a:t>Bilateral Tech Agreements:</a:t>
            </a:r>
            <a:r>
              <a:rPr lang="en-US" sz="650" dirty="0">
                <a:solidFill>
                  <a:srgbClr val="111111"/>
                </a:solidFill>
                <a:latin typeface="Roboto" pitchFamily="34" charset="0"/>
                <a:ea typeface="Roboto" pitchFamily="34" charset="-122"/>
                <a:cs typeface="Roboto" pitchFamily="34" charset="-120"/>
              </a:rPr>
              <a:t> Sovereign technology transfer deals.</a:t>
            </a:r>
            <a:endParaRPr lang="en-US" sz="650" dirty="0"/>
          </a:p>
        </p:txBody>
      </p:sp>
      <p:sp>
        <p:nvSpPr>
          <p:cNvPr id="116" name="Text 107"/>
          <p:cNvSpPr/>
          <p:nvPr/>
        </p:nvSpPr>
        <p:spPr>
          <a:xfrm>
            <a:off x="6179344" y="4981872"/>
            <a:ext cx="2543175" cy="241436"/>
          </a:xfrm>
          <a:prstGeom prst="rect">
            <a:avLst/>
          </a:prstGeom>
          <a:noFill/>
          <a:ln/>
        </p:spPr>
        <p:txBody>
          <a:bodyPr wrap="square" lIns="102108" tIns="0" rIns="0" bIns="0" rtlCol="0" anchor="t">
            <a:spAutoFit/>
          </a:bodyPr>
          <a:lstStyle/>
          <a:p>
            <a:pPr marL="0" indent="0" algn="l">
              <a:lnSpc>
                <a:spcPct val="104000"/>
              </a:lnSpc>
              <a:buNone/>
            </a:pPr>
            <a:r>
              <a:rPr lang="en-US" sz="650" b="1" dirty="0">
                <a:solidFill>
                  <a:srgbClr val="111111"/>
                </a:solidFill>
                <a:latin typeface="Roboto Bold" pitchFamily="34" charset="0"/>
                <a:ea typeface="Roboto Bold" pitchFamily="34" charset="-122"/>
                <a:cs typeface="Roboto Bold" pitchFamily="34" charset="-120"/>
              </a:rPr>
              <a:t>Global Forum Participation:</a:t>
            </a:r>
            <a:r>
              <a:rPr lang="en-US" sz="650" dirty="0">
                <a:solidFill>
                  <a:srgbClr val="111111"/>
                </a:solidFill>
                <a:latin typeface="Roboto" pitchFamily="34" charset="0"/>
                <a:ea typeface="Roboto" pitchFamily="34" charset="-122"/>
                <a:cs typeface="Roboto" pitchFamily="34" charset="-120"/>
              </a:rPr>
              <a:t> Speaking roles at UN AI summits.</a:t>
            </a:r>
            <a:endParaRPr lang="en-US" sz="650" dirty="0"/>
          </a:p>
        </p:txBody>
      </p:sp>
      <p:sp>
        <p:nvSpPr>
          <p:cNvPr id="117" name="Text 108"/>
          <p:cNvSpPr/>
          <p:nvPr/>
        </p:nvSpPr>
        <p:spPr>
          <a:xfrm>
            <a:off x="6157913" y="4711861"/>
            <a:ext cx="33933" cy="74256"/>
          </a:xfrm>
          <a:prstGeom prst="rect">
            <a:avLst/>
          </a:prstGeom>
          <a:noFill/>
          <a:ln/>
        </p:spPr>
        <p:txBody>
          <a:bodyPr wrap="none" lIns="0" tIns="0" rIns="0" bIns="0" rtlCol="0" anchor="t">
            <a:spAutoFit/>
          </a:bodyPr>
          <a:lstStyle/>
          <a:p>
            <a:pPr marL="0" indent="0" algn="l">
              <a:lnSpc>
                <a:spcPct val="104000"/>
              </a:lnSpc>
              <a:buNone/>
            </a:pPr>
            <a:r>
              <a:rPr lang="en-US" sz="400" dirty="0">
                <a:solidFill>
                  <a:srgbClr val="000000"/>
                </a:solidFill>
                <a:latin typeface="Roboto" pitchFamily="34" charset="0"/>
                <a:ea typeface="Roboto" pitchFamily="34" charset="-122"/>
                <a:cs typeface="Roboto" pitchFamily="34" charset="-120"/>
              </a:rPr>
              <a:t>■</a:t>
            </a:r>
            <a:endParaRPr lang="en-US" sz="400" dirty="0"/>
          </a:p>
        </p:txBody>
      </p:sp>
      <p:sp>
        <p:nvSpPr>
          <p:cNvPr id="118" name="Text 109"/>
          <p:cNvSpPr/>
          <p:nvPr/>
        </p:nvSpPr>
        <p:spPr>
          <a:xfrm>
            <a:off x="6157913" y="4864754"/>
            <a:ext cx="33933" cy="74256"/>
          </a:xfrm>
          <a:prstGeom prst="rect">
            <a:avLst/>
          </a:prstGeom>
          <a:noFill/>
          <a:ln/>
        </p:spPr>
        <p:txBody>
          <a:bodyPr wrap="none" lIns="0" tIns="0" rIns="0" bIns="0" rtlCol="0" anchor="t">
            <a:spAutoFit/>
          </a:bodyPr>
          <a:lstStyle/>
          <a:p>
            <a:pPr marL="0" indent="0" algn="l">
              <a:lnSpc>
                <a:spcPct val="104000"/>
              </a:lnSpc>
              <a:buNone/>
            </a:pPr>
            <a:r>
              <a:rPr lang="en-US" sz="400" dirty="0">
                <a:solidFill>
                  <a:srgbClr val="000000"/>
                </a:solidFill>
                <a:latin typeface="Roboto" pitchFamily="34" charset="0"/>
                <a:ea typeface="Roboto" pitchFamily="34" charset="-122"/>
                <a:cs typeface="Roboto" pitchFamily="34" charset="-120"/>
              </a:rPr>
              <a:t>■</a:t>
            </a:r>
            <a:endParaRPr lang="en-US" sz="400" dirty="0"/>
          </a:p>
        </p:txBody>
      </p:sp>
      <p:sp>
        <p:nvSpPr>
          <p:cNvPr id="119" name="Text 110"/>
          <p:cNvSpPr/>
          <p:nvPr/>
        </p:nvSpPr>
        <p:spPr>
          <a:xfrm>
            <a:off x="6183421" y="5003862"/>
            <a:ext cx="33933" cy="74256"/>
          </a:xfrm>
          <a:prstGeom prst="rect">
            <a:avLst/>
          </a:prstGeom>
          <a:noFill/>
          <a:ln/>
        </p:spPr>
        <p:txBody>
          <a:bodyPr wrap="none" lIns="0" tIns="0" rIns="0" bIns="0" rtlCol="0" anchor="t">
            <a:spAutoFit/>
          </a:bodyPr>
          <a:lstStyle/>
          <a:p>
            <a:pPr marL="0" indent="0" algn="l">
              <a:lnSpc>
                <a:spcPct val="104000"/>
              </a:lnSpc>
              <a:buNone/>
            </a:pPr>
            <a:r>
              <a:rPr lang="en-US" sz="400" dirty="0">
                <a:solidFill>
                  <a:srgbClr val="000000"/>
                </a:solidFill>
                <a:latin typeface="Roboto" pitchFamily="34" charset="0"/>
                <a:ea typeface="Roboto" pitchFamily="34" charset="-122"/>
                <a:cs typeface="Roboto" pitchFamily="34" charset="-120"/>
              </a:rPr>
              <a:t>■</a:t>
            </a:r>
            <a:endParaRPr lang="en-US" sz="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9144000" cy="5143500"/>
          </a:xfrm>
          <a:prstGeom prst="rect">
            <a:avLst/>
          </a:prstGeom>
        </p:spPr>
      </p:pic>
      <p:sp>
        <p:nvSpPr>
          <p:cNvPr id="3" name="Shape 0"/>
          <p:cNvSpPr/>
          <p:nvPr/>
        </p:nvSpPr>
        <p:spPr>
          <a:xfrm>
            <a:off x="0" y="0"/>
            <a:ext cx="9144000" cy="642938"/>
          </a:xfrm>
          <a:prstGeom prst="rect">
            <a:avLst/>
          </a:prstGeom>
          <a:solidFill>
            <a:srgbClr val="800000"/>
          </a:solidFill>
          <a:ln/>
        </p:spPr>
      </p:sp>
      <p:sp>
        <p:nvSpPr>
          <p:cNvPr id="4" name="Shape 1"/>
          <p:cNvSpPr/>
          <p:nvPr/>
        </p:nvSpPr>
        <p:spPr>
          <a:xfrm>
            <a:off x="0" y="628650"/>
            <a:ext cx="9144000" cy="14288"/>
          </a:xfrm>
          <a:prstGeom prst="rect">
            <a:avLst/>
          </a:prstGeom>
          <a:solidFill>
            <a:srgbClr val="000000"/>
          </a:solidFill>
          <a:ln/>
        </p:spPr>
      </p:sp>
      <p:sp>
        <p:nvSpPr>
          <p:cNvPr id="5" name="Text 2"/>
          <p:cNvSpPr/>
          <p:nvPr/>
        </p:nvSpPr>
        <p:spPr>
          <a:xfrm>
            <a:off x="571500" y="221456"/>
            <a:ext cx="2934295" cy="342900"/>
          </a:xfrm>
          <a:prstGeom prst="rect">
            <a:avLst/>
          </a:prstGeom>
          <a:noFill/>
          <a:ln/>
        </p:spPr>
        <p:txBody>
          <a:bodyPr wrap="square" lIns="0" tIns="0" rIns="0" bIns="0" rtlCol="0" anchor="t">
            <a:spAutoFit/>
          </a:bodyPr>
          <a:lstStyle/>
          <a:p>
            <a:pPr marL="0" indent="0" algn="l">
              <a:buNone/>
            </a:pPr>
            <a:r>
              <a:rPr lang="en-US" sz="1800" b="1" dirty="0">
                <a:solidFill>
                  <a:srgbClr val="FFFFFF"/>
                </a:solidFill>
                <a:latin typeface="Playfair Display Bold" pitchFamily="34" charset="0"/>
                <a:ea typeface="Playfair Display Bold" pitchFamily="34" charset="-122"/>
                <a:cs typeface="Playfair Display Bold" pitchFamily="34" charset="-120"/>
              </a:rPr>
              <a:t>The Strategic Imperative</a:t>
            </a:r>
            <a:endParaRPr lang="en-US" sz="1800" dirty="0"/>
          </a:p>
        </p:txBody>
      </p:sp>
      <p:sp>
        <p:nvSpPr>
          <p:cNvPr id="6" name="Text 3"/>
          <p:cNvSpPr/>
          <p:nvPr/>
        </p:nvSpPr>
        <p:spPr>
          <a:xfrm>
            <a:off x="571500" y="857250"/>
            <a:ext cx="8001000" cy="228600"/>
          </a:xfrm>
          <a:prstGeom prst="rect">
            <a:avLst/>
          </a:prstGeom>
          <a:noFill/>
          <a:ln/>
        </p:spPr>
        <p:txBody>
          <a:bodyPr wrap="square" lIns="0" tIns="0" rIns="0" bIns="0" rtlCol="0" anchor="t">
            <a:spAutoFit/>
          </a:bodyPr>
          <a:lstStyle/>
          <a:p>
            <a:pPr marL="0" indent="0" algn="l">
              <a:buNone/>
            </a:pPr>
            <a:r>
              <a:rPr lang="en-US" sz="1200" b="1" dirty="0">
                <a:solidFill>
                  <a:srgbClr val="B30000"/>
                </a:solidFill>
                <a:latin typeface="Playfair Display Bold" pitchFamily="34" charset="0"/>
                <a:ea typeface="Playfair Display Bold" pitchFamily="34" charset="-122"/>
                <a:cs typeface="Playfair Display Bold" pitchFamily="34" charset="-120"/>
              </a:rPr>
              <a:t>Zimbabwe at the Crossroads of the Fourth Industrial Revolution</a:t>
            </a:r>
            <a:endParaRPr lang="en-US" sz="1200" dirty="0"/>
          </a:p>
        </p:txBody>
      </p:sp>
      <p:sp>
        <p:nvSpPr>
          <p:cNvPr id="7" name="Shape 4"/>
          <p:cNvSpPr/>
          <p:nvPr/>
        </p:nvSpPr>
        <p:spPr>
          <a:xfrm>
            <a:off x="571500" y="1371600"/>
            <a:ext cx="2524116" cy="2000250"/>
          </a:xfrm>
          <a:prstGeom prst="rect">
            <a:avLst/>
          </a:prstGeom>
          <a:solidFill>
            <a:srgbClr val="FFFFFF"/>
          </a:solidFill>
          <a:ln w="9144">
            <a:solidFill>
              <a:srgbClr val="000000"/>
            </a:solidFill>
            <a:prstDash val="solid"/>
          </a:ln>
        </p:spPr>
      </p:sp>
      <p:pic>
        <p:nvPicPr>
          <p:cNvPr id="8" name="Image 1" descr="preencoded.png"/>
          <p:cNvPicPr>
            <a:picLocks noChangeAspect="1"/>
          </p:cNvPicPr>
          <p:nvPr/>
        </p:nvPicPr>
        <p:blipFill>
          <a:blip r:embed="rId4"/>
          <a:stretch>
            <a:fillRect/>
          </a:stretch>
        </p:blipFill>
        <p:spPr>
          <a:xfrm>
            <a:off x="1690669" y="1564481"/>
            <a:ext cx="285750" cy="285750"/>
          </a:xfrm>
          <a:prstGeom prst="rect">
            <a:avLst/>
          </a:prstGeom>
        </p:spPr>
      </p:pic>
      <p:sp>
        <p:nvSpPr>
          <p:cNvPr id="9" name="Text 5"/>
          <p:cNvSpPr/>
          <p:nvPr/>
        </p:nvSpPr>
        <p:spPr>
          <a:xfrm>
            <a:off x="750094" y="2027039"/>
            <a:ext cx="2166928" cy="228600"/>
          </a:xfrm>
          <a:prstGeom prst="rect">
            <a:avLst/>
          </a:prstGeom>
          <a:noFill/>
          <a:ln/>
        </p:spPr>
        <p:txBody>
          <a:bodyPr wrap="square" lIns="0" tIns="0" rIns="0" bIns="0" rtlCol="0" anchor="t">
            <a:spAutoFit/>
          </a:bodyPr>
          <a:lstStyle/>
          <a:p>
            <a:pPr marL="0" indent="0" algn="ctr">
              <a:buNone/>
            </a:pPr>
            <a:r>
              <a:rPr lang="en-US" sz="1200" b="1" dirty="0">
                <a:solidFill>
                  <a:srgbClr val="B30000"/>
                </a:solidFill>
                <a:latin typeface="Playfair Display Bold" pitchFamily="34" charset="0"/>
                <a:ea typeface="Playfair Display Bold" pitchFamily="34" charset="-122"/>
                <a:cs typeface="Playfair Display Bold" pitchFamily="34" charset="-120"/>
              </a:rPr>
              <a:t>The Global Shift</a:t>
            </a:r>
            <a:endParaRPr lang="en-US" sz="1200" dirty="0"/>
          </a:p>
        </p:txBody>
      </p:sp>
      <p:sp>
        <p:nvSpPr>
          <p:cNvPr id="10" name="Text 6"/>
          <p:cNvSpPr/>
          <p:nvPr/>
        </p:nvSpPr>
        <p:spPr>
          <a:xfrm>
            <a:off x="750094" y="2362795"/>
            <a:ext cx="2166928" cy="1462906"/>
          </a:xfrm>
          <a:prstGeom prst="rect">
            <a:avLst/>
          </a:prstGeom>
          <a:noFill/>
          <a:ln/>
        </p:spPr>
        <p:txBody>
          <a:bodyPr wrap="square" lIns="0" tIns="0" rIns="0" bIns="0" rtlCol="0" anchor="t">
            <a:spAutoFit/>
          </a:bodyPr>
          <a:lstStyle/>
          <a:p>
            <a:pPr marL="0" indent="0" algn="just">
              <a:lnSpc>
                <a:spcPct val="128000"/>
              </a:lnSpc>
              <a:buNone/>
            </a:pPr>
            <a:r>
              <a:rPr lang="en-US" sz="850" dirty="0">
                <a:solidFill>
                  <a:srgbClr val="000000"/>
                </a:solidFill>
                <a:latin typeface="Roboto" pitchFamily="34" charset="0"/>
                <a:ea typeface="Roboto" pitchFamily="34" charset="-122"/>
                <a:cs typeface="Roboto" pitchFamily="34" charset="-120"/>
              </a:rPr>
              <a:t>Artificial Intelligence is not merely another technological shift but a fundamental reordering of societies and economies worldwide. Nations that lead in AI will define the rules of the 21st century economy, while those that lag risk becoming passive consumers of imported technologies.</a:t>
            </a:r>
            <a:endParaRPr lang="en-US" sz="850" dirty="0"/>
          </a:p>
        </p:txBody>
      </p:sp>
      <p:sp>
        <p:nvSpPr>
          <p:cNvPr id="11" name="Shape 7"/>
          <p:cNvSpPr/>
          <p:nvPr/>
        </p:nvSpPr>
        <p:spPr>
          <a:xfrm>
            <a:off x="3309928" y="1371600"/>
            <a:ext cx="2524116" cy="2000250"/>
          </a:xfrm>
          <a:prstGeom prst="rect">
            <a:avLst/>
          </a:prstGeom>
          <a:solidFill>
            <a:srgbClr val="FFFFFF"/>
          </a:solidFill>
          <a:ln w="9144">
            <a:solidFill>
              <a:srgbClr val="000000"/>
            </a:solidFill>
            <a:prstDash val="solid"/>
          </a:ln>
        </p:spPr>
      </p:sp>
      <p:pic>
        <p:nvPicPr>
          <p:cNvPr id="12" name="Image 2" descr="preencoded.png"/>
          <p:cNvPicPr>
            <a:picLocks noChangeAspect="1"/>
          </p:cNvPicPr>
          <p:nvPr/>
        </p:nvPicPr>
        <p:blipFill>
          <a:blip r:embed="rId5"/>
          <a:stretch>
            <a:fillRect/>
          </a:stretch>
        </p:blipFill>
        <p:spPr>
          <a:xfrm>
            <a:off x="4464816" y="1564481"/>
            <a:ext cx="214313" cy="285750"/>
          </a:xfrm>
          <a:prstGeom prst="rect">
            <a:avLst/>
          </a:prstGeom>
        </p:spPr>
      </p:pic>
      <p:sp>
        <p:nvSpPr>
          <p:cNvPr id="13" name="Text 8"/>
          <p:cNvSpPr/>
          <p:nvPr/>
        </p:nvSpPr>
        <p:spPr>
          <a:xfrm>
            <a:off x="3488522" y="2027039"/>
            <a:ext cx="2166928" cy="457200"/>
          </a:xfrm>
          <a:prstGeom prst="rect">
            <a:avLst/>
          </a:prstGeom>
          <a:noFill/>
          <a:ln/>
        </p:spPr>
        <p:txBody>
          <a:bodyPr wrap="square" lIns="0" tIns="0" rIns="0" bIns="0" rtlCol="0" anchor="t">
            <a:spAutoFit/>
          </a:bodyPr>
          <a:lstStyle/>
          <a:p>
            <a:pPr marL="0" indent="0" algn="ctr">
              <a:buNone/>
            </a:pPr>
            <a:r>
              <a:rPr lang="en-US" sz="1200" b="1" dirty="0">
                <a:solidFill>
                  <a:srgbClr val="B30000"/>
                </a:solidFill>
                <a:latin typeface="Playfair Display Bold" pitchFamily="34" charset="0"/>
                <a:ea typeface="Playfair Display Bold" pitchFamily="34" charset="-122"/>
                <a:cs typeface="Playfair Display Bold" pitchFamily="34" charset="-120"/>
              </a:rPr>
              <a:t>The Zimbabwe Opportunity</a:t>
            </a:r>
            <a:endParaRPr lang="en-US" sz="1200" dirty="0"/>
          </a:p>
        </p:txBody>
      </p:sp>
      <p:sp>
        <p:nvSpPr>
          <p:cNvPr id="14" name="Text 9"/>
          <p:cNvSpPr/>
          <p:nvPr/>
        </p:nvSpPr>
        <p:spPr>
          <a:xfrm>
            <a:off x="3488522" y="2591395"/>
            <a:ext cx="2166928" cy="1280043"/>
          </a:xfrm>
          <a:prstGeom prst="rect">
            <a:avLst/>
          </a:prstGeom>
          <a:noFill/>
          <a:ln/>
        </p:spPr>
        <p:txBody>
          <a:bodyPr wrap="square" lIns="0" tIns="0" rIns="0" bIns="0" rtlCol="0" anchor="t">
            <a:spAutoFit/>
          </a:bodyPr>
          <a:lstStyle/>
          <a:p>
            <a:pPr marL="0" indent="0" algn="just">
              <a:lnSpc>
                <a:spcPct val="128000"/>
              </a:lnSpc>
              <a:buNone/>
            </a:pPr>
            <a:r>
              <a:rPr lang="en-US" sz="850" dirty="0">
                <a:solidFill>
                  <a:srgbClr val="000000"/>
                </a:solidFill>
                <a:latin typeface="Roboto" pitchFamily="34" charset="0"/>
                <a:ea typeface="Roboto" pitchFamily="34" charset="-122"/>
                <a:cs typeface="Roboto" pitchFamily="34" charset="-120"/>
              </a:rPr>
              <a:t>For Zimbabwe, a nation defined by its unwavering spirit of innovation, AI represents a profound opportunity to leapfrog its development agenda — transitioning from a resource-dependent economy to a competitive, knowledge-driven nation aligned with Vision 2030.</a:t>
            </a:r>
            <a:endParaRPr lang="en-US" sz="850" dirty="0"/>
          </a:p>
        </p:txBody>
      </p:sp>
      <p:sp>
        <p:nvSpPr>
          <p:cNvPr id="15" name="Shape 10"/>
          <p:cNvSpPr/>
          <p:nvPr/>
        </p:nvSpPr>
        <p:spPr>
          <a:xfrm>
            <a:off x="6048356" y="1371600"/>
            <a:ext cx="2524116" cy="2000250"/>
          </a:xfrm>
          <a:prstGeom prst="rect">
            <a:avLst/>
          </a:prstGeom>
          <a:solidFill>
            <a:srgbClr val="FFFFFF"/>
          </a:solidFill>
          <a:ln w="9144">
            <a:solidFill>
              <a:srgbClr val="000000"/>
            </a:solidFill>
            <a:prstDash val="solid"/>
          </a:ln>
        </p:spPr>
      </p:sp>
      <p:pic>
        <p:nvPicPr>
          <p:cNvPr id="16" name="Image 3" descr="preencoded.png"/>
          <p:cNvPicPr>
            <a:picLocks noChangeAspect="1"/>
          </p:cNvPicPr>
          <p:nvPr/>
        </p:nvPicPr>
        <p:blipFill>
          <a:blip r:embed="rId6"/>
          <a:stretch>
            <a:fillRect/>
          </a:stretch>
        </p:blipFill>
        <p:spPr>
          <a:xfrm>
            <a:off x="7131807" y="1564481"/>
            <a:ext cx="357188" cy="285750"/>
          </a:xfrm>
          <a:prstGeom prst="rect">
            <a:avLst/>
          </a:prstGeom>
        </p:spPr>
      </p:pic>
      <p:sp>
        <p:nvSpPr>
          <p:cNvPr id="17" name="Text 11"/>
          <p:cNvSpPr/>
          <p:nvPr/>
        </p:nvSpPr>
        <p:spPr>
          <a:xfrm>
            <a:off x="6226950" y="2027039"/>
            <a:ext cx="2166928" cy="228600"/>
          </a:xfrm>
          <a:prstGeom prst="rect">
            <a:avLst/>
          </a:prstGeom>
          <a:noFill/>
          <a:ln/>
        </p:spPr>
        <p:txBody>
          <a:bodyPr wrap="square" lIns="0" tIns="0" rIns="0" bIns="0" rtlCol="0" anchor="t">
            <a:spAutoFit/>
          </a:bodyPr>
          <a:lstStyle/>
          <a:p>
            <a:pPr marL="0" indent="0" algn="ctr">
              <a:buNone/>
            </a:pPr>
            <a:r>
              <a:rPr lang="en-US" sz="1200" b="1" dirty="0">
                <a:solidFill>
                  <a:srgbClr val="B30000"/>
                </a:solidFill>
                <a:latin typeface="Playfair Display Bold" pitchFamily="34" charset="0"/>
                <a:ea typeface="Playfair Display Bold" pitchFamily="34" charset="-122"/>
                <a:cs typeface="Playfair Display Bold" pitchFamily="34" charset="-120"/>
              </a:rPr>
              <a:t>The National Pledge</a:t>
            </a:r>
            <a:endParaRPr lang="en-US" sz="1200" dirty="0"/>
          </a:p>
        </p:txBody>
      </p:sp>
      <p:sp>
        <p:nvSpPr>
          <p:cNvPr id="18" name="Text 12"/>
          <p:cNvSpPr/>
          <p:nvPr/>
        </p:nvSpPr>
        <p:spPr>
          <a:xfrm>
            <a:off x="6226950" y="2362795"/>
            <a:ext cx="2166928" cy="1280043"/>
          </a:xfrm>
          <a:prstGeom prst="rect">
            <a:avLst/>
          </a:prstGeom>
          <a:noFill/>
          <a:ln/>
        </p:spPr>
        <p:txBody>
          <a:bodyPr wrap="square" lIns="0" tIns="0" rIns="0" bIns="0" rtlCol="0" anchor="t">
            <a:spAutoFit/>
          </a:bodyPr>
          <a:lstStyle/>
          <a:p>
            <a:pPr marL="0" indent="0" algn="just">
              <a:lnSpc>
                <a:spcPct val="128000"/>
              </a:lnSpc>
              <a:buNone/>
            </a:pPr>
            <a:r>
              <a:rPr lang="en-US" sz="850" dirty="0">
                <a:solidFill>
                  <a:srgbClr val="000000"/>
                </a:solidFill>
                <a:latin typeface="Roboto" pitchFamily="34" charset="0"/>
                <a:ea typeface="Roboto" pitchFamily="34" charset="-122"/>
                <a:cs typeface="Roboto" pitchFamily="34" charset="-120"/>
              </a:rPr>
              <a:t>Zimbabwe will not be a passive consumer of imported technologies, but a creator of context-driven solutions that reflect its identity and aspirations. This strategy is a bold declaration to actively shape the future and harness the powerful currents of the Fourth Industrial Revolution.</a:t>
            </a:r>
            <a:endParaRPr lang="en-US" sz="850" dirty="0"/>
          </a:p>
        </p:txBody>
      </p:sp>
      <p:sp>
        <p:nvSpPr>
          <p:cNvPr id="19" name="Shape 13"/>
          <p:cNvSpPr/>
          <p:nvPr/>
        </p:nvSpPr>
        <p:spPr>
          <a:xfrm>
            <a:off x="571500" y="3657600"/>
            <a:ext cx="8001000" cy="928688"/>
          </a:xfrm>
          <a:prstGeom prst="rect">
            <a:avLst/>
          </a:prstGeom>
          <a:solidFill>
            <a:srgbClr val="FFFFFF"/>
          </a:solidFill>
          <a:ln w="9144">
            <a:solidFill>
              <a:srgbClr val="B30000"/>
            </a:solidFill>
            <a:prstDash val="solid"/>
          </a:ln>
        </p:spPr>
      </p:sp>
      <p:sp>
        <p:nvSpPr>
          <p:cNvPr id="20" name="Text 14"/>
          <p:cNvSpPr/>
          <p:nvPr/>
        </p:nvSpPr>
        <p:spPr>
          <a:xfrm>
            <a:off x="857250" y="3836194"/>
            <a:ext cx="7429500" cy="457200"/>
          </a:xfrm>
          <a:prstGeom prst="rect">
            <a:avLst/>
          </a:prstGeom>
          <a:noFill/>
          <a:ln/>
        </p:spPr>
        <p:txBody>
          <a:bodyPr wrap="square" lIns="0" tIns="0" rIns="0" bIns="0" rtlCol="0" anchor="t">
            <a:spAutoFit/>
          </a:bodyPr>
          <a:lstStyle/>
          <a:p>
            <a:pPr marL="0" indent="0" algn="ctr">
              <a:buNone/>
            </a:pPr>
            <a:r>
              <a:rPr lang="en-US" sz="1250" i="1" dirty="0">
                <a:solidFill>
                  <a:srgbClr val="B30000"/>
                </a:solidFill>
                <a:latin typeface="Playfair Display" pitchFamily="34" charset="0"/>
                <a:ea typeface="Playfair Display" pitchFamily="34" charset="-122"/>
                <a:cs typeface="Playfair Display" pitchFamily="34" charset="-120"/>
              </a:rPr>
              <a:t>"We will build a future where Zimbabwe is not just a participant in this AI revolution, but a leader."</a:t>
            </a:r>
            <a:endParaRPr lang="en-US" sz="1250" dirty="0"/>
          </a:p>
        </p:txBody>
      </p:sp>
      <p:sp>
        <p:nvSpPr>
          <p:cNvPr id="21" name="Text 15"/>
          <p:cNvSpPr/>
          <p:nvPr/>
        </p:nvSpPr>
        <p:spPr>
          <a:xfrm>
            <a:off x="857250" y="4400550"/>
            <a:ext cx="7429500" cy="133945"/>
          </a:xfrm>
          <a:prstGeom prst="rect">
            <a:avLst/>
          </a:prstGeom>
          <a:noFill/>
          <a:ln/>
        </p:spPr>
        <p:txBody>
          <a:bodyPr wrap="square" lIns="0" tIns="0" rIns="0" bIns="0" rtlCol="0" anchor="t">
            <a:spAutoFit/>
          </a:bodyPr>
          <a:lstStyle/>
          <a:p>
            <a:pPr marL="0" indent="0" algn="ctr">
              <a:buNone/>
            </a:pPr>
            <a:r>
              <a:rPr lang="en-US" sz="850" dirty="0">
                <a:solidFill>
                  <a:srgbClr val="FFFFFF"/>
                </a:solidFill>
                <a:latin typeface="Roboto" pitchFamily="34" charset="0"/>
                <a:ea typeface="Roboto" pitchFamily="34" charset="-122"/>
                <a:cs typeface="Roboto" pitchFamily="34" charset="-120"/>
              </a:rPr>
              <a:t>— His Excellency CDE, Dr. Emmerson Dambudzo Mnangagwa, President of Zimbabwe</a:t>
            </a:r>
            <a:endParaRPr lang="en-US" sz="850" dirty="0"/>
          </a:p>
        </p:txBody>
      </p:sp>
      <p:sp>
        <p:nvSpPr>
          <p:cNvPr id="22" name="Shape 16"/>
          <p:cNvSpPr/>
          <p:nvPr/>
        </p:nvSpPr>
        <p:spPr>
          <a:xfrm>
            <a:off x="0" y="4786313"/>
            <a:ext cx="9144000" cy="357188"/>
          </a:xfrm>
          <a:prstGeom prst="rect">
            <a:avLst/>
          </a:prstGeom>
          <a:solidFill>
            <a:srgbClr val="000000"/>
          </a:solidFill>
          <a:ln/>
        </p:spPr>
      </p:sp>
      <p:sp>
        <p:nvSpPr>
          <p:cNvPr id="23" name="Shape 17"/>
          <p:cNvSpPr/>
          <p:nvPr/>
        </p:nvSpPr>
        <p:spPr>
          <a:xfrm>
            <a:off x="0" y="4786313"/>
            <a:ext cx="9144000" cy="7144"/>
          </a:xfrm>
          <a:prstGeom prst="rect">
            <a:avLst/>
          </a:prstGeom>
          <a:solidFill>
            <a:srgbClr val="000000"/>
          </a:solidFill>
          <a:ln/>
        </p:spPr>
      </p:sp>
      <p:sp>
        <p:nvSpPr>
          <p:cNvPr id="24" name="Text 18"/>
          <p:cNvSpPr/>
          <p:nvPr/>
        </p:nvSpPr>
        <p:spPr>
          <a:xfrm>
            <a:off x="571500" y="4893469"/>
            <a:ext cx="1868091" cy="117872"/>
          </a:xfrm>
          <a:prstGeom prst="rect">
            <a:avLst/>
          </a:prstGeom>
          <a:noFill/>
          <a:ln/>
        </p:spPr>
        <p:txBody>
          <a:bodyPr wrap="squar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Zimbabwe National AI Strategy 2026-2030</a:t>
            </a:r>
            <a:endParaRPr lang="en-US" sz="750" dirty="0"/>
          </a:p>
        </p:txBody>
      </p:sp>
      <p:sp>
        <p:nvSpPr>
          <p:cNvPr id="25" name="Text 19"/>
          <p:cNvSpPr/>
          <p:nvPr/>
        </p:nvSpPr>
        <p:spPr>
          <a:xfrm>
            <a:off x="8517136" y="4893469"/>
            <a:ext cx="55364" cy="117872"/>
          </a:xfrm>
          <a:prstGeom prst="rect">
            <a:avLst/>
          </a:prstGeom>
          <a:noFill/>
          <a:ln/>
        </p:spPr>
        <p:txBody>
          <a:bodyPr wrap="non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3</a:t>
            </a:r>
            <a:endParaRPr lang="en-US" sz="75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2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9144000" cy="5143500"/>
          </a:xfrm>
          <a:prstGeom prst="rect">
            <a:avLst/>
          </a:prstGeom>
        </p:spPr>
      </p:pic>
      <p:sp>
        <p:nvSpPr>
          <p:cNvPr id="3" name="Shape 0"/>
          <p:cNvSpPr/>
          <p:nvPr/>
        </p:nvSpPr>
        <p:spPr>
          <a:xfrm>
            <a:off x="0" y="0"/>
            <a:ext cx="9144000" cy="642938"/>
          </a:xfrm>
          <a:prstGeom prst="rect">
            <a:avLst/>
          </a:prstGeom>
          <a:solidFill>
            <a:srgbClr val="800000"/>
          </a:solidFill>
          <a:ln/>
        </p:spPr>
      </p:sp>
      <p:sp>
        <p:nvSpPr>
          <p:cNvPr id="4" name="Shape 1"/>
          <p:cNvSpPr/>
          <p:nvPr/>
        </p:nvSpPr>
        <p:spPr>
          <a:xfrm>
            <a:off x="0" y="628650"/>
            <a:ext cx="9144000" cy="14288"/>
          </a:xfrm>
          <a:prstGeom prst="rect">
            <a:avLst/>
          </a:prstGeom>
          <a:solidFill>
            <a:srgbClr val="000000"/>
          </a:solidFill>
          <a:ln/>
        </p:spPr>
      </p:sp>
      <p:sp>
        <p:nvSpPr>
          <p:cNvPr id="5" name="Text 2"/>
          <p:cNvSpPr/>
          <p:nvPr/>
        </p:nvSpPr>
        <p:spPr>
          <a:xfrm>
            <a:off x="571500" y="221456"/>
            <a:ext cx="3287911" cy="342900"/>
          </a:xfrm>
          <a:prstGeom prst="rect">
            <a:avLst/>
          </a:prstGeom>
          <a:noFill/>
          <a:ln/>
        </p:spPr>
        <p:txBody>
          <a:bodyPr wrap="square" lIns="0" tIns="0" rIns="0" bIns="0" rtlCol="0" anchor="t">
            <a:spAutoFit/>
          </a:bodyPr>
          <a:lstStyle/>
          <a:p>
            <a:pPr marL="0" indent="0" algn="l">
              <a:buNone/>
            </a:pPr>
            <a:r>
              <a:rPr lang="en-US" sz="1800" b="1" dirty="0">
                <a:solidFill>
                  <a:srgbClr val="FFFFFF"/>
                </a:solidFill>
                <a:latin typeface="Playfair Display Bold" pitchFamily="34" charset="0"/>
                <a:ea typeface="Playfair Display Bold" pitchFamily="34" charset="-122"/>
                <a:cs typeface="Playfair Display Bold" pitchFamily="34" charset="-120"/>
              </a:rPr>
              <a:t>Way Forward: Call to Action</a:t>
            </a:r>
            <a:endParaRPr lang="en-US" sz="1800" dirty="0"/>
          </a:p>
        </p:txBody>
      </p:sp>
      <p:sp>
        <p:nvSpPr>
          <p:cNvPr id="6" name="Text 3"/>
          <p:cNvSpPr/>
          <p:nvPr/>
        </p:nvSpPr>
        <p:spPr>
          <a:xfrm>
            <a:off x="571500" y="857250"/>
            <a:ext cx="8001000" cy="228600"/>
          </a:xfrm>
          <a:prstGeom prst="rect">
            <a:avLst/>
          </a:prstGeom>
          <a:noFill/>
          <a:ln/>
        </p:spPr>
        <p:txBody>
          <a:bodyPr wrap="square" lIns="0" tIns="0" rIns="0" bIns="0" rtlCol="0" anchor="t">
            <a:spAutoFit/>
          </a:bodyPr>
          <a:lstStyle/>
          <a:p>
            <a:pPr marL="0" indent="0" algn="l">
              <a:buNone/>
            </a:pPr>
            <a:r>
              <a:rPr lang="en-US" sz="1200" b="1" dirty="0">
                <a:solidFill>
                  <a:srgbClr val="B30000"/>
                </a:solidFill>
                <a:latin typeface="Playfair Display Bold" pitchFamily="34" charset="0"/>
                <a:ea typeface="Playfair Display Bold" pitchFamily="34" charset="-122"/>
                <a:cs typeface="Playfair Display Bold" pitchFamily="34" charset="-120"/>
              </a:rPr>
              <a:t>The Path Forward: Collective Transformation</a:t>
            </a:r>
            <a:endParaRPr lang="en-US" sz="1200" dirty="0"/>
          </a:p>
        </p:txBody>
      </p:sp>
      <p:sp>
        <p:nvSpPr>
          <p:cNvPr id="7" name="Shape 4"/>
          <p:cNvSpPr/>
          <p:nvPr/>
        </p:nvSpPr>
        <p:spPr>
          <a:xfrm>
            <a:off x="571500" y="1264444"/>
            <a:ext cx="8001000" cy="714375"/>
          </a:xfrm>
          <a:prstGeom prst="rect">
            <a:avLst/>
          </a:prstGeom>
          <a:solidFill>
            <a:srgbClr val="FFFFFF"/>
          </a:solidFill>
          <a:ln/>
        </p:spPr>
      </p:sp>
      <p:sp>
        <p:nvSpPr>
          <p:cNvPr id="8" name="Shape 5"/>
          <p:cNvSpPr/>
          <p:nvPr/>
        </p:nvSpPr>
        <p:spPr>
          <a:xfrm>
            <a:off x="571500" y="1264444"/>
            <a:ext cx="8001000" cy="28575"/>
          </a:xfrm>
          <a:prstGeom prst="rect">
            <a:avLst/>
          </a:prstGeom>
          <a:solidFill>
            <a:srgbClr val="000000"/>
          </a:solidFill>
          <a:ln/>
        </p:spPr>
      </p:sp>
      <p:sp>
        <p:nvSpPr>
          <p:cNvPr id="9" name="Shape 6"/>
          <p:cNvSpPr/>
          <p:nvPr/>
        </p:nvSpPr>
        <p:spPr>
          <a:xfrm>
            <a:off x="8558213" y="1264444"/>
            <a:ext cx="14288" cy="714375"/>
          </a:xfrm>
          <a:prstGeom prst="rect">
            <a:avLst/>
          </a:prstGeom>
          <a:solidFill>
            <a:srgbClr val="B30000"/>
          </a:solidFill>
          <a:ln/>
        </p:spPr>
      </p:sp>
      <p:sp>
        <p:nvSpPr>
          <p:cNvPr id="10" name="Shape 7"/>
          <p:cNvSpPr/>
          <p:nvPr/>
        </p:nvSpPr>
        <p:spPr>
          <a:xfrm>
            <a:off x="571500" y="1964531"/>
            <a:ext cx="8001000" cy="14288"/>
          </a:xfrm>
          <a:prstGeom prst="rect">
            <a:avLst/>
          </a:prstGeom>
          <a:solidFill>
            <a:srgbClr val="B30000"/>
          </a:solidFill>
          <a:ln/>
        </p:spPr>
      </p:sp>
      <p:sp>
        <p:nvSpPr>
          <p:cNvPr id="11" name="Shape 8"/>
          <p:cNvSpPr/>
          <p:nvPr/>
        </p:nvSpPr>
        <p:spPr>
          <a:xfrm>
            <a:off x="571500" y="1264444"/>
            <a:ext cx="14288" cy="714375"/>
          </a:xfrm>
          <a:prstGeom prst="rect">
            <a:avLst/>
          </a:prstGeom>
          <a:solidFill>
            <a:srgbClr val="B30000"/>
          </a:solidFill>
          <a:ln/>
        </p:spPr>
      </p:sp>
      <p:sp>
        <p:nvSpPr>
          <p:cNvPr id="12" name="Text 9"/>
          <p:cNvSpPr/>
          <p:nvPr/>
        </p:nvSpPr>
        <p:spPr>
          <a:xfrm>
            <a:off x="857250" y="1463046"/>
            <a:ext cx="7429500" cy="531484"/>
          </a:xfrm>
          <a:prstGeom prst="rect">
            <a:avLst/>
          </a:prstGeom>
          <a:noFill/>
          <a:ln/>
        </p:spPr>
        <p:txBody>
          <a:bodyPr wrap="square" lIns="0" tIns="0" rIns="0" bIns="0" rtlCol="0" anchor="t">
            <a:spAutoFit/>
          </a:bodyPr>
          <a:lstStyle/>
          <a:p>
            <a:pPr marL="0" indent="0" algn="ctr">
              <a:lnSpc>
                <a:spcPct val="117333"/>
              </a:lnSpc>
              <a:buNone/>
            </a:pPr>
            <a:r>
              <a:rPr lang="en-US" sz="1200" b="1" dirty="0">
                <a:solidFill>
                  <a:srgbClr val="B30000"/>
                </a:solidFill>
                <a:latin typeface="Playfair Display Bold" pitchFamily="34" charset="0"/>
                <a:ea typeface="Playfair Display Bold" pitchFamily="34" charset="-122"/>
                <a:cs typeface="Playfair Display Bold" pitchFamily="34" charset="-120"/>
              </a:rPr>
              <a:t>The time to act is now.</a:t>
            </a:r>
            <a:r>
              <a:rPr lang="en-US" sz="1150" dirty="0">
                <a:solidFill>
                  <a:srgbClr val="000000"/>
                </a:solidFill>
                <a:latin typeface="Roboto" pitchFamily="34" charset="0"/>
                <a:ea typeface="Roboto" pitchFamily="34" charset="-122"/>
                <a:cs typeface="Roboto" pitchFamily="34" charset="-120"/>
              </a:rPr>
              <a:t> Zimbabwe's AI transformation requires immediate, coordinated action from all stakeholders—government, private sector, academia, and civil society.</a:t>
            </a:r>
            <a:endParaRPr lang="en-US" sz="1200" dirty="0"/>
          </a:p>
        </p:txBody>
      </p:sp>
      <p:sp>
        <p:nvSpPr>
          <p:cNvPr id="13" name="Shape 10"/>
          <p:cNvSpPr/>
          <p:nvPr/>
        </p:nvSpPr>
        <p:spPr>
          <a:xfrm>
            <a:off x="571500" y="2193131"/>
            <a:ext cx="1866305" cy="1428750"/>
          </a:xfrm>
          <a:prstGeom prst="rect">
            <a:avLst/>
          </a:prstGeom>
          <a:solidFill>
            <a:srgbClr val="FFFFFF"/>
          </a:solidFill>
          <a:ln/>
        </p:spPr>
      </p:sp>
      <p:sp>
        <p:nvSpPr>
          <p:cNvPr id="14" name="Shape 11"/>
          <p:cNvSpPr/>
          <p:nvPr/>
        </p:nvSpPr>
        <p:spPr>
          <a:xfrm>
            <a:off x="571500" y="2193131"/>
            <a:ext cx="1866305" cy="7144"/>
          </a:xfrm>
          <a:prstGeom prst="rect">
            <a:avLst/>
          </a:prstGeom>
          <a:solidFill>
            <a:srgbClr val="000000"/>
          </a:solidFill>
          <a:ln/>
        </p:spPr>
      </p:sp>
      <p:sp>
        <p:nvSpPr>
          <p:cNvPr id="15" name="Shape 12"/>
          <p:cNvSpPr/>
          <p:nvPr/>
        </p:nvSpPr>
        <p:spPr>
          <a:xfrm>
            <a:off x="2430661" y="2193131"/>
            <a:ext cx="7144" cy="1428750"/>
          </a:xfrm>
          <a:prstGeom prst="rect">
            <a:avLst/>
          </a:prstGeom>
          <a:solidFill>
            <a:srgbClr val="000000"/>
          </a:solidFill>
          <a:ln/>
        </p:spPr>
      </p:sp>
      <p:sp>
        <p:nvSpPr>
          <p:cNvPr id="16" name="Shape 13"/>
          <p:cNvSpPr/>
          <p:nvPr/>
        </p:nvSpPr>
        <p:spPr>
          <a:xfrm>
            <a:off x="571500" y="3614738"/>
            <a:ext cx="1866305" cy="7144"/>
          </a:xfrm>
          <a:prstGeom prst="rect">
            <a:avLst/>
          </a:prstGeom>
          <a:solidFill>
            <a:srgbClr val="000000"/>
          </a:solidFill>
          <a:ln/>
        </p:spPr>
      </p:sp>
      <p:sp>
        <p:nvSpPr>
          <p:cNvPr id="17" name="Shape 14"/>
          <p:cNvSpPr/>
          <p:nvPr/>
        </p:nvSpPr>
        <p:spPr>
          <a:xfrm>
            <a:off x="571500" y="2193131"/>
            <a:ext cx="28575" cy="1428750"/>
          </a:xfrm>
          <a:prstGeom prst="rect">
            <a:avLst/>
          </a:prstGeom>
          <a:solidFill>
            <a:srgbClr val="000000"/>
          </a:solidFill>
          <a:ln/>
        </p:spPr>
      </p:sp>
      <p:pic>
        <p:nvPicPr>
          <p:cNvPr id="18" name="Image 1" descr="preencoded.png"/>
          <p:cNvPicPr>
            <a:picLocks noChangeAspect="1"/>
          </p:cNvPicPr>
          <p:nvPr/>
        </p:nvPicPr>
        <p:blipFill>
          <a:blip r:embed="rId4"/>
          <a:stretch>
            <a:fillRect/>
          </a:stretch>
        </p:blipFill>
        <p:spPr>
          <a:xfrm>
            <a:off x="1348383" y="2386013"/>
            <a:ext cx="285750" cy="285750"/>
          </a:xfrm>
          <a:prstGeom prst="rect">
            <a:avLst/>
          </a:prstGeom>
        </p:spPr>
      </p:pic>
      <p:sp>
        <p:nvSpPr>
          <p:cNvPr id="19" name="Text 15"/>
          <p:cNvSpPr/>
          <p:nvPr/>
        </p:nvSpPr>
        <p:spPr>
          <a:xfrm>
            <a:off x="1082278" y="2812852"/>
            <a:ext cx="817959" cy="191095"/>
          </a:xfrm>
          <a:prstGeom prst="rect">
            <a:avLst/>
          </a:prstGeom>
          <a:noFill/>
          <a:ln/>
        </p:spPr>
        <p:txBody>
          <a:bodyPr wrap="none" lIns="0" tIns="0" rIns="0" bIns="0" rtlCol="0" anchor="t">
            <a:spAutoFit/>
          </a:bodyPr>
          <a:lstStyle/>
          <a:p>
            <a:pPr marL="0" indent="0" algn="ctr">
              <a:buNone/>
            </a:pPr>
            <a:r>
              <a:rPr lang="en-US" sz="1000" b="1" dirty="0">
                <a:solidFill>
                  <a:srgbClr val="000000"/>
                </a:solidFill>
                <a:latin typeface="Playfair Display Bold" pitchFamily="34" charset="0"/>
                <a:ea typeface="Playfair Display Bold" pitchFamily="34" charset="-122"/>
                <a:cs typeface="Playfair Display Bold" pitchFamily="34" charset="-120"/>
              </a:rPr>
              <a:t>Government</a:t>
            </a:r>
            <a:endParaRPr lang="en-US" sz="1000" dirty="0"/>
          </a:p>
        </p:txBody>
      </p:sp>
      <p:sp>
        <p:nvSpPr>
          <p:cNvPr id="20" name="Text 16"/>
          <p:cNvSpPr/>
          <p:nvPr/>
        </p:nvSpPr>
        <p:spPr>
          <a:xfrm>
            <a:off x="750093" y="3012877"/>
            <a:ext cx="1553766" cy="803672"/>
          </a:xfrm>
          <a:prstGeom prst="rect">
            <a:avLst/>
          </a:prstGeom>
          <a:noFill/>
          <a:ln/>
        </p:spPr>
        <p:txBody>
          <a:bodyPr wrap="square" lIns="0" tIns="0" rIns="0" bIns="0" rtlCol="0" anchor="t">
            <a:spAutoFit/>
          </a:bodyPr>
          <a:lstStyle/>
          <a:p>
            <a:pPr marL="0" indent="0" algn="ctr">
              <a:lnSpc>
                <a:spcPct val="120000"/>
              </a:lnSpc>
              <a:buNone/>
            </a:pPr>
            <a:r>
              <a:rPr lang="en-US" sz="800" dirty="0">
                <a:solidFill>
                  <a:srgbClr val="000000"/>
                </a:solidFill>
                <a:latin typeface="Roboto" pitchFamily="34" charset="0"/>
                <a:ea typeface="Roboto" pitchFamily="34" charset="-122"/>
                <a:cs typeface="Roboto" pitchFamily="34" charset="-120"/>
              </a:rPr>
              <a:t>Approve and resource the National AI Strategy immediately. Operationalize the NAIC and AISIO within the first 100 days.</a:t>
            </a:r>
            <a:endParaRPr lang="en-US" sz="800" dirty="0"/>
          </a:p>
        </p:txBody>
      </p:sp>
      <p:sp>
        <p:nvSpPr>
          <p:cNvPr id="21" name="Shape 17"/>
          <p:cNvSpPr/>
          <p:nvPr/>
        </p:nvSpPr>
        <p:spPr>
          <a:xfrm>
            <a:off x="2589609" y="2193131"/>
            <a:ext cx="1875234" cy="1428750"/>
          </a:xfrm>
          <a:prstGeom prst="rect">
            <a:avLst/>
          </a:prstGeom>
          <a:solidFill>
            <a:srgbClr val="FFFFFF"/>
          </a:solidFill>
          <a:ln/>
        </p:spPr>
      </p:sp>
      <p:sp>
        <p:nvSpPr>
          <p:cNvPr id="22" name="Shape 18"/>
          <p:cNvSpPr/>
          <p:nvPr/>
        </p:nvSpPr>
        <p:spPr>
          <a:xfrm>
            <a:off x="2589609" y="2193131"/>
            <a:ext cx="1875234" cy="7144"/>
          </a:xfrm>
          <a:prstGeom prst="rect">
            <a:avLst/>
          </a:prstGeom>
          <a:solidFill>
            <a:srgbClr val="000000"/>
          </a:solidFill>
          <a:ln/>
        </p:spPr>
      </p:sp>
      <p:sp>
        <p:nvSpPr>
          <p:cNvPr id="23" name="Shape 19"/>
          <p:cNvSpPr/>
          <p:nvPr/>
        </p:nvSpPr>
        <p:spPr>
          <a:xfrm>
            <a:off x="4457700" y="2193131"/>
            <a:ext cx="7144" cy="1428750"/>
          </a:xfrm>
          <a:prstGeom prst="rect">
            <a:avLst/>
          </a:prstGeom>
          <a:solidFill>
            <a:srgbClr val="000000"/>
          </a:solidFill>
          <a:ln/>
        </p:spPr>
      </p:sp>
      <p:sp>
        <p:nvSpPr>
          <p:cNvPr id="24" name="Shape 20"/>
          <p:cNvSpPr/>
          <p:nvPr/>
        </p:nvSpPr>
        <p:spPr>
          <a:xfrm>
            <a:off x="2589609" y="3614738"/>
            <a:ext cx="1875234" cy="7144"/>
          </a:xfrm>
          <a:prstGeom prst="rect">
            <a:avLst/>
          </a:prstGeom>
          <a:solidFill>
            <a:srgbClr val="000000"/>
          </a:solidFill>
          <a:ln/>
        </p:spPr>
      </p:sp>
      <p:sp>
        <p:nvSpPr>
          <p:cNvPr id="25" name="Shape 21"/>
          <p:cNvSpPr/>
          <p:nvPr/>
        </p:nvSpPr>
        <p:spPr>
          <a:xfrm>
            <a:off x="2589609" y="2193131"/>
            <a:ext cx="28575" cy="1428750"/>
          </a:xfrm>
          <a:prstGeom prst="rect">
            <a:avLst/>
          </a:prstGeom>
          <a:solidFill>
            <a:srgbClr val="000000"/>
          </a:solidFill>
          <a:ln/>
        </p:spPr>
      </p:sp>
      <p:pic>
        <p:nvPicPr>
          <p:cNvPr id="26" name="Image 2" descr="preencoded.png"/>
          <p:cNvPicPr>
            <a:picLocks noChangeAspect="1"/>
          </p:cNvPicPr>
          <p:nvPr/>
        </p:nvPicPr>
        <p:blipFill>
          <a:blip r:embed="rId5"/>
          <a:stretch>
            <a:fillRect/>
          </a:stretch>
        </p:blipFill>
        <p:spPr>
          <a:xfrm>
            <a:off x="3344168" y="2386013"/>
            <a:ext cx="357188" cy="285750"/>
          </a:xfrm>
          <a:prstGeom prst="rect">
            <a:avLst/>
          </a:prstGeom>
        </p:spPr>
      </p:pic>
      <p:sp>
        <p:nvSpPr>
          <p:cNvPr id="27" name="Text 22"/>
          <p:cNvSpPr/>
          <p:nvPr/>
        </p:nvSpPr>
        <p:spPr>
          <a:xfrm>
            <a:off x="3060204" y="2812852"/>
            <a:ext cx="925116" cy="191095"/>
          </a:xfrm>
          <a:prstGeom prst="rect">
            <a:avLst/>
          </a:prstGeom>
          <a:noFill/>
          <a:ln/>
        </p:spPr>
        <p:txBody>
          <a:bodyPr wrap="none" lIns="0" tIns="0" rIns="0" bIns="0" rtlCol="0" anchor="t">
            <a:spAutoFit/>
          </a:bodyPr>
          <a:lstStyle/>
          <a:p>
            <a:pPr marL="0" indent="0" algn="ctr">
              <a:buNone/>
            </a:pPr>
            <a:r>
              <a:rPr lang="en-US" sz="1000" b="1" dirty="0">
                <a:solidFill>
                  <a:srgbClr val="000000"/>
                </a:solidFill>
                <a:latin typeface="Playfair Display Bold" pitchFamily="34" charset="0"/>
                <a:ea typeface="Playfair Display Bold" pitchFamily="34" charset="-122"/>
                <a:cs typeface="Playfair Display Bold" pitchFamily="34" charset="-120"/>
              </a:rPr>
              <a:t>Private Sector</a:t>
            </a:r>
            <a:endParaRPr lang="en-US" sz="1000" dirty="0"/>
          </a:p>
        </p:txBody>
      </p:sp>
      <p:sp>
        <p:nvSpPr>
          <p:cNvPr id="28" name="Text 23"/>
          <p:cNvSpPr/>
          <p:nvPr/>
        </p:nvSpPr>
        <p:spPr>
          <a:xfrm>
            <a:off x="2741414" y="3012877"/>
            <a:ext cx="1562695" cy="642938"/>
          </a:xfrm>
          <a:prstGeom prst="rect">
            <a:avLst/>
          </a:prstGeom>
          <a:noFill/>
          <a:ln/>
        </p:spPr>
        <p:txBody>
          <a:bodyPr wrap="square" lIns="0" tIns="0" rIns="0" bIns="0" rtlCol="0" anchor="t">
            <a:spAutoFit/>
          </a:bodyPr>
          <a:lstStyle/>
          <a:p>
            <a:pPr marL="0" indent="0" algn="ctr">
              <a:lnSpc>
                <a:spcPct val="120000"/>
              </a:lnSpc>
              <a:buNone/>
            </a:pPr>
            <a:r>
              <a:rPr lang="en-US" sz="800" dirty="0">
                <a:solidFill>
                  <a:srgbClr val="000000"/>
                </a:solidFill>
                <a:latin typeface="Roboto" pitchFamily="34" charset="0"/>
                <a:ea typeface="Roboto" pitchFamily="34" charset="-122"/>
                <a:cs typeface="Roboto" pitchFamily="34" charset="-120"/>
              </a:rPr>
              <a:t>Commit to Public-Private Partnership investments and drive commercial AI innovation through the Regulatory Sandbox.</a:t>
            </a:r>
            <a:endParaRPr lang="en-US" sz="800" dirty="0"/>
          </a:p>
        </p:txBody>
      </p:sp>
      <p:sp>
        <p:nvSpPr>
          <p:cNvPr id="29" name="Shape 24"/>
          <p:cNvSpPr/>
          <p:nvPr/>
        </p:nvSpPr>
        <p:spPr>
          <a:xfrm>
            <a:off x="4625578" y="2193131"/>
            <a:ext cx="1884164" cy="1428750"/>
          </a:xfrm>
          <a:prstGeom prst="rect">
            <a:avLst/>
          </a:prstGeom>
          <a:solidFill>
            <a:srgbClr val="FFFFFF"/>
          </a:solidFill>
          <a:ln/>
        </p:spPr>
      </p:sp>
      <p:sp>
        <p:nvSpPr>
          <p:cNvPr id="30" name="Shape 25"/>
          <p:cNvSpPr/>
          <p:nvPr/>
        </p:nvSpPr>
        <p:spPr>
          <a:xfrm>
            <a:off x="4625578" y="2193131"/>
            <a:ext cx="1884164" cy="7144"/>
          </a:xfrm>
          <a:prstGeom prst="rect">
            <a:avLst/>
          </a:prstGeom>
          <a:solidFill>
            <a:srgbClr val="000000"/>
          </a:solidFill>
          <a:ln/>
        </p:spPr>
      </p:sp>
      <p:sp>
        <p:nvSpPr>
          <p:cNvPr id="31" name="Shape 26"/>
          <p:cNvSpPr/>
          <p:nvPr/>
        </p:nvSpPr>
        <p:spPr>
          <a:xfrm>
            <a:off x="6502598" y="2193131"/>
            <a:ext cx="7144" cy="1428750"/>
          </a:xfrm>
          <a:prstGeom prst="rect">
            <a:avLst/>
          </a:prstGeom>
          <a:solidFill>
            <a:srgbClr val="000000"/>
          </a:solidFill>
          <a:ln/>
        </p:spPr>
      </p:sp>
      <p:sp>
        <p:nvSpPr>
          <p:cNvPr id="32" name="Shape 27"/>
          <p:cNvSpPr/>
          <p:nvPr/>
        </p:nvSpPr>
        <p:spPr>
          <a:xfrm>
            <a:off x="4625578" y="3614738"/>
            <a:ext cx="1884164" cy="7144"/>
          </a:xfrm>
          <a:prstGeom prst="rect">
            <a:avLst/>
          </a:prstGeom>
          <a:solidFill>
            <a:srgbClr val="000000"/>
          </a:solidFill>
          <a:ln/>
        </p:spPr>
      </p:sp>
      <p:sp>
        <p:nvSpPr>
          <p:cNvPr id="33" name="Shape 28"/>
          <p:cNvSpPr/>
          <p:nvPr/>
        </p:nvSpPr>
        <p:spPr>
          <a:xfrm>
            <a:off x="4625578" y="2193131"/>
            <a:ext cx="28575" cy="1428750"/>
          </a:xfrm>
          <a:prstGeom prst="rect">
            <a:avLst/>
          </a:prstGeom>
          <a:solidFill>
            <a:srgbClr val="000000"/>
          </a:solidFill>
          <a:ln/>
        </p:spPr>
      </p:sp>
      <p:pic>
        <p:nvPicPr>
          <p:cNvPr id="34" name="Image 3" descr="preencoded.png"/>
          <p:cNvPicPr>
            <a:picLocks noChangeAspect="1"/>
          </p:cNvPicPr>
          <p:nvPr/>
        </p:nvPicPr>
        <p:blipFill>
          <a:blip r:embed="rId6"/>
          <a:stretch>
            <a:fillRect/>
          </a:stretch>
        </p:blipFill>
        <p:spPr>
          <a:xfrm>
            <a:off x="5429250" y="2386013"/>
            <a:ext cx="285750" cy="285750"/>
          </a:xfrm>
          <a:prstGeom prst="rect">
            <a:avLst/>
          </a:prstGeom>
        </p:spPr>
      </p:pic>
      <p:sp>
        <p:nvSpPr>
          <p:cNvPr id="35" name="Text 29"/>
          <p:cNvSpPr/>
          <p:nvPr/>
        </p:nvSpPr>
        <p:spPr>
          <a:xfrm>
            <a:off x="5250656" y="2812852"/>
            <a:ext cx="642938" cy="191095"/>
          </a:xfrm>
          <a:prstGeom prst="rect">
            <a:avLst/>
          </a:prstGeom>
          <a:noFill/>
          <a:ln/>
        </p:spPr>
        <p:txBody>
          <a:bodyPr wrap="none" lIns="0" tIns="0" rIns="0" bIns="0" rtlCol="0" anchor="t">
            <a:spAutoFit/>
          </a:bodyPr>
          <a:lstStyle/>
          <a:p>
            <a:pPr marL="0" indent="0" algn="ctr">
              <a:buNone/>
            </a:pPr>
            <a:r>
              <a:rPr lang="en-US" sz="1000" b="1" dirty="0">
                <a:solidFill>
                  <a:srgbClr val="000000"/>
                </a:solidFill>
                <a:latin typeface="Playfair Display Bold" pitchFamily="34" charset="0"/>
                <a:ea typeface="Playfair Display Bold" pitchFamily="34" charset="-122"/>
                <a:cs typeface="Playfair Display Bold" pitchFamily="34" charset="-120"/>
              </a:rPr>
              <a:t>Academia</a:t>
            </a:r>
            <a:endParaRPr lang="en-US" sz="1000" dirty="0"/>
          </a:p>
        </p:txBody>
      </p:sp>
      <p:sp>
        <p:nvSpPr>
          <p:cNvPr id="36" name="Text 30"/>
          <p:cNvSpPr/>
          <p:nvPr/>
        </p:nvSpPr>
        <p:spPr>
          <a:xfrm>
            <a:off x="4804171" y="2981539"/>
            <a:ext cx="1571625" cy="642938"/>
          </a:xfrm>
          <a:prstGeom prst="rect">
            <a:avLst/>
          </a:prstGeom>
          <a:noFill/>
          <a:ln/>
        </p:spPr>
        <p:txBody>
          <a:bodyPr wrap="square" lIns="0" tIns="0" rIns="0" bIns="0" rtlCol="0" anchor="t">
            <a:spAutoFit/>
          </a:bodyPr>
          <a:lstStyle/>
          <a:p>
            <a:pPr marL="0" indent="0" algn="ctr">
              <a:lnSpc>
                <a:spcPct val="120000"/>
              </a:lnSpc>
              <a:buNone/>
            </a:pPr>
            <a:r>
              <a:rPr lang="en-US" sz="800" dirty="0">
                <a:solidFill>
                  <a:srgbClr val="000000"/>
                </a:solidFill>
                <a:latin typeface="Roboto" pitchFamily="34" charset="0"/>
                <a:ea typeface="Roboto" pitchFamily="34" charset="-122"/>
                <a:cs typeface="Roboto" pitchFamily="34" charset="-120"/>
              </a:rPr>
              <a:t>Launch dedicated AI programs and research initiatives aligned with the National AI Strategy and Heritage-Based Education 5.0.</a:t>
            </a:r>
            <a:endParaRPr lang="en-US" sz="800" dirty="0"/>
          </a:p>
        </p:txBody>
      </p:sp>
      <p:sp>
        <p:nvSpPr>
          <p:cNvPr id="37" name="Shape 31"/>
          <p:cNvSpPr/>
          <p:nvPr/>
        </p:nvSpPr>
        <p:spPr>
          <a:xfrm>
            <a:off x="6679406" y="2193131"/>
            <a:ext cx="1893094" cy="1428750"/>
          </a:xfrm>
          <a:prstGeom prst="rect">
            <a:avLst/>
          </a:prstGeom>
          <a:solidFill>
            <a:srgbClr val="FFFFFF"/>
          </a:solidFill>
          <a:ln/>
        </p:spPr>
      </p:sp>
      <p:sp>
        <p:nvSpPr>
          <p:cNvPr id="38" name="Shape 32"/>
          <p:cNvSpPr/>
          <p:nvPr/>
        </p:nvSpPr>
        <p:spPr>
          <a:xfrm>
            <a:off x="6679406" y="2193131"/>
            <a:ext cx="1893094" cy="7144"/>
          </a:xfrm>
          <a:prstGeom prst="rect">
            <a:avLst/>
          </a:prstGeom>
          <a:solidFill>
            <a:srgbClr val="000000"/>
          </a:solidFill>
          <a:ln/>
        </p:spPr>
      </p:sp>
      <p:sp>
        <p:nvSpPr>
          <p:cNvPr id="39" name="Shape 33"/>
          <p:cNvSpPr/>
          <p:nvPr/>
        </p:nvSpPr>
        <p:spPr>
          <a:xfrm>
            <a:off x="8565356" y="2193131"/>
            <a:ext cx="7144" cy="1428750"/>
          </a:xfrm>
          <a:prstGeom prst="rect">
            <a:avLst/>
          </a:prstGeom>
          <a:solidFill>
            <a:srgbClr val="000000"/>
          </a:solidFill>
          <a:ln/>
        </p:spPr>
      </p:sp>
      <p:sp>
        <p:nvSpPr>
          <p:cNvPr id="40" name="Shape 34"/>
          <p:cNvSpPr/>
          <p:nvPr/>
        </p:nvSpPr>
        <p:spPr>
          <a:xfrm>
            <a:off x="6679406" y="3614738"/>
            <a:ext cx="1893094" cy="7144"/>
          </a:xfrm>
          <a:prstGeom prst="rect">
            <a:avLst/>
          </a:prstGeom>
          <a:solidFill>
            <a:srgbClr val="000000"/>
          </a:solidFill>
          <a:ln/>
        </p:spPr>
      </p:sp>
      <p:sp>
        <p:nvSpPr>
          <p:cNvPr id="41" name="Shape 35"/>
          <p:cNvSpPr/>
          <p:nvPr/>
        </p:nvSpPr>
        <p:spPr>
          <a:xfrm>
            <a:off x="6679406" y="2193131"/>
            <a:ext cx="28575" cy="1428750"/>
          </a:xfrm>
          <a:prstGeom prst="rect">
            <a:avLst/>
          </a:prstGeom>
          <a:solidFill>
            <a:srgbClr val="000000"/>
          </a:solidFill>
          <a:ln/>
        </p:spPr>
      </p:sp>
      <p:pic>
        <p:nvPicPr>
          <p:cNvPr id="42" name="Image 4" descr="preencoded.png"/>
          <p:cNvPicPr>
            <a:picLocks noChangeAspect="1"/>
          </p:cNvPicPr>
          <p:nvPr/>
        </p:nvPicPr>
        <p:blipFill>
          <a:blip r:embed="rId7"/>
          <a:stretch>
            <a:fillRect/>
          </a:stretch>
        </p:blipFill>
        <p:spPr>
          <a:xfrm>
            <a:off x="7460754" y="2386013"/>
            <a:ext cx="357188" cy="285750"/>
          </a:xfrm>
          <a:prstGeom prst="rect">
            <a:avLst/>
          </a:prstGeom>
        </p:spPr>
      </p:pic>
      <p:sp>
        <p:nvSpPr>
          <p:cNvPr id="43" name="Text 36"/>
          <p:cNvSpPr/>
          <p:nvPr/>
        </p:nvSpPr>
        <p:spPr>
          <a:xfrm>
            <a:off x="7373243" y="2812852"/>
            <a:ext cx="532209" cy="191095"/>
          </a:xfrm>
          <a:prstGeom prst="rect">
            <a:avLst/>
          </a:prstGeom>
          <a:noFill/>
          <a:ln/>
        </p:spPr>
        <p:txBody>
          <a:bodyPr wrap="none" lIns="0" tIns="0" rIns="0" bIns="0" rtlCol="0" anchor="t">
            <a:spAutoFit/>
          </a:bodyPr>
          <a:lstStyle/>
          <a:p>
            <a:pPr marL="0" indent="0" algn="ctr">
              <a:buNone/>
            </a:pPr>
            <a:r>
              <a:rPr lang="en-US" sz="1000" b="1" dirty="0">
                <a:solidFill>
                  <a:srgbClr val="000000"/>
                </a:solidFill>
                <a:latin typeface="Playfair Display Bold" pitchFamily="34" charset="0"/>
                <a:ea typeface="Playfair Display Bold" pitchFamily="34" charset="-122"/>
                <a:cs typeface="Playfair Display Bold" pitchFamily="34" charset="-120"/>
              </a:rPr>
              <a:t>Citizens</a:t>
            </a:r>
            <a:endParaRPr lang="en-US" sz="1000" dirty="0"/>
          </a:p>
        </p:txBody>
      </p:sp>
      <p:sp>
        <p:nvSpPr>
          <p:cNvPr id="44" name="Text 37"/>
          <p:cNvSpPr/>
          <p:nvPr/>
        </p:nvSpPr>
        <p:spPr>
          <a:xfrm>
            <a:off x="6834783" y="2988042"/>
            <a:ext cx="1580555" cy="642938"/>
          </a:xfrm>
          <a:prstGeom prst="rect">
            <a:avLst/>
          </a:prstGeom>
          <a:noFill/>
          <a:ln/>
        </p:spPr>
        <p:txBody>
          <a:bodyPr wrap="square" lIns="0" tIns="0" rIns="0" bIns="0" rtlCol="0" anchor="t">
            <a:spAutoFit/>
          </a:bodyPr>
          <a:lstStyle/>
          <a:p>
            <a:pPr marL="0" indent="0" algn="ctr">
              <a:lnSpc>
                <a:spcPct val="120000"/>
              </a:lnSpc>
              <a:buNone/>
            </a:pPr>
            <a:r>
              <a:rPr lang="en-US" sz="800" dirty="0">
                <a:solidFill>
                  <a:srgbClr val="000000"/>
                </a:solidFill>
                <a:latin typeface="Roboto" pitchFamily="34" charset="0"/>
                <a:ea typeface="Roboto" pitchFamily="34" charset="-122"/>
                <a:cs typeface="Roboto" pitchFamily="34" charset="-120"/>
              </a:rPr>
              <a:t>Actively engage in Nzwisiso.ai national literacy campaign and support the inclusive, ethical transformation of Zimbabwe.</a:t>
            </a:r>
            <a:endParaRPr lang="en-US" sz="800" dirty="0"/>
          </a:p>
        </p:txBody>
      </p:sp>
      <p:sp>
        <p:nvSpPr>
          <p:cNvPr id="45" name="Shape 38"/>
          <p:cNvSpPr/>
          <p:nvPr/>
        </p:nvSpPr>
        <p:spPr>
          <a:xfrm>
            <a:off x="571500" y="3836194"/>
            <a:ext cx="8001000" cy="571500"/>
          </a:xfrm>
          <a:prstGeom prst="rect">
            <a:avLst/>
          </a:prstGeom>
          <a:solidFill>
            <a:srgbClr val="FFFFFF"/>
          </a:solidFill>
          <a:ln w="18288">
            <a:solidFill>
              <a:srgbClr val="000000"/>
            </a:solidFill>
            <a:prstDash val="solid"/>
          </a:ln>
        </p:spPr>
      </p:sp>
      <p:sp>
        <p:nvSpPr>
          <p:cNvPr id="46" name="Text 39"/>
          <p:cNvSpPr/>
          <p:nvPr/>
        </p:nvSpPr>
        <p:spPr>
          <a:xfrm>
            <a:off x="785813" y="3959423"/>
            <a:ext cx="7572375" cy="467916"/>
          </a:xfrm>
          <a:prstGeom prst="rect">
            <a:avLst/>
          </a:prstGeom>
          <a:noFill/>
          <a:ln/>
        </p:spPr>
        <p:txBody>
          <a:bodyPr wrap="square" lIns="0" tIns="0" rIns="0" bIns="0" rtlCol="0" anchor="t">
            <a:spAutoFit/>
          </a:bodyPr>
          <a:lstStyle/>
          <a:p>
            <a:pPr marL="0" indent="0" algn="ctr">
              <a:lnSpc>
                <a:spcPct val="128000"/>
              </a:lnSpc>
              <a:buNone/>
            </a:pPr>
            <a:r>
              <a:rPr lang="en-US" sz="1000" b="1" dirty="0">
                <a:solidFill>
                  <a:srgbClr val="B30000"/>
                </a:solidFill>
                <a:latin typeface="Playfair Display Bold" pitchFamily="34" charset="0"/>
                <a:ea typeface="Playfair Display Bold" pitchFamily="34" charset="-122"/>
                <a:cs typeface="Playfair Display Bold" pitchFamily="34" charset="-120"/>
              </a:rPr>
              <a:t>Together, we will build an AI-powered Zimbabwe</a:t>
            </a:r>
            <a:r>
              <a:rPr lang="en-US" sz="1050" i="1" dirty="0">
                <a:solidFill>
                  <a:srgbClr val="000000"/>
                </a:solidFill>
                <a:latin typeface="Roboto" pitchFamily="34" charset="0"/>
                <a:ea typeface="Roboto" pitchFamily="34" charset="-122"/>
                <a:cs typeface="Roboto" pitchFamily="34" charset="-120"/>
              </a:rPr>
              <a:t> that serves all citizens, respects our heritage, and positions our nation as a beacon of innovation across Africa and the Global South.</a:t>
            </a:r>
            <a:endParaRPr lang="en-US" sz="1000" dirty="0"/>
          </a:p>
        </p:txBody>
      </p:sp>
      <p:sp>
        <p:nvSpPr>
          <p:cNvPr id="47" name="Text 40"/>
          <p:cNvSpPr/>
          <p:nvPr/>
        </p:nvSpPr>
        <p:spPr>
          <a:xfrm>
            <a:off x="571500" y="4900613"/>
            <a:ext cx="1868091" cy="117872"/>
          </a:xfrm>
          <a:prstGeom prst="rect">
            <a:avLst/>
          </a:prstGeom>
          <a:noFill/>
          <a:ln/>
        </p:spPr>
        <p:txBody>
          <a:bodyPr wrap="squar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Zimbabwe National AI Strategy 2026-2030</a:t>
            </a:r>
            <a:endParaRPr lang="en-US" sz="750" dirty="0"/>
          </a:p>
        </p:txBody>
      </p:sp>
      <p:sp>
        <p:nvSpPr>
          <p:cNvPr id="48" name="Text 41"/>
          <p:cNvSpPr/>
          <p:nvPr/>
        </p:nvSpPr>
        <p:spPr>
          <a:xfrm>
            <a:off x="8461772" y="4900613"/>
            <a:ext cx="110728" cy="117872"/>
          </a:xfrm>
          <a:prstGeom prst="rect">
            <a:avLst/>
          </a:prstGeom>
          <a:noFill/>
          <a:ln/>
        </p:spPr>
        <p:txBody>
          <a:bodyPr wrap="non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29</a:t>
            </a:r>
            <a:endParaRPr lang="en-US" sz="75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9144000" cy="5143500"/>
          </a:xfrm>
          <a:prstGeom prst="rect">
            <a:avLst/>
          </a:prstGeom>
        </p:spPr>
      </p:pic>
      <p:sp>
        <p:nvSpPr>
          <p:cNvPr id="3" name="Shape 0"/>
          <p:cNvSpPr/>
          <p:nvPr/>
        </p:nvSpPr>
        <p:spPr>
          <a:xfrm>
            <a:off x="0" y="0"/>
            <a:ext cx="9144000" cy="642938"/>
          </a:xfrm>
          <a:prstGeom prst="rect">
            <a:avLst/>
          </a:prstGeom>
          <a:solidFill>
            <a:srgbClr val="800000"/>
          </a:solidFill>
          <a:ln/>
        </p:spPr>
      </p:sp>
      <p:sp>
        <p:nvSpPr>
          <p:cNvPr id="4" name="Shape 1"/>
          <p:cNvSpPr/>
          <p:nvPr/>
        </p:nvSpPr>
        <p:spPr>
          <a:xfrm>
            <a:off x="0" y="628650"/>
            <a:ext cx="9144000" cy="14288"/>
          </a:xfrm>
          <a:prstGeom prst="rect">
            <a:avLst/>
          </a:prstGeom>
          <a:solidFill>
            <a:srgbClr val="000000"/>
          </a:solidFill>
          <a:ln/>
        </p:spPr>
      </p:sp>
      <p:sp>
        <p:nvSpPr>
          <p:cNvPr id="5" name="Text 2"/>
          <p:cNvSpPr/>
          <p:nvPr/>
        </p:nvSpPr>
        <p:spPr>
          <a:xfrm>
            <a:off x="571500" y="221456"/>
            <a:ext cx="4050506" cy="342900"/>
          </a:xfrm>
          <a:prstGeom prst="rect">
            <a:avLst/>
          </a:prstGeom>
          <a:noFill/>
          <a:ln/>
        </p:spPr>
        <p:txBody>
          <a:bodyPr wrap="square" lIns="0" tIns="0" rIns="0" bIns="0" rtlCol="0" anchor="t">
            <a:spAutoFit/>
          </a:bodyPr>
          <a:lstStyle/>
          <a:p>
            <a:pPr marL="0" indent="0" algn="l">
              <a:buNone/>
            </a:pPr>
            <a:r>
              <a:rPr lang="en-US" sz="1800" b="1" dirty="0">
                <a:solidFill>
                  <a:srgbClr val="FFFFFF"/>
                </a:solidFill>
                <a:latin typeface="Playfair Display Bold" pitchFamily="34" charset="0"/>
                <a:ea typeface="Playfair Display Bold" pitchFamily="34" charset="-122"/>
                <a:cs typeface="Playfair Display Bold" pitchFamily="34" charset="-120"/>
              </a:rPr>
              <a:t>Conclusion: Zimbabwe's AI Future</a:t>
            </a:r>
            <a:endParaRPr lang="en-US" sz="1800" dirty="0"/>
          </a:p>
        </p:txBody>
      </p:sp>
      <p:sp>
        <p:nvSpPr>
          <p:cNvPr id="6" name="Text 3"/>
          <p:cNvSpPr/>
          <p:nvPr/>
        </p:nvSpPr>
        <p:spPr>
          <a:xfrm>
            <a:off x="571500" y="857250"/>
            <a:ext cx="8001000" cy="228600"/>
          </a:xfrm>
          <a:prstGeom prst="rect">
            <a:avLst/>
          </a:prstGeom>
          <a:noFill/>
          <a:ln/>
        </p:spPr>
        <p:txBody>
          <a:bodyPr wrap="square" lIns="0" tIns="0" rIns="0" bIns="0" rtlCol="0" anchor="t">
            <a:spAutoFit/>
          </a:bodyPr>
          <a:lstStyle/>
          <a:p>
            <a:pPr marL="0" indent="0" algn="ctr">
              <a:buNone/>
            </a:pPr>
            <a:r>
              <a:rPr lang="en-US" sz="1200" b="1" dirty="0">
                <a:solidFill>
                  <a:srgbClr val="B30000"/>
                </a:solidFill>
                <a:latin typeface="Playfair Display Bold" pitchFamily="34" charset="0"/>
                <a:ea typeface="Playfair Display Bold" pitchFamily="34" charset="-122"/>
                <a:cs typeface="Playfair Display Bold" pitchFamily="34" charset="-120"/>
              </a:rPr>
              <a:t>A Beacon for Africa and the Global South</a:t>
            </a:r>
            <a:endParaRPr lang="en-US" sz="1200" dirty="0"/>
          </a:p>
        </p:txBody>
      </p:sp>
      <p:sp>
        <p:nvSpPr>
          <p:cNvPr id="7" name="Shape 4"/>
          <p:cNvSpPr/>
          <p:nvPr/>
        </p:nvSpPr>
        <p:spPr>
          <a:xfrm>
            <a:off x="571500" y="1264444"/>
            <a:ext cx="8001000" cy="785813"/>
          </a:xfrm>
          <a:prstGeom prst="rect">
            <a:avLst/>
          </a:prstGeom>
          <a:solidFill>
            <a:srgbClr val="FFFFFF"/>
          </a:solidFill>
          <a:ln/>
        </p:spPr>
      </p:sp>
      <p:sp>
        <p:nvSpPr>
          <p:cNvPr id="8" name="Shape 5"/>
          <p:cNvSpPr/>
          <p:nvPr/>
        </p:nvSpPr>
        <p:spPr>
          <a:xfrm>
            <a:off x="571500" y="1264444"/>
            <a:ext cx="8001000" cy="28575"/>
          </a:xfrm>
          <a:prstGeom prst="rect">
            <a:avLst/>
          </a:prstGeom>
          <a:solidFill>
            <a:srgbClr val="B30000"/>
          </a:solidFill>
          <a:ln/>
        </p:spPr>
      </p:sp>
      <p:sp>
        <p:nvSpPr>
          <p:cNvPr id="9" name="Shape 6"/>
          <p:cNvSpPr/>
          <p:nvPr/>
        </p:nvSpPr>
        <p:spPr>
          <a:xfrm>
            <a:off x="8558213" y="1264444"/>
            <a:ext cx="14288" cy="785813"/>
          </a:xfrm>
          <a:prstGeom prst="rect">
            <a:avLst/>
          </a:prstGeom>
          <a:solidFill>
            <a:srgbClr val="000000"/>
          </a:solidFill>
          <a:ln/>
        </p:spPr>
      </p:sp>
      <p:sp>
        <p:nvSpPr>
          <p:cNvPr id="10" name="Shape 7"/>
          <p:cNvSpPr/>
          <p:nvPr/>
        </p:nvSpPr>
        <p:spPr>
          <a:xfrm>
            <a:off x="571500" y="2035969"/>
            <a:ext cx="8001000" cy="14288"/>
          </a:xfrm>
          <a:prstGeom prst="rect">
            <a:avLst/>
          </a:prstGeom>
          <a:solidFill>
            <a:srgbClr val="000000"/>
          </a:solidFill>
          <a:ln/>
        </p:spPr>
      </p:sp>
      <p:sp>
        <p:nvSpPr>
          <p:cNvPr id="11" name="Shape 8"/>
          <p:cNvSpPr/>
          <p:nvPr/>
        </p:nvSpPr>
        <p:spPr>
          <a:xfrm>
            <a:off x="571500" y="1264444"/>
            <a:ext cx="14288" cy="785813"/>
          </a:xfrm>
          <a:prstGeom prst="rect">
            <a:avLst/>
          </a:prstGeom>
          <a:solidFill>
            <a:srgbClr val="000000"/>
          </a:solidFill>
          <a:ln/>
        </p:spPr>
      </p:sp>
      <p:sp>
        <p:nvSpPr>
          <p:cNvPr id="12" name="Text 9"/>
          <p:cNvSpPr/>
          <p:nvPr/>
        </p:nvSpPr>
        <p:spPr>
          <a:xfrm>
            <a:off x="857250" y="1491983"/>
            <a:ext cx="7429500" cy="545046"/>
          </a:xfrm>
          <a:prstGeom prst="rect">
            <a:avLst/>
          </a:prstGeom>
          <a:noFill/>
          <a:ln/>
        </p:spPr>
        <p:txBody>
          <a:bodyPr wrap="square" lIns="0" tIns="0" rIns="0" bIns="0" rtlCol="0" anchor="t">
            <a:spAutoFit/>
          </a:bodyPr>
          <a:lstStyle/>
          <a:p>
            <a:pPr marL="0" indent="0" algn="ctr">
              <a:lnSpc>
                <a:spcPct val="136000"/>
              </a:lnSpc>
              <a:buNone/>
            </a:pPr>
            <a:r>
              <a:rPr lang="en-US" sz="1150" dirty="0">
                <a:solidFill>
                  <a:srgbClr val="000000"/>
                </a:solidFill>
                <a:latin typeface="Roboto" pitchFamily="34" charset="0"/>
                <a:ea typeface="Roboto" pitchFamily="34" charset="-122"/>
                <a:cs typeface="Roboto" pitchFamily="34" charset="-120"/>
              </a:rPr>
              <a:t>By 2030, Zimbabwe will be recognized as a </a:t>
            </a:r>
            <a:r>
              <a:rPr lang="en-US" sz="1150" i="1" dirty="0">
                <a:solidFill>
                  <a:srgbClr val="B30000"/>
                </a:solidFill>
                <a:latin typeface="Playfair Display Medium" pitchFamily="34" charset="0"/>
                <a:ea typeface="Playfair Display Medium" pitchFamily="34" charset="-122"/>
                <a:cs typeface="Playfair Display Medium" pitchFamily="34" charset="-120"/>
              </a:rPr>
              <a:t>sovereign, ethical AI innovator</a:t>
            </a:r>
            <a:r>
              <a:rPr lang="en-US" sz="1150" dirty="0">
                <a:solidFill>
                  <a:srgbClr val="000000"/>
                </a:solidFill>
                <a:latin typeface="Roboto" pitchFamily="34" charset="0"/>
                <a:ea typeface="Roboto" pitchFamily="34" charset="-122"/>
                <a:cs typeface="Roboto" pitchFamily="34" charset="-120"/>
              </a:rPr>
              <a:t>—a beacon of inclusive, human-centered AI development for Africa and the Global South.</a:t>
            </a:r>
            <a:endParaRPr lang="en-US" sz="1150" dirty="0"/>
          </a:p>
        </p:txBody>
      </p:sp>
      <p:sp>
        <p:nvSpPr>
          <p:cNvPr id="13" name="Shape 10"/>
          <p:cNvSpPr/>
          <p:nvPr/>
        </p:nvSpPr>
        <p:spPr>
          <a:xfrm>
            <a:off x="571500" y="2264569"/>
            <a:ext cx="2524116" cy="1428750"/>
          </a:xfrm>
          <a:prstGeom prst="rect">
            <a:avLst/>
          </a:prstGeom>
          <a:solidFill>
            <a:srgbClr val="FFFFFF"/>
          </a:solidFill>
          <a:ln/>
        </p:spPr>
      </p:sp>
      <p:sp>
        <p:nvSpPr>
          <p:cNvPr id="14" name="Shape 11"/>
          <p:cNvSpPr/>
          <p:nvPr/>
        </p:nvSpPr>
        <p:spPr>
          <a:xfrm>
            <a:off x="571500" y="2264569"/>
            <a:ext cx="2524116" cy="28575"/>
          </a:xfrm>
          <a:prstGeom prst="rect">
            <a:avLst/>
          </a:prstGeom>
          <a:solidFill>
            <a:srgbClr val="000000"/>
          </a:solidFill>
          <a:ln/>
        </p:spPr>
      </p:sp>
      <p:sp>
        <p:nvSpPr>
          <p:cNvPr id="15" name="Shape 12"/>
          <p:cNvSpPr/>
          <p:nvPr/>
        </p:nvSpPr>
        <p:spPr>
          <a:xfrm>
            <a:off x="3088472" y="2264569"/>
            <a:ext cx="7144" cy="1428750"/>
          </a:xfrm>
          <a:prstGeom prst="rect">
            <a:avLst/>
          </a:prstGeom>
          <a:solidFill>
            <a:srgbClr val="000000"/>
          </a:solidFill>
          <a:ln/>
        </p:spPr>
      </p:sp>
      <p:sp>
        <p:nvSpPr>
          <p:cNvPr id="16" name="Shape 13"/>
          <p:cNvSpPr/>
          <p:nvPr/>
        </p:nvSpPr>
        <p:spPr>
          <a:xfrm>
            <a:off x="571500" y="3686175"/>
            <a:ext cx="2524116" cy="7144"/>
          </a:xfrm>
          <a:prstGeom prst="rect">
            <a:avLst/>
          </a:prstGeom>
          <a:solidFill>
            <a:srgbClr val="000000"/>
          </a:solidFill>
          <a:ln/>
        </p:spPr>
      </p:sp>
      <p:sp>
        <p:nvSpPr>
          <p:cNvPr id="17" name="Shape 14"/>
          <p:cNvSpPr/>
          <p:nvPr/>
        </p:nvSpPr>
        <p:spPr>
          <a:xfrm>
            <a:off x="571500" y="2264569"/>
            <a:ext cx="7144" cy="1428750"/>
          </a:xfrm>
          <a:prstGeom prst="rect">
            <a:avLst/>
          </a:prstGeom>
          <a:solidFill>
            <a:srgbClr val="000000"/>
          </a:solidFill>
          <a:ln/>
        </p:spPr>
      </p:sp>
      <p:pic>
        <p:nvPicPr>
          <p:cNvPr id="18" name="Image 1" descr="preencoded.png"/>
          <p:cNvPicPr>
            <a:picLocks noChangeAspect="1"/>
          </p:cNvPicPr>
          <p:nvPr/>
        </p:nvPicPr>
        <p:blipFill>
          <a:blip r:embed="rId4"/>
          <a:stretch>
            <a:fillRect/>
          </a:stretch>
        </p:blipFill>
        <p:spPr>
          <a:xfrm>
            <a:off x="1647527" y="2461022"/>
            <a:ext cx="362545" cy="321469"/>
          </a:xfrm>
          <a:prstGeom prst="rect">
            <a:avLst/>
          </a:prstGeom>
        </p:spPr>
      </p:pic>
      <p:sp>
        <p:nvSpPr>
          <p:cNvPr id="19" name="Text 15"/>
          <p:cNvSpPr/>
          <p:nvPr/>
        </p:nvSpPr>
        <p:spPr>
          <a:xfrm>
            <a:off x="1599307" y="2927152"/>
            <a:ext cx="458986" cy="208955"/>
          </a:xfrm>
          <a:prstGeom prst="rect">
            <a:avLst/>
          </a:prstGeom>
          <a:noFill/>
          <a:ln/>
        </p:spPr>
        <p:txBody>
          <a:bodyPr wrap="none" lIns="0" tIns="0" rIns="0" bIns="0" rtlCol="0" anchor="t">
            <a:spAutoFit/>
          </a:bodyPr>
          <a:lstStyle/>
          <a:p>
            <a:pPr marL="0" indent="0" algn="ctr">
              <a:buNone/>
            </a:pPr>
            <a:r>
              <a:rPr lang="en-US" sz="1100" b="1" dirty="0">
                <a:solidFill>
                  <a:srgbClr val="000000"/>
                </a:solidFill>
                <a:latin typeface="Playfair Display Bold" pitchFamily="34" charset="0"/>
                <a:ea typeface="Playfair Display Bold" pitchFamily="34" charset="-122"/>
                <a:cs typeface="Playfair Display Bold" pitchFamily="34" charset="-120"/>
              </a:rPr>
              <a:t>Vision</a:t>
            </a:r>
            <a:endParaRPr lang="en-US" sz="1100" dirty="0"/>
          </a:p>
        </p:txBody>
      </p:sp>
      <p:sp>
        <p:nvSpPr>
          <p:cNvPr id="20" name="Text 16"/>
          <p:cNvSpPr/>
          <p:nvPr/>
        </p:nvSpPr>
        <p:spPr>
          <a:xfrm>
            <a:off x="714375" y="3221831"/>
            <a:ext cx="2228850" cy="482203"/>
          </a:xfrm>
          <a:prstGeom prst="rect">
            <a:avLst/>
          </a:prstGeom>
          <a:noFill/>
          <a:ln/>
        </p:spPr>
        <p:txBody>
          <a:bodyPr wrap="square" lIns="0" tIns="0" rIns="0" bIns="0" rtlCol="0" anchor="t">
            <a:spAutoFit/>
          </a:bodyPr>
          <a:lstStyle/>
          <a:p>
            <a:pPr marL="0" indent="0" algn="ctr">
              <a:lnSpc>
                <a:spcPct val="120000"/>
              </a:lnSpc>
              <a:buNone/>
            </a:pPr>
            <a:r>
              <a:rPr lang="en-US" sz="800" dirty="0">
                <a:solidFill>
                  <a:srgbClr val="000000"/>
                </a:solidFill>
                <a:latin typeface="Roboto" pitchFamily="34" charset="0"/>
                <a:ea typeface="Roboto" pitchFamily="34" charset="-122"/>
                <a:cs typeface="Roboto" pitchFamily="34" charset="-120"/>
              </a:rPr>
              <a:t>Sovereign AI leadership rooted in Ubuntu ethics, African values, and indigenous knowledge systems.</a:t>
            </a:r>
            <a:endParaRPr lang="en-US" sz="800" dirty="0"/>
          </a:p>
        </p:txBody>
      </p:sp>
      <p:sp>
        <p:nvSpPr>
          <p:cNvPr id="21" name="Shape 17"/>
          <p:cNvSpPr/>
          <p:nvPr/>
        </p:nvSpPr>
        <p:spPr>
          <a:xfrm>
            <a:off x="3300413" y="2264569"/>
            <a:ext cx="2528888" cy="1428750"/>
          </a:xfrm>
          <a:prstGeom prst="rect">
            <a:avLst/>
          </a:prstGeom>
          <a:solidFill>
            <a:srgbClr val="FFFFFF"/>
          </a:solidFill>
          <a:ln/>
        </p:spPr>
      </p:sp>
      <p:sp>
        <p:nvSpPr>
          <p:cNvPr id="22" name="Shape 18"/>
          <p:cNvSpPr/>
          <p:nvPr/>
        </p:nvSpPr>
        <p:spPr>
          <a:xfrm>
            <a:off x="3300413" y="2264569"/>
            <a:ext cx="2528888" cy="28575"/>
          </a:xfrm>
          <a:prstGeom prst="rect">
            <a:avLst/>
          </a:prstGeom>
          <a:solidFill>
            <a:srgbClr val="000000"/>
          </a:solidFill>
          <a:ln/>
        </p:spPr>
      </p:sp>
      <p:sp>
        <p:nvSpPr>
          <p:cNvPr id="23" name="Shape 19"/>
          <p:cNvSpPr/>
          <p:nvPr/>
        </p:nvSpPr>
        <p:spPr>
          <a:xfrm>
            <a:off x="5822156" y="2264569"/>
            <a:ext cx="7144" cy="1428750"/>
          </a:xfrm>
          <a:prstGeom prst="rect">
            <a:avLst/>
          </a:prstGeom>
          <a:solidFill>
            <a:srgbClr val="000000"/>
          </a:solidFill>
          <a:ln/>
        </p:spPr>
      </p:sp>
      <p:sp>
        <p:nvSpPr>
          <p:cNvPr id="24" name="Shape 20"/>
          <p:cNvSpPr/>
          <p:nvPr/>
        </p:nvSpPr>
        <p:spPr>
          <a:xfrm>
            <a:off x="3300413" y="3686175"/>
            <a:ext cx="2528888" cy="7144"/>
          </a:xfrm>
          <a:prstGeom prst="rect">
            <a:avLst/>
          </a:prstGeom>
          <a:solidFill>
            <a:srgbClr val="000000"/>
          </a:solidFill>
          <a:ln/>
        </p:spPr>
      </p:sp>
      <p:sp>
        <p:nvSpPr>
          <p:cNvPr id="25" name="Shape 21"/>
          <p:cNvSpPr/>
          <p:nvPr/>
        </p:nvSpPr>
        <p:spPr>
          <a:xfrm>
            <a:off x="3300413" y="2264569"/>
            <a:ext cx="7144" cy="1428750"/>
          </a:xfrm>
          <a:prstGeom prst="rect">
            <a:avLst/>
          </a:prstGeom>
          <a:solidFill>
            <a:srgbClr val="000000"/>
          </a:solidFill>
          <a:ln/>
        </p:spPr>
      </p:sp>
      <p:pic>
        <p:nvPicPr>
          <p:cNvPr id="26" name="Image 2" descr="preencoded.png"/>
          <p:cNvPicPr>
            <a:picLocks noChangeAspect="1"/>
          </p:cNvPicPr>
          <p:nvPr/>
        </p:nvPicPr>
        <p:blipFill>
          <a:blip r:embed="rId5"/>
          <a:stretch>
            <a:fillRect/>
          </a:stretch>
        </p:blipFill>
        <p:spPr>
          <a:xfrm>
            <a:off x="4404122" y="2461022"/>
            <a:ext cx="321469" cy="321469"/>
          </a:xfrm>
          <a:prstGeom prst="rect">
            <a:avLst/>
          </a:prstGeom>
        </p:spPr>
      </p:pic>
      <p:sp>
        <p:nvSpPr>
          <p:cNvPr id="27" name="Text 22"/>
          <p:cNvSpPr/>
          <p:nvPr/>
        </p:nvSpPr>
        <p:spPr>
          <a:xfrm>
            <a:off x="4275534" y="2927152"/>
            <a:ext cx="578644" cy="208955"/>
          </a:xfrm>
          <a:prstGeom prst="rect">
            <a:avLst/>
          </a:prstGeom>
          <a:noFill/>
          <a:ln/>
        </p:spPr>
        <p:txBody>
          <a:bodyPr wrap="none" lIns="0" tIns="0" rIns="0" bIns="0" rtlCol="0" anchor="t">
            <a:spAutoFit/>
          </a:bodyPr>
          <a:lstStyle/>
          <a:p>
            <a:pPr marL="0" indent="0" algn="ctr">
              <a:buNone/>
            </a:pPr>
            <a:r>
              <a:rPr lang="en-US" sz="1100" b="1" dirty="0">
                <a:solidFill>
                  <a:srgbClr val="000000"/>
                </a:solidFill>
                <a:latin typeface="Playfair Display Bold" pitchFamily="34" charset="0"/>
                <a:ea typeface="Playfair Display Bold" pitchFamily="34" charset="-122"/>
                <a:cs typeface="Playfair Display Bold" pitchFamily="34" charset="-120"/>
              </a:rPr>
              <a:t>Mission</a:t>
            </a:r>
            <a:endParaRPr lang="en-US" sz="1100" dirty="0"/>
          </a:p>
        </p:txBody>
      </p:sp>
      <p:sp>
        <p:nvSpPr>
          <p:cNvPr id="28" name="Text 23"/>
          <p:cNvSpPr/>
          <p:nvPr/>
        </p:nvSpPr>
        <p:spPr>
          <a:xfrm>
            <a:off x="3448059" y="3221831"/>
            <a:ext cx="2233622" cy="482203"/>
          </a:xfrm>
          <a:prstGeom prst="rect">
            <a:avLst/>
          </a:prstGeom>
          <a:noFill/>
          <a:ln/>
        </p:spPr>
        <p:txBody>
          <a:bodyPr wrap="square" lIns="0" tIns="0" rIns="0" bIns="0" rtlCol="0" anchor="t">
            <a:spAutoFit/>
          </a:bodyPr>
          <a:lstStyle/>
          <a:p>
            <a:pPr marL="0" indent="0" algn="ctr">
              <a:lnSpc>
                <a:spcPct val="120000"/>
              </a:lnSpc>
              <a:buNone/>
            </a:pPr>
            <a:r>
              <a:rPr lang="en-US" sz="800" dirty="0">
                <a:solidFill>
                  <a:srgbClr val="000000"/>
                </a:solidFill>
                <a:latin typeface="Roboto" pitchFamily="34" charset="0"/>
                <a:ea typeface="Roboto" pitchFamily="34" charset="-122"/>
                <a:cs typeface="Roboto" pitchFamily="34" charset="-120"/>
              </a:rPr>
              <a:t>Transform Zimbabwe through inclusive, responsible AI innovation that creates shared prosperity and opportunity.</a:t>
            </a:r>
            <a:endParaRPr lang="en-US" sz="800" dirty="0"/>
          </a:p>
        </p:txBody>
      </p:sp>
      <p:sp>
        <p:nvSpPr>
          <p:cNvPr id="29" name="Shape 24"/>
          <p:cNvSpPr/>
          <p:nvPr/>
        </p:nvSpPr>
        <p:spPr>
          <a:xfrm>
            <a:off x="6038869" y="2264569"/>
            <a:ext cx="2533659" cy="1428750"/>
          </a:xfrm>
          <a:prstGeom prst="rect">
            <a:avLst/>
          </a:prstGeom>
          <a:solidFill>
            <a:srgbClr val="FFFFFF"/>
          </a:solidFill>
          <a:ln/>
        </p:spPr>
      </p:sp>
      <p:sp>
        <p:nvSpPr>
          <p:cNvPr id="30" name="Shape 25"/>
          <p:cNvSpPr/>
          <p:nvPr/>
        </p:nvSpPr>
        <p:spPr>
          <a:xfrm>
            <a:off x="6038869" y="2264569"/>
            <a:ext cx="2533659" cy="28575"/>
          </a:xfrm>
          <a:prstGeom prst="rect">
            <a:avLst/>
          </a:prstGeom>
          <a:solidFill>
            <a:srgbClr val="000000"/>
          </a:solidFill>
          <a:ln/>
        </p:spPr>
      </p:sp>
      <p:sp>
        <p:nvSpPr>
          <p:cNvPr id="31" name="Shape 26"/>
          <p:cNvSpPr/>
          <p:nvPr/>
        </p:nvSpPr>
        <p:spPr>
          <a:xfrm>
            <a:off x="8565384" y="2264569"/>
            <a:ext cx="7144" cy="1428750"/>
          </a:xfrm>
          <a:prstGeom prst="rect">
            <a:avLst/>
          </a:prstGeom>
          <a:solidFill>
            <a:srgbClr val="000000"/>
          </a:solidFill>
          <a:ln/>
        </p:spPr>
      </p:sp>
      <p:sp>
        <p:nvSpPr>
          <p:cNvPr id="32" name="Shape 27"/>
          <p:cNvSpPr/>
          <p:nvPr/>
        </p:nvSpPr>
        <p:spPr>
          <a:xfrm>
            <a:off x="6038869" y="3686175"/>
            <a:ext cx="2533659" cy="7144"/>
          </a:xfrm>
          <a:prstGeom prst="rect">
            <a:avLst/>
          </a:prstGeom>
          <a:solidFill>
            <a:srgbClr val="000000"/>
          </a:solidFill>
          <a:ln/>
        </p:spPr>
      </p:sp>
      <p:sp>
        <p:nvSpPr>
          <p:cNvPr id="33" name="Shape 28"/>
          <p:cNvSpPr/>
          <p:nvPr/>
        </p:nvSpPr>
        <p:spPr>
          <a:xfrm>
            <a:off x="6038869" y="2264569"/>
            <a:ext cx="7144" cy="1428750"/>
          </a:xfrm>
          <a:prstGeom prst="rect">
            <a:avLst/>
          </a:prstGeom>
          <a:solidFill>
            <a:srgbClr val="000000"/>
          </a:solidFill>
          <a:ln/>
        </p:spPr>
      </p:sp>
      <p:pic>
        <p:nvPicPr>
          <p:cNvPr id="34" name="Image 3" descr="preencoded.png"/>
          <p:cNvPicPr>
            <a:picLocks noChangeAspect="1"/>
          </p:cNvPicPr>
          <p:nvPr/>
        </p:nvPicPr>
        <p:blipFill>
          <a:blip r:embed="rId6"/>
          <a:stretch>
            <a:fillRect/>
          </a:stretch>
        </p:blipFill>
        <p:spPr>
          <a:xfrm>
            <a:off x="7149666" y="2461022"/>
            <a:ext cx="321469" cy="321469"/>
          </a:xfrm>
          <a:prstGeom prst="rect">
            <a:avLst/>
          </a:prstGeom>
        </p:spPr>
      </p:pic>
      <p:sp>
        <p:nvSpPr>
          <p:cNvPr id="35" name="Text 29"/>
          <p:cNvSpPr/>
          <p:nvPr/>
        </p:nvSpPr>
        <p:spPr>
          <a:xfrm>
            <a:off x="7054118" y="2927152"/>
            <a:ext cx="512564" cy="208955"/>
          </a:xfrm>
          <a:prstGeom prst="rect">
            <a:avLst/>
          </a:prstGeom>
          <a:noFill/>
          <a:ln/>
        </p:spPr>
        <p:txBody>
          <a:bodyPr wrap="none" lIns="0" tIns="0" rIns="0" bIns="0" rtlCol="0" anchor="t">
            <a:spAutoFit/>
          </a:bodyPr>
          <a:lstStyle/>
          <a:p>
            <a:pPr marL="0" indent="0" algn="ctr">
              <a:buNone/>
            </a:pPr>
            <a:r>
              <a:rPr lang="en-US" sz="1100" b="1" dirty="0">
                <a:solidFill>
                  <a:srgbClr val="000000"/>
                </a:solidFill>
                <a:latin typeface="Playfair Display Bold" pitchFamily="34" charset="0"/>
                <a:ea typeface="Playfair Display Bold" pitchFamily="34" charset="-122"/>
                <a:cs typeface="Playfair Display Bold" pitchFamily="34" charset="-120"/>
              </a:rPr>
              <a:t>Impact</a:t>
            </a:r>
            <a:endParaRPr lang="en-US" sz="1100" dirty="0"/>
          </a:p>
        </p:txBody>
      </p:sp>
      <p:sp>
        <p:nvSpPr>
          <p:cNvPr id="36" name="Text 30"/>
          <p:cNvSpPr/>
          <p:nvPr/>
        </p:nvSpPr>
        <p:spPr>
          <a:xfrm>
            <a:off x="6191231" y="3221831"/>
            <a:ext cx="2238366" cy="482203"/>
          </a:xfrm>
          <a:prstGeom prst="rect">
            <a:avLst/>
          </a:prstGeom>
          <a:noFill/>
          <a:ln/>
        </p:spPr>
        <p:txBody>
          <a:bodyPr wrap="square" lIns="0" tIns="0" rIns="0" bIns="0" rtlCol="0" anchor="t">
            <a:spAutoFit/>
          </a:bodyPr>
          <a:lstStyle/>
          <a:p>
            <a:pPr marL="0" indent="0" algn="ctr">
              <a:lnSpc>
                <a:spcPct val="120000"/>
              </a:lnSpc>
              <a:buNone/>
            </a:pPr>
            <a:r>
              <a:rPr lang="en-US" sz="800" dirty="0">
                <a:solidFill>
                  <a:srgbClr val="000000"/>
                </a:solidFill>
                <a:latin typeface="Roboto" pitchFamily="34" charset="0"/>
                <a:ea typeface="Roboto" pitchFamily="34" charset="-122"/>
                <a:cs typeface="Roboto" pitchFamily="34" charset="-120"/>
              </a:rPr>
              <a:t>Create lasting prosperity, dignity, and opportunity for all Zimbabweans while protecting our sovereignty and heritage.</a:t>
            </a:r>
            <a:endParaRPr lang="en-US" sz="800" dirty="0"/>
          </a:p>
        </p:txBody>
      </p:sp>
      <p:sp>
        <p:nvSpPr>
          <p:cNvPr id="37" name="Shape 31"/>
          <p:cNvSpPr/>
          <p:nvPr/>
        </p:nvSpPr>
        <p:spPr>
          <a:xfrm>
            <a:off x="571500" y="3907631"/>
            <a:ext cx="8001000" cy="642938"/>
          </a:xfrm>
          <a:prstGeom prst="rect">
            <a:avLst/>
          </a:prstGeom>
          <a:solidFill>
            <a:srgbClr val="FFFFFF"/>
          </a:solidFill>
          <a:ln w="18288">
            <a:solidFill>
              <a:srgbClr val="B30000"/>
            </a:solidFill>
            <a:prstDash val="solid"/>
          </a:ln>
        </p:spPr>
      </p:sp>
      <p:sp>
        <p:nvSpPr>
          <p:cNvPr id="38" name="Text 32"/>
          <p:cNvSpPr/>
          <p:nvPr/>
        </p:nvSpPr>
        <p:spPr>
          <a:xfrm>
            <a:off x="857250" y="4044088"/>
            <a:ext cx="7429500" cy="548618"/>
          </a:xfrm>
          <a:prstGeom prst="rect">
            <a:avLst/>
          </a:prstGeom>
          <a:noFill/>
          <a:ln/>
        </p:spPr>
        <p:txBody>
          <a:bodyPr wrap="square" lIns="0" tIns="0" rIns="0" bIns="0" rtlCol="0" anchor="t">
            <a:spAutoFit/>
          </a:bodyPr>
          <a:lstStyle/>
          <a:p>
            <a:pPr marL="0" indent="0" algn="ctr">
              <a:lnSpc>
                <a:spcPct val="128000"/>
              </a:lnSpc>
              <a:buNone/>
            </a:pPr>
            <a:r>
              <a:rPr lang="en-US" sz="1200" b="1" dirty="0">
                <a:solidFill>
                  <a:srgbClr val="B30000"/>
                </a:solidFill>
                <a:latin typeface="Playfair Display Bold" pitchFamily="34" charset="0"/>
                <a:ea typeface="Playfair Display Bold" pitchFamily="34" charset="-122"/>
                <a:cs typeface="Playfair Display Bold" pitchFamily="34" charset="-120"/>
              </a:rPr>
              <a:t>The future is not something that happens to us.</a:t>
            </a:r>
            <a:r>
              <a:rPr lang="en-US" sz="1250" i="1" dirty="0">
                <a:solidFill>
                  <a:srgbClr val="000000"/>
                </a:solidFill>
                <a:latin typeface="Playfair Display" pitchFamily="34" charset="0"/>
                <a:ea typeface="Playfair Display" pitchFamily="34" charset="-122"/>
                <a:cs typeface="Playfair Display" pitchFamily="34" charset="-120"/>
              </a:rPr>
              <a:t> It is something we build together—with vision, courage, and collective action.</a:t>
            </a:r>
            <a:endParaRPr lang="en-US" sz="1200" dirty="0"/>
          </a:p>
        </p:txBody>
      </p:sp>
      <p:sp>
        <p:nvSpPr>
          <p:cNvPr id="39" name="Text 33"/>
          <p:cNvSpPr/>
          <p:nvPr/>
        </p:nvSpPr>
        <p:spPr>
          <a:xfrm>
            <a:off x="571500" y="4900613"/>
            <a:ext cx="1868091" cy="117872"/>
          </a:xfrm>
          <a:prstGeom prst="rect">
            <a:avLst/>
          </a:prstGeom>
          <a:noFill/>
          <a:ln/>
        </p:spPr>
        <p:txBody>
          <a:bodyPr wrap="squar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Zimbabwe National AI Strategy 2026-2030</a:t>
            </a:r>
            <a:endParaRPr lang="en-US" sz="750" dirty="0"/>
          </a:p>
        </p:txBody>
      </p:sp>
      <p:sp>
        <p:nvSpPr>
          <p:cNvPr id="40" name="Text 34"/>
          <p:cNvSpPr/>
          <p:nvPr/>
        </p:nvSpPr>
        <p:spPr>
          <a:xfrm>
            <a:off x="8461772" y="4900613"/>
            <a:ext cx="110728" cy="117872"/>
          </a:xfrm>
          <a:prstGeom prst="rect">
            <a:avLst/>
          </a:prstGeom>
          <a:noFill/>
          <a:ln/>
        </p:spPr>
        <p:txBody>
          <a:bodyPr wrap="non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30</a:t>
            </a:r>
            <a:endParaRPr lang="en-US" sz="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9144000" cy="5195292"/>
          </a:xfrm>
          <a:prstGeom prst="rect">
            <a:avLst/>
          </a:prstGeom>
        </p:spPr>
      </p:pic>
      <p:sp>
        <p:nvSpPr>
          <p:cNvPr id="3" name="Shape 0"/>
          <p:cNvSpPr/>
          <p:nvPr/>
        </p:nvSpPr>
        <p:spPr>
          <a:xfrm>
            <a:off x="0" y="0"/>
            <a:ext cx="9144000" cy="642938"/>
          </a:xfrm>
          <a:prstGeom prst="rect">
            <a:avLst/>
          </a:prstGeom>
          <a:solidFill>
            <a:srgbClr val="800000"/>
          </a:solidFill>
          <a:ln/>
        </p:spPr>
      </p:sp>
      <p:sp>
        <p:nvSpPr>
          <p:cNvPr id="4" name="Shape 1"/>
          <p:cNvSpPr/>
          <p:nvPr/>
        </p:nvSpPr>
        <p:spPr>
          <a:xfrm>
            <a:off x="0" y="628650"/>
            <a:ext cx="9144000" cy="14288"/>
          </a:xfrm>
          <a:prstGeom prst="rect">
            <a:avLst/>
          </a:prstGeom>
          <a:solidFill>
            <a:srgbClr val="000000"/>
          </a:solidFill>
          <a:ln/>
        </p:spPr>
      </p:sp>
      <p:sp>
        <p:nvSpPr>
          <p:cNvPr id="5" name="Text 2"/>
          <p:cNvSpPr/>
          <p:nvPr/>
        </p:nvSpPr>
        <p:spPr>
          <a:xfrm>
            <a:off x="571500" y="221456"/>
            <a:ext cx="3445073" cy="342900"/>
          </a:xfrm>
          <a:prstGeom prst="rect">
            <a:avLst/>
          </a:prstGeom>
          <a:noFill/>
          <a:ln/>
        </p:spPr>
        <p:txBody>
          <a:bodyPr wrap="square" lIns="0" tIns="0" rIns="0" bIns="0" rtlCol="0" anchor="t">
            <a:spAutoFit/>
          </a:bodyPr>
          <a:lstStyle/>
          <a:p>
            <a:pPr marL="0" indent="0" algn="l">
              <a:buNone/>
            </a:pPr>
            <a:r>
              <a:rPr lang="en-US" sz="1800" b="1" dirty="0">
                <a:solidFill>
                  <a:srgbClr val="FFFFFF"/>
                </a:solidFill>
                <a:latin typeface="Playfair Display Bold" pitchFamily="34" charset="0"/>
                <a:ea typeface="Playfair Display Bold" pitchFamily="34" charset="-122"/>
                <a:cs typeface="Playfair Display Bold" pitchFamily="34" charset="-120"/>
              </a:rPr>
              <a:t>Strategic Vision &amp; Alignment</a:t>
            </a:r>
            <a:endParaRPr lang="en-US" sz="1800" dirty="0"/>
          </a:p>
        </p:txBody>
      </p:sp>
      <p:sp>
        <p:nvSpPr>
          <p:cNvPr id="6" name="Shape 3"/>
          <p:cNvSpPr/>
          <p:nvPr/>
        </p:nvSpPr>
        <p:spPr>
          <a:xfrm>
            <a:off x="1000125" y="785813"/>
            <a:ext cx="7143750" cy="857250"/>
          </a:xfrm>
          <a:prstGeom prst="rect">
            <a:avLst/>
          </a:prstGeom>
          <a:solidFill>
            <a:srgbClr val="FFFFFF"/>
          </a:solidFill>
          <a:ln w="18288">
            <a:solidFill>
              <a:srgbClr val="000000"/>
            </a:solidFill>
            <a:prstDash val="solid"/>
          </a:ln>
        </p:spPr>
      </p:sp>
      <p:sp>
        <p:nvSpPr>
          <p:cNvPr id="7" name="Text 4"/>
          <p:cNvSpPr/>
          <p:nvPr/>
        </p:nvSpPr>
        <p:spPr>
          <a:xfrm>
            <a:off x="1214438" y="928688"/>
            <a:ext cx="6715125" cy="266105"/>
          </a:xfrm>
          <a:prstGeom prst="rect">
            <a:avLst/>
          </a:prstGeom>
          <a:noFill/>
          <a:ln/>
        </p:spPr>
        <p:txBody>
          <a:bodyPr wrap="square" lIns="0" tIns="0" rIns="0" bIns="0" rtlCol="0" anchor="t">
            <a:spAutoFit/>
          </a:bodyPr>
          <a:lstStyle/>
          <a:p>
            <a:pPr marL="0" indent="0" algn="ctr">
              <a:buNone/>
            </a:pPr>
            <a:r>
              <a:rPr lang="en-US" sz="1400" b="1" dirty="0">
                <a:solidFill>
                  <a:srgbClr val="FFFFFF"/>
                </a:solidFill>
                <a:latin typeface="Playfair Display Bold" pitchFamily="34" charset="0"/>
                <a:ea typeface="Playfair Display Bold" pitchFamily="34" charset="-122"/>
                <a:cs typeface="Playfair Display Bold" pitchFamily="34" charset="-120"/>
              </a:rPr>
              <a:t>"AI for Development" (AI4D)</a:t>
            </a:r>
            <a:endParaRPr lang="en-US" sz="1400" dirty="0"/>
          </a:p>
        </p:txBody>
      </p:sp>
      <p:sp>
        <p:nvSpPr>
          <p:cNvPr id="8" name="Text 5"/>
          <p:cNvSpPr/>
          <p:nvPr/>
        </p:nvSpPr>
        <p:spPr>
          <a:xfrm>
            <a:off x="1214438" y="1020226"/>
            <a:ext cx="6715125" cy="720040"/>
          </a:xfrm>
          <a:prstGeom prst="rect">
            <a:avLst/>
          </a:prstGeom>
          <a:noFill/>
          <a:ln/>
        </p:spPr>
        <p:txBody>
          <a:bodyPr wrap="square" lIns="0" tIns="0" rIns="0" bIns="0" rtlCol="0" anchor="t">
            <a:spAutoFit/>
          </a:bodyPr>
          <a:lstStyle/>
          <a:p>
            <a:pPr marL="0" indent="0" algn="ctr">
              <a:lnSpc>
                <a:spcPct val="112000"/>
              </a:lnSpc>
              <a:buNone/>
            </a:pPr>
            <a:r>
              <a:rPr lang="en-US" sz="1250" i="1" dirty="0">
                <a:solidFill>
                  <a:srgbClr val="B30000"/>
                </a:solidFill>
                <a:latin typeface="Roboto" pitchFamily="34" charset="0"/>
                <a:ea typeface="Roboto" pitchFamily="34" charset="-122"/>
                <a:cs typeface="Roboto" pitchFamily="34" charset="-120"/>
              </a:rPr>
              <a:t>"Establish Zimbabwe as a beacon of 'AI for Development' in Southern Africa, where home-grown ingenuity converges with global excellence to create prosperity for 2030 and beyond."</a:t>
            </a:r>
            <a:endParaRPr lang="en-US" sz="1250" dirty="0"/>
          </a:p>
        </p:txBody>
      </p:sp>
      <p:sp>
        <p:nvSpPr>
          <p:cNvPr id="9" name="Text 6"/>
          <p:cNvSpPr/>
          <p:nvPr/>
        </p:nvSpPr>
        <p:spPr>
          <a:xfrm>
            <a:off x="1000125" y="1700213"/>
            <a:ext cx="7143750" cy="228600"/>
          </a:xfrm>
          <a:prstGeom prst="rect">
            <a:avLst/>
          </a:prstGeom>
          <a:noFill/>
          <a:ln/>
        </p:spPr>
        <p:txBody>
          <a:bodyPr wrap="square" lIns="0" tIns="0" rIns="0" bIns="0" rtlCol="0" anchor="t">
            <a:spAutoFit/>
          </a:bodyPr>
          <a:lstStyle/>
          <a:p>
            <a:pPr marL="0" indent="0" algn="l">
              <a:buNone/>
            </a:pPr>
            <a:r>
              <a:rPr lang="en-US" sz="1200" b="1" dirty="0">
                <a:solidFill>
                  <a:srgbClr val="B30000"/>
                </a:solidFill>
                <a:latin typeface="Playfair Display Bold" pitchFamily="34" charset="0"/>
                <a:ea typeface="Playfair Display Bold" pitchFamily="34" charset="-122"/>
                <a:cs typeface="Playfair Display Bold" pitchFamily="34" charset="-120"/>
              </a:rPr>
              <a:t>Strategic Alignment</a:t>
            </a:r>
            <a:endParaRPr lang="en-US" sz="1200" dirty="0"/>
          </a:p>
        </p:txBody>
      </p:sp>
      <p:sp>
        <p:nvSpPr>
          <p:cNvPr id="10" name="Shape 7"/>
          <p:cNvSpPr/>
          <p:nvPr/>
        </p:nvSpPr>
        <p:spPr>
          <a:xfrm>
            <a:off x="1000125" y="2014538"/>
            <a:ext cx="7143750" cy="2334220"/>
          </a:xfrm>
          <a:prstGeom prst="rect">
            <a:avLst/>
          </a:prstGeom>
          <a:solidFill>
            <a:srgbClr val="FFFFFF"/>
          </a:solidFill>
          <a:ln w="9144">
            <a:solidFill>
              <a:srgbClr val="000000"/>
            </a:solidFill>
            <a:prstDash val="solid"/>
          </a:ln>
        </p:spPr>
      </p:sp>
      <p:sp>
        <p:nvSpPr>
          <p:cNvPr id="11" name="Shape 8"/>
          <p:cNvSpPr/>
          <p:nvPr/>
        </p:nvSpPr>
        <p:spPr>
          <a:xfrm>
            <a:off x="1000125" y="2014538"/>
            <a:ext cx="2857500" cy="308967"/>
          </a:xfrm>
          <a:prstGeom prst="rect">
            <a:avLst/>
          </a:prstGeom>
          <a:solidFill>
            <a:srgbClr val="FFFFFF"/>
          </a:solidFill>
          <a:ln/>
        </p:spPr>
      </p:sp>
      <p:sp>
        <p:nvSpPr>
          <p:cNvPr id="12" name="Shape 9"/>
          <p:cNvSpPr/>
          <p:nvPr/>
        </p:nvSpPr>
        <p:spPr>
          <a:xfrm>
            <a:off x="1000125" y="2316361"/>
            <a:ext cx="2857500" cy="7144"/>
          </a:xfrm>
          <a:prstGeom prst="rect">
            <a:avLst/>
          </a:prstGeom>
          <a:solidFill>
            <a:srgbClr val="D4AF37"/>
          </a:solidFill>
          <a:ln/>
        </p:spPr>
      </p:sp>
      <p:sp>
        <p:nvSpPr>
          <p:cNvPr id="13" name="Text 10"/>
          <p:cNvSpPr/>
          <p:nvPr/>
        </p:nvSpPr>
        <p:spPr>
          <a:xfrm>
            <a:off x="1000125" y="2014538"/>
            <a:ext cx="2857500" cy="308967"/>
          </a:xfrm>
          <a:prstGeom prst="rect">
            <a:avLst/>
          </a:prstGeom>
          <a:noFill/>
          <a:ln/>
        </p:spPr>
        <p:txBody>
          <a:bodyPr wrap="square" lIns="127508" tIns="68072" rIns="127508" bIns="68072" rtlCol="0" anchor="ctr">
            <a:spAutoFit/>
          </a:bodyPr>
          <a:lstStyle/>
          <a:p>
            <a:pPr marL="0" indent="0" algn="l">
              <a:buNone/>
            </a:pPr>
            <a:r>
              <a:rPr lang="en-US" sz="1000" b="1" dirty="0">
                <a:solidFill>
                  <a:srgbClr val="FFFFFF"/>
                </a:solidFill>
                <a:latin typeface="Playfair Display Bold" pitchFamily="34" charset="0"/>
                <a:ea typeface="Playfair Display Bold" pitchFamily="34" charset="-122"/>
                <a:cs typeface="Playfair Display Bold" pitchFamily="34" charset="-120"/>
              </a:rPr>
              <a:t>Strategic Framework</a:t>
            </a:r>
            <a:endParaRPr lang="en-US" sz="1000" dirty="0"/>
          </a:p>
        </p:txBody>
      </p:sp>
      <p:sp>
        <p:nvSpPr>
          <p:cNvPr id="14" name="Shape 11"/>
          <p:cNvSpPr/>
          <p:nvPr/>
        </p:nvSpPr>
        <p:spPr>
          <a:xfrm>
            <a:off x="3857625" y="2014538"/>
            <a:ext cx="4286250" cy="308967"/>
          </a:xfrm>
          <a:prstGeom prst="rect">
            <a:avLst/>
          </a:prstGeom>
          <a:solidFill>
            <a:srgbClr val="FFFFFF"/>
          </a:solidFill>
          <a:ln/>
        </p:spPr>
      </p:sp>
      <p:sp>
        <p:nvSpPr>
          <p:cNvPr id="15" name="Shape 12"/>
          <p:cNvSpPr/>
          <p:nvPr/>
        </p:nvSpPr>
        <p:spPr>
          <a:xfrm>
            <a:off x="3857625" y="2316361"/>
            <a:ext cx="4286250" cy="7144"/>
          </a:xfrm>
          <a:prstGeom prst="rect">
            <a:avLst/>
          </a:prstGeom>
          <a:solidFill>
            <a:srgbClr val="D4AF37"/>
          </a:solidFill>
          <a:ln/>
        </p:spPr>
      </p:sp>
      <p:sp>
        <p:nvSpPr>
          <p:cNvPr id="16" name="Text 13"/>
          <p:cNvSpPr/>
          <p:nvPr/>
        </p:nvSpPr>
        <p:spPr>
          <a:xfrm>
            <a:off x="3857625" y="2014538"/>
            <a:ext cx="4286250" cy="308967"/>
          </a:xfrm>
          <a:prstGeom prst="rect">
            <a:avLst/>
          </a:prstGeom>
          <a:noFill/>
          <a:ln/>
        </p:spPr>
        <p:txBody>
          <a:bodyPr wrap="square" lIns="127508" tIns="68072" rIns="127508" bIns="68072" rtlCol="0" anchor="ctr">
            <a:spAutoFit/>
          </a:bodyPr>
          <a:lstStyle/>
          <a:p>
            <a:pPr marL="0" indent="0" algn="l">
              <a:buNone/>
            </a:pPr>
            <a:r>
              <a:rPr lang="en-US" sz="1000" b="1" dirty="0">
                <a:solidFill>
                  <a:srgbClr val="FFFFFF"/>
                </a:solidFill>
                <a:latin typeface="Playfair Display Bold" pitchFamily="34" charset="0"/>
                <a:ea typeface="Playfair Display Bold" pitchFamily="34" charset="-122"/>
                <a:cs typeface="Playfair Display Bold" pitchFamily="34" charset="-120"/>
              </a:rPr>
              <a:t>Alignment &amp; Contribution</a:t>
            </a:r>
            <a:endParaRPr lang="en-US" sz="1000" dirty="0"/>
          </a:p>
        </p:txBody>
      </p:sp>
      <p:sp>
        <p:nvSpPr>
          <p:cNvPr id="17" name="Text 14"/>
          <p:cNvSpPr/>
          <p:nvPr/>
        </p:nvSpPr>
        <p:spPr>
          <a:xfrm>
            <a:off x="1000125" y="2319933"/>
            <a:ext cx="2857500" cy="421481"/>
          </a:xfrm>
          <a:prstGeom prst="rect">
            <a:avLst/>
          </a:prstGeom>
          <a:noFill/>
          <a:ln/>
        </p:spPr>
        <p:txBody>
          <a:bodyPr wrap="square" lIns="127508" tIns="68072" rIns="127508" bIns="68072" rtlCol="0" anchor="ctr">
            <a:spAutoFit/>
          </a:bodyPr>
          <a:lstStyle/>
          <a:p>
            <a:pPr marL="0" indent="0" algn="l">
              <a:buNone/>
            </a:pPr>
            <a:r>
              <a:rPr lang="en-US" sz="900" b="1" dirty="0">
                <a:solidFill>
                  <a:srgbClr val="B30000"/>
                </a:solidFill>
                <a:latin typeface="Roboto" pitchFamily="34" charset="0"/>
                <a:ea typeface="Roboto" pitchFamily="34" charset="-122"/>
                <a:cs typeface="Roboto" pitchFamily="34" charset="-120"/>
              </a:rPr>
              <a:t>Vision 2030</a:t>
            </a:r>
            <a:endParaRPr lang="en-US" sz="900" dirty="0"/>
          </a:p>
        </p:txBody>
      </p:sp>
      <p:sp>
        <p:nvSpPr>
          <p:cNvPr id="18" name="Text 15"/>
          <p:cNvSpPr/>
          <p:nvPr/>
        </p:nvSpPr>
        <p:spPr>
          <a:xfrm>
            <a:off x="3857625" y="2319933"/>
            <a:ext cx="4286250" cy="421481"/>
          </a:xfrm>
          <a:prstGeom prst="rect">
            <a:avLst/>
          </a:prstGeom>
          <a:noFill/>
          <a:ln/>
        </p:spPr>
        <p:txBody>
          <a:bodyPr wrap="square" lIns="127508" tIns="68072" rIns="127508" bIns="68072" rtlCol="0" anchor="ctr">
            <a:spAutoFit/>
          </a:bodyPr>
          <a:lstStyle/>
          <a:p>
            <a:pPr marL="0" indent="0" algn="l">
              <a:buNone/>
            </a:pPr>
            <a:r>
              <a:rPr lang="en-US" sz="950" dirty="0">
                <a:solidFill>
                  <a:srgbClr val="000000"/>
                </a:solidFill>
                <a:latin typeface="Roboto" pitchFamily="34" charset="0"/>
                <a:ea typeface="Roboto" pitchFamily="34" charset="-122"/>
                <a:cs typeface="Roboto" pitchFamily="34" charset="-120"/>
              </a:rPr>
              <a:t>Upper-middle income economy, inclusive growth and technological advancement</a:t>
            </a:r>
            <a:endParaRPr lang="en-US" sz="950" dirty="0"/>
          </a:p>
        </p:txBody>
      </p:sp>
      <p:sp>
        <p:nvSpPr>
          <p:cNvPr id="19" name="Text 16"/>
          <p:cNvSpPr/>
          <p:nvPr/>
        </p:nvSpPr>
        <p:spPr>
          <a:xfrm>
            <a:off x="1000125" y="2741414"/>
            <a:ext cx="2857500" cy="425053"/>
          </a:xfrm>
          <a:prstGeom prst="rect">
            <a:avLst/>
          </a:prstGeom>
          <a:noFill/>
          <a:ln/>
        </p:spPr>
        <p:txBody>
          <a:bodyPr wrap="square" lIns="127508" tIns="68072" rIns="127508" bIns="68072" rtlCol="0" anchor="ctr">
            <a:spAutoFit/>
          </a:bodyPr>
          <a:lstStyle/>
          <a:p>
            <a:pPr marL="0" indent="0" algn="l">
              <a:buNone/>
            </a:pPr>
            <a:r>
              <a:rPr lang="en-US" sz="900" b="1" dirty="0">
                <a:solidFill>
                  <a:srgbClr val="B30000"/>
                </a:solidFill>
                <a:latin typeface="Roboto" pitchFamily="34" charset="0"/>
                <a:ea typeface="Roboto" pitchFamily="34" charset="-122"/>
                <a:cs typeface="Roboto" pitchFamily="34" charset="-120"/>
              </a:rPr>
              <a:t>National Development Strategy 1 &amp; 2</a:t>
            </a:r>
            <a:endParaRPr lang="en-US" sz="900" dirty="0"/>
          </a:p>
        </p:txBody>
      </p:sp>
      <p:sp>
        <p:nvSpPr>
          <p:cNvPr id="20" name="Text 17"/>
          <p:cNvSpPr/>
          <p:nvPr/>
        </p:nvSpPr>
        <p:spPr>
          <a:xfrm>
            <a:off x="3857625" y="2741414"/>
            <a:ext cx="4286250" cy="425053"/>
          </a:xfrm>
          <a:prstGeom prst="rect">
            <a:avLst/>
          </a:prstGeom>
          <a:noFill/>
          <a:ln/>
        </p:spPr>
        <p:txBody>
          <a:bodyPr wrap="square" lIns="127508" tIns="68072" rIns="127508" bIns="68072" rtlCol="0" anchor="ctr">
            <a:spAutoFit/>
          </a:bodyPr>
          <a:lstStyle/>
          <a:p>
            <a:pPr marL="0" indent="0" algn="l">
              <a:buNone/>
            </a:pPr>
            <a:r>
              <a:rPr lang="en-US" sz="950" dirty="0">
                <a:solidFill>
                  <a:srgbClr val="000000"/>
                </a:solidFill>
                <a:latin typeface="Roboto" pitchFamily="34" charset="0"/>
                <a:ea typeface="Roboto" pitchFamily="34" charset="-122"/>
                <a:cs typeface="Roboto" pitchFamily="34" charset="-120"/>
              </a:rPr>
              <a:t>Economic diversification, productivity enhancement, and digital economy growth</a:t>
            </a:r>
            <a:endParaRPr lang="en-US" sz="950" dirty="0"/>
          </a:p>
        </p:txBody>
      </p:sp>
      <p:sp>
        <p:nvSpPr>
          <p:cNvPr id="21" name="Text 18"/>
          <p:cNvSpPr/>
          <p:nvPr/>
        </p:nvSpPr>
        <p:spPr>
          <a:xfrm>
            <a:off x="1000125" y="3166467"/>
            <a:ext cx="2857500" cy="425053"/>
          </a:xfrm>
          <a:prstGeom prst="rect">
            <a:avLst/>
          </a:prstGeom>
          <a:noFill/>
          <a:ln/>
        </p:spPr>
        <p:txBody>
          <a:bodyPr wrap="square" lIns="127508" tIns="68072" rIns="127508" bIns="68072" rtlCol="0" anchor="ctr">
            <a:spAutoFit/>
          </a:bodyPr>
          <a:lstStyle/>
          <a:p>
            <a:pPr marL="0" indent="0" algn="l">
              <a:buNone/>
            </a:pPr>
            <a:r>
              <a:rPr lang="en-US" sz="900" b="1" dirty="0">
                <a:solidFill>
                  <a:srgbClr val="B30000"/>
                </a:solidFill>
                <a:latin typeface="Roboto" pitchFamily="34" charset="0"/>
                <a:ea typeface="Roboto" pitchFamily="34" charset="-122"/>
                <a:cs typeface="Roboto" pitchFamily="34" charset="-120"/>
              </a:rPr>
              <a:t>Heritage-Based Education 5.0</a:t>
            </a:r>
            <a:endParaRPr lang="en-US" sz="900" dirty="0"/>
          </a:p>
        </p:txBody>
      </p:sp>
      <p:sp>
        <p:nvSpPr>
          <p:cNvPr id="22" name="Text 19"/>
          <p:cNvSpPr/>
          <p:nvPr/>
        </p:nvSpPr>
        <p:spPr>
          <a:xfrm>
            <a:off x="3857625" y="3166467"/>
            <a:ext cx="4286250" cy="425053"/>
          </a:xfrm>
          <a:prstGeom prst="rect">
            <a:avLst/>
          </a:prstGeom>
          <a:noFill/>
          <a:ln/>
        </p:spPr>
        <p:txBody>
          <a:bodyPr wrap="square" lIns="127508" tIns="68072" rIns="127508" bIns="68072" rtlCol="0" anchor="ctr">
            <a:spAutoFit/>
          </a:bodyPr>
          <a:lstStyle/>
          <a:p>
            <a:pPr marL="0" indent="0" algn="l">
              <a:buNone/>
            </a:pPr>
            <a:r>
              <a:rPr lang="en-US" sz="950" dirty="0">
                <a:solidFill>
                  <a:srgbClr val="000000"/>
                </a:solidFill>
                <a:latin typeface="Roboto" pitchFamily="34" charset="0"/>
                <a:ea typeface="Roboto" pitchFamily="34" charset="-122"/>
                <a:cs typeface="Roboto" pitchFamily="34" charset="-120"/>
              </a:rPr>
              <a:t>Innovation, research, industrialization, and commercialization of knowledge</a:t>
            </a:r>
            <a:endParaRPr lang="en-US" sz="950" dirty="0"/>
          </a:p>
        </p:txBody>
      </p:sp>
      <p:sp>
        <p:nvSpPr>
          <p:cNvPr id="23" name="Text 20"/>
          <p:cNvSpPr/>
          <p:nvPr/>
        </p:nvSpPr>
        <p:spPr>
          <a:xfrm>
            <a:off x="1000125" y="3591520"/>
            <a:ext cx="2857500" cy="425053"/>
          </a:xfrm>
          <a:prstGeom prst="rect">
            <a:avLst/>
          </a:prstGeom>
          <a:noFill/>
          <a:ln/>
        </p:spPr>
        <p:txBody>
          <a:bodyPr wrap="square" lIns="127508" tIns="68072" rIns="127508" bIns="68072" rtlCol="0" anchor="ctr">
            <a:spAutoFit/>
          </a:bodyPr>
          <a:lstStyle/>
          <a:p>
            <a:pPr marL="0" indent="0" algn="l">
              <a:buNone/>
            </a:pPr>
            <a:r>
              <a:rPr lang="en-US" sz="900" b="1" dirty="0">
                <a:solidFill>
                  <a:srgbClr val="B30000"/>
                </a:solidFill>
                <a:latin typeface="Roboto" pitchFamily="34" charset="0"/>
                <a:ea typeface="Roboto" pitchFamily="34" charset="-122"/>
                <a:cs typeface="Roboto" pitchFamily="34" charset="-120"/>
              </a:rPr>
              <a:t>African Union AI Strategy</a:t>
            </a:r>
            <a:endParaRPr lang="en-US" sz="900" dirty="0"/>
          </a:p>
        </p:txBody>
      </p:sp>
      <p:sp>
        <p:nvSpPr>
          <p:cNvPr id="24" name="Text 21"/>
          <p:cNvSpPr/>
          <p:nvPr/>
        </p:nvSpPr>
        <p:spPr>
          <a:xfrm>
            <a:off x="3857625" y="3591520"/>
            <a:ext cx="4286250" cy="425053"/>
          </a:xfrm>
          <a:prstGeom prst="rect">
            <a:avLst/>
          </a:prstGeom>
          <a:noFill/>
          <a:ln/>
        </p:spPr>
        <p:txBody>
          <a:bodyPr wrap="square" lIns="127508" tIns="68072" rIns="127508" bIns="68072" rtlCol="0" anchor="ctr">
            <a:spAutoFit/>
          </a:bodyPr>
          <a:lstStyle/>
          <a:p>
            <a:pPr marL="0" indent="0" algn="l">
              <a:buNone/>
            </a:pPr>
            <a:r>
              <a:rPr lang="en-US" sz="950" dirty="0">
                <a:solidFill>
                  <a:srgbClr val="000000"/>
                </a:solidFill>
                <a:latin typeface="Roboto" pitchFamily="34" charset="0"/>
                <a:ea typeface="Roboto" pitchFamily="34" charset="-122"/>
                <a:cs typeface="Roboto" pitchFamily="34" charset="-120"/>
              </a:rPr>
              <a:t>Continental AI4D leadership and unified African approach to emerging tech</a:t>
            </a:r>
            <a:endParaRPr lang="en-US" sz="950" dirty="0"/>
          </a:p>
        </p:txBody>
      </p:sp>
      <p:sp>
        <p:nvSpPr>
          <p:cNvPr id="25" name="Text 22"/>
          <p:cNvSpPr/>
          <p:nvPr/>
        </p:nvSpPr>
        <p:spPr>
          <a:xfrm>
            <a:off x="1000125" y="4016573"/>
            <a:ext cx="2857500" cy="314325"/>
          </a:xfrm>
          <a:prstGeom prst="rect">
            <a:avLst/>
          </a:prstGeom>
          <a:noFill/>
          <a:ln/>
        </p:spPr>
        <p:txBody>
          <a:bodyPr wrap="square" lIns="127508" tIns="68072" rIns="127508" bIns="68072" rtlCol="0" anchor="ctr">
            <a:spAutoFit/>
          </a:bodyPr>
          <a:lstStyle/>
          <a:p>
            <a:pPr marL="0" indent="0" algn="l">
              <a:buNone/>
            </a:pPr>
            <a:r>
              <a:rPr lang="en-US" sz="900" b="1" dirty="0">
                <a:solidFill>
                  <a:srgbClr val="B30000"/>
                </a:solidFill>
                <a:latin typeface="Roboto" pitchFamily="34" charset="0"/>
                <a:ea typeface="Roboto" pitchFamily="34" charset="-122"/>
                <a:cs typeface="Roboto" pitchFamily="34" charset="-120"/>
              </a:rPr>
              <a:t>AfCFTA</a:t>
            </a:r>
            <a:endParaRPr lang="en-US" sz="900" dirty="0"/>
          </a:p>
        </p:txBody>
      </p:sp>
      <p:sp>
        <p:nvSpPr>
          <p:cNvPr id="26" name="Text 23"/>
          <p:cNvSpPr/>
          <p:nvPr/>
        </p:nvSpPr>
        <p:spPr>
          <a:xfrm>
            <a:off x="3857625" y="4016573"/>
            <a:ext cx="4286250" cy="314325"/>
          </a:xfrm>
          <a:prstGeom prst="rect">
            <a:avLst/>
          </a:prstGeom>
          <a:noFill/>
          <a:ln/>
        </p:spPr>
        <p:txBody>
          <a:bodyPr wrap="square" lIns="127508" tIns="68072" rIns="127508" bIns="68072" rtlCol="0" anchor="ctr">
            <a:spAutoFit/>
          </a:bodyPr>
          <a:lstStyle/>
          <a:p>
            <a:pPr marL="0" indent="0" algn="l">
              <a:buNone/>
            </a:pPr>
            <a:r>
              <a:rPr lang="en-US" sz="950" dirty="0">
                <a:solidFill>
                  <a:srgbClr val="000000"/>
                </a:solidFill>
                <a:latin typeface="Roboto" pitchFamily="34" charset="0"/>
                <a:ea typeface="Roboto" pitchFamily="34" charset="-122"/>
                <a:cs typeface="Roboto" pitchFamily="34" charset="-120"/>
              </a:rPr>
              <a:t>Regional digital economy integration and cross-border data flows</a:t>
            </a:r>
            <a:endParaRPr lang="en-US" sz="950" dirty="0"/>
          </a:p>
        </p:txBody>
      </p:sp>
      <p:sp>
        <p:nvSpPr>
          <p:cNvPr id="27" name="Text 24"/>
          <p:cNvSpPr/>
          <p:nvPr/>
        </p:nvSpPr>
        <p:spPr>
          <a:xfrm>
            <a:off x="2323505" y="4473773"/>
            <a:ext cx="4496991" cy="183952"/>
          </a:xfrm>
          <a:prstGeom prst="rect">
            <a:avLst/>
          </a:prstGeom>
          <a:noFill/>
          <a:ln/>
        </p:spPr>
        <p:txBody>
          <a:bodyPr wrap="square" lIns="0" tIns="0" rIns="0" bIns="0" rtlCol="0" anchor="t">
            <a:spAutoFit/>
          </a:bodyPr>
          <a:lstStyle/>
          <a:p>
            <a:pPr marL="0" indent="0" algn="ctr">
              <a:buNone/>
            </a:pPr>
            <a:r>
              <a:rPr lang="en-US" sz="1150" i="1" dirty="0">
                <a:solidFill>
                  <a:srgbClr val="B30000"/>
                </a:solidFill>
                <a:latin typeface="Roboto" pitchFamily="34" charset="0"/>
                <a:ea typeface="Roboto" pitchFamily="34" charset="-122"/>
                <a:cs typeface="Roboto" pitchFamily="34" charset="-120"/>
              </a:rPr>
              <a:t>"Nyika inovakwa nevene vayo" / "Ilizwe lakhiwa ngabanikazi balo"</a:t>
            </a:r>
            <a:endParaRPr lang="en-US" sz="1150" dirty="0"/>
          </a:p>
        </p:txBody>
      </p:sp>
      <p:sp>
        <p:nvSpPr>
          <p:cNvPr id="28" name="Text 25"/>
          <p:cNvSpPr/>
          <p:nvPr/>
        </p:nvSpPr>
        <p:spPr>
          <a:xfrm>
            <a:off x="2323505" y="4686300"/>
            <a:ext cx="4496991" cy="133945"/>
          </a:xfrm>
          <a:prstGeom prst="rect">
            <a:avLst/>
          </a:prstGeom>
          <a:noFill/>
          <a:ln/>
        </p:spPr>
        <p:txBody>
          <a:bodyPr wrap="square" lIns="0" tIns="0" rIns="0" bIns="0" rtlCol="0" anchor="t">
            <a:spAutoFit/>
          </a:bodyPr>
          <a:lstStyle/>
          <a:p>
            <a:pPr marL="0" indent="0" algn="ctr">
              <a:buNone/>
            </a:pPr>
            <a:r>
              <a:rPr lang="en-US" sz="850" dirty="0">
                <a:solidFill>
                  <a:srgbClr val="111111"/>
                </a:solidFill>
                <a:latin typeface="Roboto" pitchFamily="34" charset="0"/>
                <a:ea typeface="Roboto" pitchFamily="34" charset="-122"/>
                <a:cs typeface="Roboto" pitchFamily="34" charset="-120"/>
              </a:rPr>
              <a:t>A nation is built by its own citizens — rooted in the philosophy of national culture</a:t>
            </a:r>
            <a:endParaRPr lang="en-US" sz="850" dirty="0"/>
          </a:p>
        </p:txBody>
      </p:sp>
      <p:sp>
        <p:nvSpPr>
          <p:cNvPr id="29" name="Shape 26"/>
          <p:cNvSpPr/>
          <p:nvPr/>
        </p:nvSpPr>
        <p:spPr>
          <a:xfrm>
            <a:off x="0" y="4820245"/>
            <a:ext cx="9144000" cy="357188"/>
          </a:xfrm>
          <a:prstGeom prst="rect">
            <a:avLst/>
          </a:prstGeom>
          <a:solidFill>
            <a:srgbClr val="000000"/>
          </a:solidFill>
          <a:ln/>
        </p:spPr>
      </p:sp>
      <p:sp>
        <p:nvSpPr>
          <p:cNvPr id="30" name="Shape 27"/>
          <p:cNvSpPr/>
          <p:nvPr/>
        </p:nvSpPr>
        <p:spPr>
          <a:xfrm>
            <a:off x="0" y="4820245"/>
            <a:ext cx="9144000" cy="7144"/>
          </a:xfrm>
          <a:prstGeom prst="rect">
            <a:avLst/>
          </a:prstGeom>
          <a:solidFill>
            <a:srgbClr val="000000"/>
          </a:solidFill>
          <a:ln/>
        </p:spPr>
      </p:sp>
      <p:sp>
        <p:nvSpPr>
          <p:cNvPr id="31" name="Text 28"/>
          <p:cNvSpPr/>
          <p:nvPr/>
        </p:nvSpPr>
        <p:spPr>
          <a:xfrm>
            <a:off x="571500" y="4968478"/>
            <a:ext cx="1868091" cy="117872"/>
          </a:xfrm>
          <a:prstGeom prst="rect">
            <a:avLst/>
          </a:prstGeom>
          <a:noFill/>
          <a:ln/>
        </p:spPr>
        <p:txBody>
          <a:bodyPr wrap="squar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Zimbabwe National AI Strategy 2026-2030</a:t>
            </a:r>
            <a:endParaRPr lang="en-US" sz="750" dirty="0"/>
          </a:p>
        </p:txBody>
      </p:sp>
      <p:sp>
        <p:nvSpPr>
          <p:cNvPr id="32" name="Text 29"/>
          <p:cNvSpPr/>
          <p:nvPr/>
        </p:nvSpPr>
        <p:spPr>
          <a:xfrm>
            <a:off x="8517136" y="4968478"/>
            <a:ext cx="55364" cy="117872"/>
          </a:xfrm>
          <a:prstGeom prst="rect">
            <a:avLst/>
          </a:prstGeom>
          <a:noFill/>
          <a:ln/>
        </p:spPr>
        <p:txBody>
          <a:bodyPr wrap="non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4</a:t>
            </a:r>
            <a:endParaRPr lang="en-US" sz="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9144000" cy="5143500"/>
          </a:xfrm>
          <a:prstGeom prst="rect">
            <a:avLst/>
          </a:prstGeom>
        </p:spPr>
      </p:pic>
      <p:sp>
        <p:nvSpPr>
          <p:cNvPr id="3" name="Shape 0"/>
          <p:cNvSpPr/>
          <p:nvPr/>
        </p:nvSpPr>
        <p:spPr>
          <a:xfrm>
            <a:off x="0" y="0"/>
            <a:ext cx="9144000" cy="642938"/>
          </a:xfrm>
          <a:prstGeom prst="rect">
            <a:avLst/>
          </a:prstGeom>
          <a:solidFill>
            <a:srgbClr val="800000"/>
          </a:solidFill>
          <a:ln/>
        </p:spPr>
      </p:sp>
      <p:sp>
        <p:nvSpPr>
          <p:cNvPr id="4" name="Shape 1"/>
          <p:cNvSpPr/>
          <p:nvPr/>
        </p:nvSpPr>
        <p:spPr>
          <a:xfrm>
            <a:off x="0" y="628650"/>
            <a:ext cx="9144000" cy="14288"/>
          </a:xfrm>
          <a:prstGeom prst="rect">
            <a:avLst/>
          </a:prstGeom>
          <a:solidFill>
            <a:srgbClr val="000000"/>
          </a:solidFill>
          <a:ln/>
        </p:spPr>
      </p:sp>
      <p:sp>
        <p:nvSpPr>
          <p:cNvPr id="5" name="Text 2"/>
          <p:cNvSpPr/>
          <p:nvPr/>
        </p:nvSpPr>
        <p:spPr>
          <a:xfrm>
            <a:off x="571500" y="221456"/>
            <a:ext cx="5447109" cy="342900"/>
          </a:xfrm>
          <a:prstGeom prst="rect">
            <a:avLst/>
          </a:prstGeom>
          <a:noFill/>
          <a:ln/>
        </p:spPr>
        <p:txBody>
          <a:bodyPr wrap="square" lIns="0" tIns="0" rIns="0" bIns="0" rtlCol="0" anchor="t">
            <a:spAutoFit/>
          </a:bodyPr>
          <a:lstStyle/>
          <a:p>
            <a:pPr marL="0" indent="0" algn="l">
              <a:buNone/>
            </a:pPr>
            <a:r>
              <a:rPr lang="en-US" sz="1800" b="1" dirty="0">
                <a:solidFill>
                  <a:srgbClr val="FFFFFF"/>
                </a:solidFill>
                <a:latin typeface="Playfair Display Bold" pitchFamily="34" charset="0"/>
                <a:ea typeface="Playfair Display Bold" pitchFamily="34" charset="-122"/>
                <a:cs typeface="Playfair Display Bold" pitchFamily="34" charset="-120"/>
              </a:rPr>
              <a:t>Situational Analysis: Zimbabwe's AI Readiness</a:t>
            </a:r>
            <a:endParaRPr lang="en-US" sz="1800" dirty="0"/>
          </a:p>
        </p:txBody>
      </p:sp>
      <p:sp>
        <p:nvSpPr>
          <p:cNvPr id="6" name="Shape 3"/>
          <p:cNvSpPr/>
          <p:nvPr/>
        </p:nvSpPr>
        <p:spPr>
          <a:xfrm>
            <a:off x="571500" y="707232"/>
            <a:ext cx="8001000" cy="3371850"/>
          </a:xfrm>
          <a:prstGeom prst="rect">
            <a:avLst/>
          </a:prstGeom>
          <a:solidFill>
            <a:srgbClr val="FFFFFF"/>
          </a:solidFill>
          <a:ln w="9144">
            <a:solidFill>
              <a:srgbClr val="FF0000"/>
            </a:solidFill>
            <a:prstDash val="solid"/>
          </a:ln>
        </p:spPr>
      </p:sp>
      <p:sp>
        <p:nvSpPr>
          <p:cNvPr id="8" name="Shape 4"/>
          <p:cNvSpPr/>
          <p:nvPr/>
        </p:nvSpPr>
        <p:spPr>
          <a:xfrm>
            <a:off x="571500" y="4071938"/>
            <a:ext cx="8001000" cy="714375"/>
          </a:xfrm>
          <a:prstGeom prst="rect">
            <a:avLst/>
          </a:prstGeom>
          <a:solidFill>
            <a:srgbClr val="FFFFFF"/>
          </a:solidFill>
          <a:ln/>
        </p:spPr>
      </p:sp>
      <p:sp>
        <p:nvSpPr>
          <p:cNvPr id="9" name="Shape 5"/>
          <p:cNvSpPr/>
          <p:nvPr/>
        </p:nvSpPr>
        <p:spPr>
          <a:xfrm>
            <a:off x="571500" y="4071938"/>
            <a:ext cx="8001000" cy="7144"/>
          </a:xfrm>
          <a:prstGeom prst="rect">
            <a:avLst/>
          </a:prstGeom>
          <a:solidFill>
            <a:srgbClr val="000000"/>
          </a:solidFill>
          <a:ln/>
        </p:spPr>
      </p:sp>
      <p:sp>
        <p:nvSpPr>
          <p:cNvPr id="10" name="Shape 6"/>
          <p:cNvSpPr/>
          <p:nvPr/>
        </p:nvSpPr>
        <p:spPr>
          <a:xfrm>
            <a:off x="8565356" y="4071938"/>
            <a:ext cx="7144" cy="714375"/>
          </a:xfrm>
          <a:prstGeom prst="rect">
            <a:avLst/>
          </a:prstGeom>
          <a:solidFill>
            <a:srgbClr val="000000"/>
          </a:solidFill>
          <a:ln/>
        </p:spPr>
      </p:sp>
      <p:sp>
        <p:nvSpPr>
          <p:cNvPr id="11" name="Shape 7"/>
          <p:cNvSpPr/>
          <p:nvPr/>
        </p:nvSpPr>
        <p:spPr>
          <a:xfrm>
            <a:off x="571500" y="4779169"/>
            <a:ext cx="8001000" cy="7144"/>
          </a:xfrm>
          <a:prstGeom prst="rect">
            <a:avLst/>
          </a:prstGeom>
          <a:solidFill>
            <a:srgbClr val="000000"/>
          </a:solidFill>
          <a:ln/>
        </p:spPr>
      </p:sp>
      <p:sp>
        <p:nvSpPr>
          <p:cNvPr id="12" name="Shape 8"/>
          <p:cNvSpPr/>
          <p:nvPr/>
        </p:nvSpPr>
        <p:spPr>
          <a:xfrm>
            <a:off x="571500" y="4071938"/>
            <a:ext cx="28575" cy="714375"/>
          </a:xfrm>
          <a:prstGeom prst="rect">
            <a:avLst/>
          </a:prstGeom>
          <a:solidFill>
            <a:srgbClr val="B30000"/>
          </a:solidFill>
          <a:ln/>
        </p:spPr>
      </p:sp>
      <p:sp>
        <p:nvSpPr>
          <p:cNvPr id="13" name="Text 9"/>
          <p:cNvSpPr/>
          <p:nvPr/>
        </p:nvSpPr>
        <p:spPr>
          <a:xfrm>
            <a:off x="714925" y="4132660"/>
            <a:ext cx="7643813" cy="514350"/>
          </a:xfrm>
          <a:prstGeom prst="rect">
            <a:avLst/>
          </a:prstGeom>
          <a:noFill/>
          <a:ln/>
        </p:spPr>
        <p:txBody>
          <a:bodyPr wrap="square" lIns="0" tIns="0" rIns="0" bIns="0" rtlCol="0" anchor="t">
            <a:spAutoFit/>
          </a:bodyPr>
          <a:lstStyle/>
          <a:p>
            <a:pPr marL="0" indent="0" algn="l">
              <a:lnSpc>
                <a:spcPct val="120000"/>
              </a:lnSpc>
              <a:buNone/>
            </a:pPr>
            <a:r>
              <a:rPr lang="en-US" sz="800" b="1" dirty="0">
                <a:solidFill>
                  <a:srgbClr val="B30000"/>
                </a:solidFill>
                <a:latin typeface="Roboto" pitchFamily="34" charset="0"/>
                <a:ea typeface="Roboto" pitchFamily="34" charset="-122"/>
                <a:cs typeface="Roboto" pitchFamily="34" charset="-120"/>
              </a:rPr>
              <a:t>Assessment Context:</a:t>
            </a:r>
            <a:r>
              <a:rPr lang="en-US" sz="850" dirty="0">
                <a:solidFill>
                  <a:srgbClr val="000000"/>
                </a:solidFill>
                <a:latin typeface="Roboto" pitchFamily="34" charset="0"/>
                <a:ea typeface="Roboto" pitchFamily="34" charset="-122"/>
                <a:cs typeface="Roboto" pitchFamily="34" charset="-120"/>
              </a:rPr>
              <a:t> The AI Readiness Assessment Methodology (RAM) report, produced with UNESCO's leadership, identified key action points that directly informed this National AI Strategy. The assessment revealed both significant assets (youth demographic, universities) and critical gaps (HPC capacity, power infrastructure, skills) that the strategy is designed to address.</a:t>
            </a:r>
            <a:endParaRPr lang="en-US" sz="800" dirty="0"/>
          </a:p>
        </p:txBody>
      </p:sp>
      <p:sp>
        <p:nvSpPr>
          <p:cNvPr id="14" name="Shape 10"/>
          <p:cNvSpPr/>
          <p:nvPr/>
        </p:nvSpPr>
        <p:spPr>
          <a:xfrm>
            <a:off x="0" y="4786313"/>
            <a:ext cx="9144000" cy="357188"/>
          </a:xfrm>
          <a:prstGeom prst="rect">
            <a:avLst/>
          </a:prstGeom>
          <a:solidFill>
            <a:srgbClr val="000000"/>
          </a:solidFill>
          <a:ln/>
        </p:spPr>
      </p:sp>
      <p:sp>
        <p:nvSpPr>
          <p:cNvPr id="15" name="Shape 11"/>
          <p:cNvSpPr/>
          <p:nvPr/>
        </p:nvSpPr>
        <p:spPr>
          <a:xfrm>
            <a:off x="0" y="4786313"/>
            <a:ext cx="9144000" cy="7144"/>
          </a:xfrm>
          <a:prstGeom prst="rect">
            <a:avLst/>
          </a:prstGeom>
          <a:solidFill>
            <a:srgbClr val="000000"/>
          </a:solidFill>
          <a:ln/>
        </p:spPr>
      </p:sp>
      <p:sp>
        <p:nvSpPr>
          <p:cNvPr id="16" name="Text 12"/>
          <p:cNvSpPr/>
          <p:nvPr/>
        </p:nvSpPr>
        <p:spPr>
          <a:xfrm>
            <a:off x="571500" y="4893469"/>
            <a:ext cx="1868091" cy="117872"/>
          </a:xfrm>
          <a:prstGeom prst="rect">
            <a:avLst/>
          </a:prstGeom>
          <a:noFill/>
          <a:ln/>
        </p:spPr>
        <p:txBody>
          <a:bodyPr wrap="squar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Zimbabwe National AI Strategy 2026-2030</a:t>
            </a:r>
            <a:endParaRPr lang="en-US" sz="750" dirty="0"/>
          </a:p>
        </p:txBody>
      </p:sp>
      <p:sp>
        <p:nvSpPr>
          <p:cNvPr id="17" name="Text 13"/>
          <p:cNvSpPr/>
          <p:nvPr/>
        </p:nvSpPr>
        <p:spPr>
          <a:xfrm>
            <a:off x="8517136" y="4893469"/>
            <a:ext cx="55364" cy="117872"/>
          </a:xfrm>
          <a:prstGeom prst="rect">
            <a:avLst/>
          </a:prstGeom>
          <a:noFill/>
          <a:ln/>
        </p:spPr>
        <p:txBody>
          <a:bodyPr wrap="non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5</a:t>
            </a:r>
            <a:endParaRPr lang="en-US" sz="750" dirty="0"/>
          </a:p>
        </p:txBody>
      </p:sp>
      <p:pic>
        <p:nvPicPr>
          <p:cNvPr id="19" name="Picture 18">
            <a:extLst>
              <a:ext uri="{FF2B5EF4-FFF2-40B4-BE49-F238E27FC236}">
                <a16:creationId xmlns:a16="http://schemas.microsoft.com/office/drawing/2014/main" id="{E7ABF0A0-3DAD-CB42-C1B6-7E468626E4E5}"/>
              </a:ext>
            </a:extLst>
          </p:cNvPr>
          <p:cNvPicPr>
            <a:picLocks noChangeAspect="1"/>
          </p:cNvPicPr>
          <p:nvPr/>
        </p:nvPicPr>
        <p:blipFill>
          <a:blip r:embed="rId4"/>
          <a:stretch>
            <a:fillRect/>
          </a:stretch>
        </p:blipFill>
        <p:spPr>
          <a:xfrm>
            <a:off x="1173511" y="792669"/>
            <a:ext cx="6229794" cy="3252480"/>
          </a:xfrm>
          <a:prstGeom prst="roundRect">
            <a:avLst>
              <a:gd name="adj" fmla="val 16667"/>
            </a:avLst>
          </a:prstGeom>
          <a:ln>
            <a:solidFill>
              <a:srgbClr val="FF000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coolSlant"/>
            <a:contourClr>
              <a:srgbClr val="969696"/>
            </a:contourClr>
          </a:sp3d>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3" name="Shape 0"/>
          <p:cNvSpPr/>
          <p:nvPr/>
        </p:nvSpPr>
        <p:spPr>
          <a:xfrm>
            <a:off x="0" y="0"/>
            <a:ext cx="9144000" cy="642938"/>
          </a:xfrm>
          <a:prstGeom prst="rect">
            <a:avLst/>
          </a:prstGeom>
          <a:solidFill>
            <a:srgbClr val="800000"/>
          </a:solidFill>
          <a:ln/>
        </p:spPr>
      </p:sp>
      <p:sp>
        <p:nvSpPr>
          <p:cNvPr id="4" name="Shape 1"/>
          <p:cNvSpPr/>
          <p:nvPr/>
        </p:nvSpPr>
        <p:spPr>
          <a:xfrm>
            <a:off x="0" y="628650"/>
            <a:ext cx="9144000" cy="14288"/>
          </a:xfrm>
          <a:prstGeom prst="rect">
            <a:avLst/>
          </a:prstGeom>
          <a:solidFill>
            <a:srgbClr val="000000"/>
          </a:solidFill>
          <a:ln/>
        </p:spPr>
      </p:sp>
      <p:sp>
        <p:nvSpPr>
          <p:cNvPr id="5" name="Text 2"/>
          <p:cNvSpPr/>
          <p:nvPr/>
        </p:nvSpPr>
        <p:spPr>
          <a:xfrm>
            <a:off x="571500" y="221456"/>
            <a:ext cx="2228850" cy="342900"/>
          </a:xfrm>
          <a:prstGeom prst="rect">
            <a:avLst/>
          </a:prstGeom>
          <a:noFill/>
          <a:ln/>
        </p:spPr>
        <p:txBody>
          <a:bodyPr wrap="square" lIns="0" tIns="0" rIns="0" bIns="0" rtlCol="0" anchor="t">
            <a:spAutoFit/>
          </a:bodyPr>
          <a:lstStyle/>
          <a:p>
            <a:pPr marL="0" indent="0" algn="l">
              <a:buNone/>
            </a:pPr>
            <a:r>
              <a:rPr lang="en-US" sz="1800" b="1" dirty="0">
                <a:solidFill>
                  <a:srgbClr val="FFFFFF"/>
                </a:solidFill>
                <a:latin typeface="Playfair Display Bold" pitchFamily="34" charset="0"/>
                <a:ea typeface="Playfair Display Bold" pitchFamily="34" charset="-122"/>
                <a:cs typeface="Playfair Display Bold" pitchFamily="34" charset="-120"/>
              </a:rPr>
              <a:t>Guiding Principles</a:t>
            </a:r>
            <a:endParaRPr lang="en-US" sz="1800" dirty="0"/>
          </a:p>
        </p:txBody>
      </p:sp>
      <p:sp>
        <p:nvSpPr>
          <p:cNvPr id="6" name="Text 3"/>
          <p:cNvSpPr/>
          <p:nvPr/>
        </p:nvSpPr>
        <p:spPr>
          <a:xfrm>
            <a:off x="2739598" y="286910"/>
            <a:ext cx="8001000" cy="184666"/>
          </a:xfrm>
          <a:prstGeom prst="rect">
            <a:avLst/>
          </a:prstGeom>
          <a:noFill/>
          <a:ln/>
        </p:spPr>
        <p:txBody>
          <a:bodyPr wrap="square" lIns="0" tIns="0" rIns="0" bIns="0" rtlCol="0" anchor="t">
            <a:spAutoFit/>
          </a:bodyPr>
          <a:lstStyle/>
          <a:p>
            <a:pPr marL="0" indent="0" algn="l">
              <a:buNone/>
            </a:pPr>
            <a:r>
              <a:rPr lang="en-US" sz="1200" b="1" dirty="0">
                <a:solidFill>
                  <a:schemeClr val="bg1"/>
                </a:solidFill>
                <a:latin typeface="Playfair Display Bold" pitchFamily="34" charset="0"/>
                <a:ea typeface="Playfair Display Bold" pitchFamily="34" charset="-122"/>
                <a:cs typeface="Playfair Display Bold" pitchFamily="34" charset="-120"/>
              </a:rPr>
              <a:t>The Principles That Anchor Our AI Journey</a:t>
            </a:r>
            <a:endParaRPr lang="en-US" sz="1200" dirty="0">
              <a:solidFill>
                <a:schemeClr val="bg1"/>
              </a:solidFill>
            </a:endParaRPr>
          </a:p>
        </p:txBody>
      </p:sp>
      <p:sp>
        <p:nvSpPr>
          <p:cNvPr id="54" name="Shape 46"/>
          <p:cNvSpPr/>
          <p:nvPr/>
        </p:nvSpPr>
        <p:spPr>
          <a:xfrm>
            <a:off x="0" y="4786313"/>
            <a:ext cx="9144000" cy="357188"/>
          </a:xfrm>
          <a:prstGeom prst="rect">
            <a:avLst/>
          </a:prstGeom>
          <a:solidFill>
            <a:srgbClr val="000000"/>
          </a:solidFill>
          <a:ln/>
        </p:spPr>
      </p:sp>
      <p:sp>
        <p:nvSpPr>
          <p:cNvPr id="55" name="Shape 47"/>
          <p:cNvSpPr/>
          <p:nvPr/>
        </p:nvSpPr>
        <p:spPr>
          <a:xfrm>
            <a:off x="0" y="4786313"/>
            <a:ext cx="9144000" cy="7144"/>
          </a:xfrm>
          <a:prstGeom prst="rect">
            <a:avLst/>
          </a:prstGeom>
          <a:solidFill>
            <a:srgbClr val="000000"/>
          </a:solidFill>
          <a:ln/>
        </p:spPr>
      </p:sp>
      <p:sp>
        <p:nvSpPr>
          <p:cNvPr id="56" name="Text 48"/>
          <p:cNvSpPr/>
          <p:nvPr/>
        </p:nvSpPr>
        <p:spPr>
          <a:xfrm>
            <a:off x="571500" y="4893469"/>
            <a:ext cx="1868091" cy="117872"/>
          </a:xfrm>
          <a:prstGeom prst="rect">
            <a:avLst/>
          </a:prstGeom>
          <a:noFill/>
          <a:ln/>
        </p:spPr>
        <p:txBody>
          <a:bodyPr wrap="squar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Zimbabwe National AI Strategy 2026-2030</a:t>
            </a:r>
            <a:endParaRPr lang="en-US" sz="750" dirty="0"/>
          </a:p>
        </p:txBody>
      </p:sp>
      <p:sp>
        <p:nvSpPr>
          <p:cNvPr id="57" name="Text 49"/>
          <p:cNvSpPr/>
          <p:nvPr/>
        </p:nvSpPr>
        <p:spPr>
          <a:xfrm>
            <a:off x="8517136" y="4893469"/>
            <a:ext cx="55364" cy="117872"/>
          </a:xfrm>
          <a:prstGeom prst="rect">
            <a:avLst/>
          </a:prstGeom>
          <a:noFill/>
          <a:ln/>
        </p:spPr>
        <p:txBody>
          <a:bodyPr wrap="non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6</a:t>
            </a:r>
            <a:endParaRPr lang="en-US" sz="750" dirty="0"/>
          </a:p>
        </p:txBody>
      </p:sp>
      <p:pic>
        <p:nvPicPr>
          <p:cNvPr id="63" name="Picture 62">
            <a:extLst>
              <a:ext uri="{FF2B5EF4-FFF2-40B4-BE49-F238E27FC236}">
                <a16:creationId xmlns:a16="http://schemas.microsoft.com/office/drawing/2014/main" id="{3529A4FB-0579-5AD2-9496-D2C0BDDB0606}"/>
              </a:ext>
            </a:extLst>
          </p:cNvPr>
          <p:cNvPicPr>
            <a:picLocks noChangeAspect="1"/>
          </p:cNvPicPr>
          <p:nvPr/>
        </p:nvPicPr>
        <p:blipFill>
          <a:blip r:embed="rId3"/>
          <a:stretch>
            <a:fillRect/>
          </a:stretch>
        </p:blipFill>
        <p:spPr>
          <a:xfrm>
            <a:off x="996226" y="664368"/>
            <a:ext cx="6713652" cy="4163558"/>
          </a:xfrm>
          <a:prstGeom prst="roundRect">
            <a:avLst>
              <a:gd name="adj" fmla="val 16667"/>
            </a:avLst>
          </a:prstGeom>
          <a:ln>
            <a:solidFill>
              <a:srgbClr val="FF000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artDeco"/>
            <a:contourClr>
              <a:srgbClr val="969696"/>
            </a:contourClr>
          </a:sp3d>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35170"/>
            <a:ext cx="9144000" cy="5143500"/>
          </a:xfrm>
          <a:prstGeom prst="rect">
            <a:avLst/>
          </a:prstGeom>
        </p:spPr>
      </p:pic>
      <p:sp>
        <p:nvSpPr>
          <p:cNvPr id="3" name="Shape 0"/>
          <p:cNvSpPr/>
          <p:nvPr/>
        </p:nvSpPr>
        <p:spPr>
          <a:xfrm>
            <a:off x="0" y="0"/>
            <a:ext cx="9144000" cy="642938"/>
          </a:xfrm>
          <a:prstGeom prst="rect">
            <a:avLst/>
          </a:prstGeom>
          <a:solidFill>
            <a:srgbClr val="800000"/>
          </a:solidFill>
          <a:ln/>
        </p:spPr>
      </p:sp>
      <p:sp>
        <p:nvSpPr>
          <p:cNvPr id="4" name="Shape 1"/>
          <p:cNvSpPr/>
          <p:nvPr/>
        </p:nvSpPr>
        <p:spPr>
          <a:xfrm>
            <a:off x="0" y="628650"/>
            <a:ext cx="9144000" cy="14288"/>
          </a:xfrm>
          <a:prstGeom prst="rect">
            <a:avLst/>
          </a:prstGeom>
          <a:solidFill>
            <a:srgbClr val="000000"/>
          </a:solidFill>
          <a:ln/>
        </p:spPr>
      </p:sp>
      <p:sp>
        <p:nvSpPr>
          <p:cNvPr id="5" name="Text 2"/>
          <p:cNvSpPr/>
          <p:nvPr/>
        </p:nvSpPr>
        <p:spPr>
          <a:xfrm>
            <a:off x="571500" y="221456"/>
            <a:ext cx="3584377" cy="342900"/>
          </a:xfrm>
          <a:prstGeom prst="rect">
            <a:avLst/>
          </a:prstGeom>
          <a:noFill/>
          <a:ln/>
        </p:spPr>
        <p:txBody>
          <a:bodyPr wrap="square" lIns="0" tIns="0" rIns="0" bIns="0" rtlCol="0" anchor="t">
            <a:spAutoFit/>
          </a:bodyPr>
          <a:lstStyle/>
          <a:p>
            <a:pPr marL="0" indent="0" algn="l">
              <a:buNone/>
            </a:pPr>
            <a:r>
              <a:rPr lang="en-US" sz="1800" b="1" dirty="0">
                <a:solidFill>
                  <a:srgbClr val="FFFFFF"/>
                </a:solidFill>
                <a:latin typeface="Playfair Display Bold" pitchFamily="34" charset="0"/>
                <a:ea typeface="Playfair Display Bold" pitchFamily="34" charset="-122"/>
                <a:cs typeface="Playfair Display Bold" pitchFamily="34" charset="-120"/>
              </a:rPr>
              <a:t>Six Strategic Pillars: Overview</a:t>
            </a:r>
            <a:endParaRPr lang="en-US" sz="1800" dirty="0"/>
          </a:p>
        </p:txBody>
      </p:sp>
      <p:sp>
        <p:nvSpPr>
          <p:cNvPr id="6" name="Text 3"/>
          <p:cNvSpPr/>
          <p:nvPr/>
        </p:nvSpPr>
        <p:spPr>
          <a:xfrm>
            <a:off x="614485" y="652889"/>
            <a:ext cx="8001000" cy="266105"/>
          </a:xfrm>
          <a:prstGeom prst="rect">
            <a:avLst/>
          </a:prstGeom>
          <a:noFill/>
          <a:ln/>
        </p:spPr>
        <p:txBody>
          <a:bodyPr wrap="square" lIns="0" tIns="0" rIns="0" bIns="0" rtlCol="0" anchor="t">
            <a:spAutoFit/>
          </a:bodyPr>
          <a:lstStyle/>
          <a:p>
            <a:pPr marL="0" indent="0" algn="ctr">
              <a:buNone/>
            </a:pPr>
            <a:r>
              <a:rPr lang="en-US" sz="1400" b="1" dirty="0">
                <a:solidFill>
                  <a:srgbClr val="B30000"/>
                </a:solidFill>
                <a:latin typeface="Playfair Display Bold" pitchFamily="34" charset="0"/>
                <a:ea typeface="Playfair Display Bold" pitchFamily="34" charset="-122"/>
                <a:cs typeface="Playfair Display Bold" pitchFamily="34" charset="-120"/>
              </a:rPr>
              <a:t>The Foundations of Zimbabwe's AI Transformation</a:t>
            </a:r>
            <a:endParaRPr lang="en-US" sz="1400" dirty="0"/>
          </a:p>
        </p:txBody>
      </p:sp>
      <p:sp>
        <p:nvSpPr>
          <p:cNvPr id="11" name="Shape 7"/>
          <p:cNvSpPr/>
          <p:nvPr/>
        </p:nvSpPr>
        <p:spPr>
          <a:xfrm>
            <a:off x="8136731" y="4123730"/>
            <a:ext cx="7144" cy="607219"/>
          </a:xfrm>
          <a:prstGeom prst="rect">
            <a:avLst/>
          </a:prstGeom>
          <a:solidFill>
            <a:srgbClr val="000000"/>
          </a:solidFill>
          <a:ln/>
        </p:spPr>
      </p:sp>
      <p:sp>
        <p:nvSpPr>
          <p:cNvPr id="12" name="Shape 8"/>
          <p:cNvSpPr/>
          <p:nvPr/>
        </p:nvSpPr>
        <p:spPr>
          <a:xfrm>
            <a:off x="1000125" y="4723805"/>
            <a:ext cx="7143750" cy="7144"/>
          </a:xfrm>
          <a:prstGeom prst="rect">
            <a:avLst/>
          </a:prstGeom>
          <a:solidFill>
            <a:srgbClr val="000000"/>
          </a:solidFill>
          <a:ln/>
        </p:spPr>
      </p:sp>
      <p:sp>
        <p:nvSpPr>
          <p:cNvPr id="14" name="Text 10"/>
          <p:cNvSpPr/>
          <p:nvPr/>
        </p:nvSpPr>
        <p:spPr>
          <a:xfrm>
            <a:off x="6971323" y="1953898"/>
            <a:ext cx="1695647" cy="1742208"/>
          </a:xfrm>
          <a:prstGeom prst="rect">
            <a:avLst/>
          </a:prstGeom>
          <a:noFill/>
          <a:ln>
            <a:solidFill>
              <a:srgbClr val="FF0000"/>
            </a:solidFill>
          </a:ln>
        </p:spPr>
        <p:txBody>
          <a:bodyPr wrap="square" lIns="0" tIns="0" rIns="0" bIns="0" rtlCol="0" anchor="t">
            <a:spAutoFit/>
          </a:bodyPr>
          <a:lstStyle/>
          <a:p>
            <a:pPr marL="0" indent="0" algn="ctr">
              <a:lnSpc>
                <a:spcPct val="120000"/>
              </a:lnSpc>
              <a:buNone/>
            </a:pPr>
            <a:r>
              <a:rPr lang="en-US" sz="950" dirty="0">
                <a:solidFill>
                  <a:srgbClr val="000000"/>
                </a:solidFill>
                <a:latin typeface="Roboto" pitchFamily="34" charset="0"/>
                <a:ea typeface="Roboto" pitchFamily="34" charset="-122"/>
                <a:cs typeface="Roboto" pitchFamily="34" charset="-120"/>
              </a:rPr>
              <a:t>The six pillars are not independent silos but an </a:t>
            </a:r>
            <a:r>
              <a:rPr lang="en-US" sz="950" dirty="0">
                <a:solidFill>
                  <a:srgbClr val="B30000"/>
                </a:solidFill>
                <a:latin typeface="Roboto" pitchFamily="34" charset="0"/>
                <a:ea typeface="Roboto" pitchFamily="34" charset="-122"/>
                <a:cs typeface="Roboto" pitchFamily="34" charset="-120"/>
              </a:rPr>
              <a:t>interconnected ecosystem</a:t>
            </a:r>
            <a:r>
              <a:rPr lang="en-US" sz="950" dirty="0">
                <a:solidFill>
                  <a:srgbClr val="000000"/>
                </a:solidFill>
                <a:latin typeface="Roboto" pitchFamily="34" charset="0"/>
                <a:ea typeface="Roboto" pitchFamily="34" charset="-122"/>
                <a:cs typeface="Roboto" pitchFamily="34" charset="-120"/>
              </a:rPr>
              <a:t>. Progress in one pillar reinforces and accelerates progress in others. Together, they form a comprehensive framework for transforming Zimbabwe into the continental hub of AI for Development.</a:t>
            </a:r>
            <a:endParaRPr lang="en-US" sz="950" dirty="0"/>
          </a:p>
        </p:txBody>
      </p:sp>
      <p:sp>
        <p:nvSpPr>
          <p:cNvPr id="15" name="Shape 11"/>
          <p:cNvSpPr/>
          <p:nvPr/>
        </p:nvSpPr>
        <p:spPr>
          <a:xfrm>
            <a:off x="0" y="4786313"/>
            <a:ext cx="9144000" cy="357188"/>
          </a:xfrm>
          <a:prstGeom prst="rect">
            <a:avLst/>
          </a:prstGeom>
          <a:solidFill>
            <a:srgbClr val="000000"/>
          </a:solidFill>
          <a:ln/>
        </p:spPr>
      </p:sp>
      <p:sp>
        <p:nvSpPr>
          <p:cNvPr id="16" name="Shape 12"/>
          <p:cNvSpPr/>
          <p:nvPr/>
        </p:nvSpPr>
        <p:spPr>
          <a:xfrm>
            <a:off x="0" y="4786313"/>
            <a:ext cx="9144000" cy="7144"/>
          </a:xfrm>
          <a:prstGeom prst="rect">
            <a:avLst/>
          </a:prstGeom>
          <a:solidFill>
            <a:srgbClr val="000000"/>
          </a:solidFill>
          <a:ln/>
        </p:spPr>
      </p:sp>
      <p:sp>
        <p:nvSpPr>
          <p:cNvPr id="17" name="Text 13"/>
          <p:cNvSpPr/>
          <p:nvPr/>
        </p:nvSpPr>
        <p:spPr>
          <a:xfrm>
            <a:off x="571500" y="4893469"/>
            <a:ext cx="1868091" cy="117872"/>
          </a:xfrm>
          <a:prstGeom prst="rect">
            <a:avLst/>
          </a:prstGeom>
          <a:noFill/>
          <a:ln/>
        </p:spPr>
        <p:txBody>
          <a:bodyPr wrap="squar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Zimbabwe National AI Strategy 2026-2030</a:t>
            </a:r>
            <a:endParaRPr lang="en-US" sz="750" dirty="0"/>
          </a:p>
        </p:txBody>
      </p:sp>
      <p:sp>
        <p:nvSpPr>
          <p:cNvPr id="18" name="Text 14"/>
          <p:cNvSpPr/>
          <p:nvPr/>
        </p:nvSpPr>
        <p:spPr>
          <a:xfrm>
            <a:off x="8517136" y="4893469"/>
            <a:ext cx="55364" cy="117872"/>
          </a:xfrm>
          <a:prstGeom prst="rect">
            <a:avLst/>
          </a:prstGeom>
          <a:noFill/>
          <a:ln/>
        </p:spPr>
        <p:txBody>
          <a:bodyPr wrap="non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7</a:t>
            </a:r>
            <a:endParaRPr lang="en-US" sz="750" dirty="0"/>
          </a:p>
        </p:txBody>
      </p:sp>
      <p:pic>
        <p:nvPicPr>
          <p:cNvPr id="20" name="Picture 19">
            <a:extLst>
              <a:ext uri="{FF2B5EF4-FFF2-40B4-BE49-F238E27FC236}">
                <a16:creationId xmlns:a16="http://schemas.microsoft.com/office/drawing/2014/main" id="{798B97C8-F2BD-8F85-04AB-683D9E3E26C8}"/>
              </a:ext>
            </a:extLst>
          </p:cNvPr>
          <p:cNvPicPr>
            <a:picLocks noChangeAspect="1"/>
          </p:cNvPicPr>
          <p:nvPr/>
        </p:nvPicPr>
        <p:blipFill>
          <a:blip r:embed="rId4"/>
          <a:stretch>
            <a:fillRect/>
          </a:stretch>
        </p:blipFill>
        <p:spPr>
          <a:xfrm>
            <a:off x="734646" y="928945"/>
            <a:ext cx="6109079" cy="3856352"/>
          </a:xfrm>
          <a:prstGeom prst="roundRect">
            <a:avLst>
              <a:gd name="adj" fmla="val 16667"/>
            </a:avLst>
          </a:prstGeom>
          <a:solidFill>
            <a:srgbClr val="FF0000"/>
          </a:solidFill>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a:contourClr>
              <a:srgbClr val="969696"/>
            </a:contourClr>
          </a:sp3d>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9144000" cy="5143500"/>
          </a:xfrm>
          <a:prstGeom prst="rect">
            <a:avLst/>
          </a:prstGeom>
        </p:spPr>
      </p:pic>
      <p:sp>
        <p:nvSpPr>
          <p:cNvPr id="3" name="Shape 0"/>
          <p:cNvSpPr/>
          <p:nvPr/>
        </p:nvSpPr>
        <p:spPr>
          <a:xfrm>
            <a:off x="0" y="0"/>
            <a:ext cx="9144000" cy="642938"/>
          </a:xfrm>
          <a:prstGeom prst="rect">
            <a:avLst/>
          </a:prstGeom>
          <a:solidFill>
            <a:srgbClr val="800000"/>
          </a:solidFill>
          <a:ln/>
        </p:spPr>
      </p:sp>
      <p:sp>
        <p:nvSpPr>
          <p:cNvPr id="4" name="Shape 1"/>
          <p:cNvSpPr/>
          <p:nvPr/>
        </p:nvSpPr>
        <p:spPr>
          <a:xfrm>
            <a:off x="0" y="628650"/>
            <a:ext cx="9144000" cy="14288"/>
          </a:xfrm>
          <a:prstGeom prst="rect">
            <a:avLst/>
          </a:prstGeom>
          <a:solidFill>
            <a:srgbClr val="000000"/>
          </a:solidFill>
          <a:ln/>
        </p:spPr>
      </p:sp>
      <p:sp>
        <p:nvSpPr>
          <p:cNvPr id="5" name="Text 2"/>
          <p:cNvSpPr/>
          <p:nvPr/>
        </p:nvSpPr>
        <p:spPr>
          <a:xfrm>
            <a:off x="571500" y="221456"/>
            <a:ext cx="5236369" cy="342900"/>
          </a:xfrm>
          <a:prstGeom prst="rect">
            <a:avLst/>
          </a:prstGeom>
          <a:noFill/>
          <a:ln/>
        </p:spPr>
        <p:txBody>
          <a:bodyPr wrap="square" lIns="0" tIns="0" rIns="0" bIns="0" rtlCol="0" anchor="t">
            <a:spAutoFit/>
          </a:bodyPr>
          <a:lstStyle/>
          <a:p>
            <a:pPr marL="0" indent="0" algn="l">
              <a:buNone/>
            </a:pPr>
            <a:r>
              <a:rPr lang="en-US" sz="1800" b="1" dirty="0">
                <a:solidFill>
                  <a:srgbClr val="FFFFFF"/>
                </a:solidFill>
                <a:latin typeface="Playfair Display Bold" pitchFamily="34" charset="0"/>
                <a:ea typeface="Playfair Display Bold" pitchFamily="34" charset="-122"/>
                <a:cs typeface="Playfair Display Bold" pitchFamily="34" charset="-120"/>
              </a:rPr>
              <a:t>Pillar 1: AI Talent and Capacity Development</a:t>
            </a:r>
            <a:endParaRPr lang="en-US" sz="1800" dirty="0"/>
          </a:p>
        </p:txBody>
      </p:sp>
      <p:sp>
        <p:nvSpPr>
          <p:cNvPr id="6" name="Text 3"/>
          <p:cNvSpPr/>
          <p:nvPr/>
        </p:nvSpPr>
        <p:spPr>
          <a:xfrm>
            <a:off x="571500" y="857250"/>
            <a:ext cx="8001000" cy="228600"/>
          </a:xfrm>
          <a:prstGeom prst="rect">
            <a:avLst/>
          </a:prstGeom>
          <a:noFill/>
          <a:ln/>
        </p:spPr>
        <p:txBody>
          <a:bodyPr wrap="square" lIns="0" tIns="0" rIns="0" bIns="0" rtlCol="0" anchor="t">
            <a:spAutoFit/>
          </a:bodyPr>
          <a:lstStyle/>
          <a:p>
            <a:pPr marL="0" indent="0" algn="l">
              <a:buNone/>
            </a:pPr>
            <a:r>
              <a:rPr lang="en-US" sz="1200" b="1" dirty="0">
                <a:solidFill>
                  <a:srgbClr val="B30000"/>
                </a:solidFill>
                <a:latin typeface="Playfair Display Bold" pitchFamily="34" charset="0"/>
                <a:ea typeface="Playfair Display Bold" pitchFamily="34" charset="-122"/>
                <a:cs typeface="Playfair Display Bold" pitchFamily="34" charset="-120"/>
              </a:rPr>
              <a:t>Cultivating a Skilled, Innovative Workforce</a:t>
            </a:r>
            <a:endParaRPr lang="en-US" sz="1200" dirty="0"/>
          </a:p>
        </p:txBody>
      </p:sp>
      <p:sp>
        <p:nvSpPr>
          <p:cNvPr id="7" name="Shape 4"/>
          <p:cNvSpPr/>
          <p:nvPr/>
        </p:nvSpPr>
        <p:spPr>
          <a:xfrm>
            <a:off x="571500" y="1228725"/>
            <a:ext cx="8001000" cy="642938"/>
          </a:xfrm>
          <a:prstGeom prst="rect">
            <a:avLst/>
          </a:prstGeom>
          <a:solidFill>
            <a:srgbClr val="FFFFFF"/>
          </a:solidFill>
          <a:ln w="9144">
            <a:solidFill>
              <a:srgbClr val="000000"/>
            </a:solidFill>
            <a:prstDash val="solid"/>
          </a:ln>
        </p:spPr>
      </p:sp>
      <p:sp>
        <p:nvSpPr>
          <p:cNvPr id="8" name="Text 5"/>
          <p:cNvSpPr/>
          <p:nvPr/>
        </p:nvSpPr>
        <p:spPr>
          <a:xfrm>
            <a:off x="750094" y="1371600"/>
            <a:ext cx="7643813" cy="412552"/>
          </a:xfrm>
          <a:prstGeom prst="rect">
            <a:avLst/>
          </a:prstGeom>
          <a:noFill/>
          <a:ln/>
        </p:spPr>
        <p:txBody>
          <a:bodyPr wrap="square" lIns="0" tIns="0" rIns="0" bIns="0" rtlCol="0" anchor="t">
            <a:spAutoFit/>
          </a:bodyPr>
          <a:lstStyle/>
          <a:p>
            <a:pPr marL="0" indent="0" algn="l">
              <a:lnSpc>
                <a:spcPct val="108000"/>
              </a:lnSpc>
              <a:buNone/>
            </a:pPr>
            <a:r>
              <a:rPr lang="en-US" sz="1000" b="1" dirty="0">
                <a:solidFill>
                  <a:srgbClr val="B30000"/>
                </a:solidFill>
                <a:latin typeface="Playfair Display Bold" pitchFamily="34" charset="0"/>
                <a:ea typeface="Playfair Display Bold" pitchFamily="34" charset="-122"/>
                <a:cs typeface="Playfair Display Bold" pitchFamily="34" charset="-120"/>
              </a:rPr>
              <a:t>Mission:</a:t>
            </a:r>
            <a:r>
              <a:rPr lang="en-US" sz="950" dirty="0">
                <a:solidFill>
                  <a:srgbClr val="000000"/>
                </a:solidFill>
                <a:latin typeface="Roboto" pitchFamily="34" charset="0"/>
                <a:ea typeface="Roboto" pitchFamily="34" charset="-122"/>
                <a:cs typeface="Roboto" pitchFamily="34" charset="-120"/>
              </a:rPr>
              <a:t> Cultivate a skilled, innovative workforce through AI literacy programs, research hubs, sector-specific academies and diaspora engagement — building the human capital that will drive Zimbabwe's AI transformation.</a:t>
            </a:r>
            <a:endParaRPr lang="en-US" sz="1000" dirty="0"/>
          </a:p>
        </p:txBody>
      </p:sp>
      <p:sp>
        <p:nvSpPr>
          <p:cNvPr id="9" name="Shape 6"/>
          <p:cNvSpPr/>
          <p:nvPr/>
        </p:nvSpPr>
        <p:spPr>
          <a:xfrm>
            <a:off x="571500" y="2050256"/>
            <a:ext cx="4629150" cy="2443163"/>
          </a:xfrm>
          <a:prstGeom prst="rect">
            <a:avLst/>
          </a:prstGeom>
          <a:solidFill>
            <a:srgbClr val="FFFFFF"/>
          </a:solidFill>
          <a:ln w="9144">
            <a:solidFill>
              <a:srgbClr val="000000"/>
            </a:solidFill>
            <a:prstDash val="solid"/>
          </a:ln>
        </p:spPr>
      </p:sp>
      <p:sp>
        <p:nvSpPr>
          <p:cNvPr id="10" name="Shape 7"/>
          <p:cNvSpPr/>
          <p:nvPr/>
        </p:nvSpPr>
        <p:spPr>
          <a:xfrm>
            <a:off x="571500" y="2050256"/>
            <a:ext cx="1851654" cy="321469"/>
          </a:xfrm>
          <a:prstGeom prst="rect">
            <a:avLst/>
          </a:prstGeom>
          <a:solidFill>
            <a:srgbClr val="FFFFFF"/>
          </a:solidFill>
          <a:ln/>
        </p:spPr>
      </p:sp>
      <p:sp>
        <p:nvSpPr>
          <p:cNvPr id="11" name="Shape 8"/>
          <p:cNvSpPr/>
          <p:nvPr/>
        </p:nvSpPr>
        <p:spPr>
          <a:xfrm>
            <a:off x="571500" y="2364581"/>
            <a:ext cx="1851654" cy="7144"/>
          </a:xfrm>
          <a:prstGeom prst="rect">
            <a:avLst/>
          </a:prstGeom>
          <a:solidFill>
            <a:srgbClr val="D4AF37"/>
          </a:solidFill>
          <a:ln/>
        </p:spPr>
      </p:sp>
      <p:sp>
        <p:nvSpPr>
          <p:cNvPr id="12" name="Text 9"/>
          <p:cNvSpPr/>
          <p:nvPr/>
        </p:nvSpPr>
        <p:spPr>
          <a:xfrm>
            <a:off x="571500" y="2050256"/>
            <a:ext cx="1851654" cy="321469"/>
          </a:xfrm>
          <a:prstGeom prst="rect">
            <a:avLst/>
          </a:prstGeom>
          <a:noFill/>
          <a:ln/>
        </p:spPr>
        <p:txBody>
          <a:bodyPr wrap="square" lIns="127508" tIns="102108" rIns="127508" bIns="0" rtlCol="0" anchor="ctr">
            <a:spAutoFit/>
          </a:bodyPr>
          <a:lstStyle/>
          <a:p>
            <a:pPr marL="0" indent="0" algn="l">
              <a:buNone/>
            </a:pPr>
            <a:r>
              <a:rPr lang="en-US" sz="900" b="1" dirty="0">
                <a:solidFill>
                  <a:srgbClr val="FFFFFF"/>
                </a:solidFill>
                <a:latin typeface="Playfair Display Bold" pitchFamily="34" charset="0"/>
                <a:ea typeface="Playfair Display Bold" pitchFamily="34" charset="-122"/>
                <a:cs typeface="Playfair Display Bold" pitchFamily="34" charset="-120"/>
              </a:rPr>
              <a:t>Key Initiative</a:t>
            </a:r>
            <a:endParaRPr lang="en-US" sz="900" dirty="0"/>
          </a:p>
        </p:txBody>
      </p:sp>
      <p:sp>
        <p:nvSpPr>
          <p:cNvPr id="13" name="Shape 10"/>
          <p:cNvSpPr/>
          <p:nvPr/>
        </p:nvSpPr>
        <p:spPr>
          <a:xfrm>
            <a:off x="2423154" y="2050256"/>
            <a:ext cx="2777496" cy="321469"/>
          </a:xfrm>
          <a:prstGeom prst="rect">
            <a:avLst/>
          </a:prstGeom>
          <a:solidFill>
            <a:srgbClr val="FFFFFF"/>
          </a:solidFill>
          <a:ln/>
        </p:spPr>
      </p:sp>
      <p:sp>
        <p:nvSpPr>
          <p:cNvPr id="14" name="Shape 11"/>
          <p:cNvSpPr/>
          <p:nvPr/>
        </p:nvSpPr>
        <p:spPr>
          <a:xfrm>
            <a:off x="2423154" y="2364581"/>
            <a:ext cx="2777496" cy="7144"/>
          </a:xfrm>
          <a:prstGeom prst="rect">
            <a:avLst/>
          </a:prstGeom>
          <a:solidFill>
            <a:srgbClr val="D4AF37"/>
          </a:solidFill>
          <a:ln/>
        </p:spPr>
      </p:sp>
      <p:sp>
        <p:nvSpPr>
          <p:cNvPr id="15" name="Text 12"/>
          <p:cNvSpPr/>
          <p:nvPr/>
        </p:nvSpPr>
        <p:spPr>
          <a:xfrm>
            <a:off x="2423154" y="2050256"/>
            <a:ext cx="2777496" cy="321469"/>
          </a:xfrm>
          <a:prstGeom prst="rect">
            <a:avLst/>
          </a:prstGeom>
          <a:noFill/>
          <a:ln/>
        </p:spPr>
        <p:txBody>
          <a:bodyPr wrap="square" lIns="127508" tIns="102108" rIns="127508" bIns="0" rtlCol="0" anchor="ctr">
            <a:spAutoFit/>
          </a:bodyPr>
          <a:lstStyle/>
          <a:p>
            <a:pPr marL="0" indent="0" algn="l">
              <a:buNone/>
            </a:pPr>
            <a:r>
              <a:rPr lang="en-US" sz="900" b="1" dirty="0">
                <a:solidFill>
                  <a:srgbClr val="FFFFFF"/>
                </a:solidFill>
                <a:latin typeface="Playfair Display Bold" pitchFamily="34" charset="0"/>
                <a:ea typeface="Playfair Display Bold" pitchFamily="34" charset="-122"/>
                <a:cs typeface="Playfair Display Bold" pitchFamily="34" charset="-120"/>
              </a:rPr>
              <a:t>Description</a:t>
            </a:r>
            <a:endParaRPr lang="en-US" sz="900" dirty="0"/>
          </a:p>
        </p:txBody>
      </p:sp>
      <p:sp>
        <p:nvSpPr>
          <p:cNvPr id="16" name="Text 13"/>
          <p:cNvSpPr/>
          <p:nvPr/>
        </p:nvSpPr>
        <p:spPr>
          <a:xfrm>
            <a:off x="571500" y="2371725"/>
            <a:ext cx="1851654" cy="335756"/>
          </a:xfrm>
          <a:prstGeom prst="rect">
            <a:avLst/>
          </a:prstGeom>
          <a:noFill/>
          <a:ln/>
        </p:spPr>
        <p:txBody>
          <a:bodyPr wrap="square" lIns="127508" tIns="102108" rIns="127508" bIns="0" rtlCol="0" anchor="t">
            <a:spAutoFit/>
          </a:bodyPr>
          <a:lstStyle/>
          <a:p>
            <a:pPr marL="0" indent="0" algn="l">
              <a:buNone/>
            </a:pPr>
            <a:r>
              <a:rPr lang="en-US" sz="800" b="1" dirty="0">
                <a:solidFill>
                  <a:srgbClr val="B30000"/>
                </a:solidFill>
                <a:latin typeface="Roboto" pitchFamily="34" charset="0"/>
                <a:ea typeface="Roboto" pitchFamily="34" charset="-122"/>
                <a:cs typeface="Roboto" pitchFamily="34" charset="-120"/>
              </a:rPr>
              <a:t>National AI Literacy Programs</a:t>
            </a:r>
            <a:endParaRPr lang="en-US" sz="800" dirty="0"/>
          </a:p>
        </p:txBody>
      </p:sp>
      <p:sp>
        <p:nvSpPr>
          <p:cNvPr id="17" name="Text 14"/>
          <p:cNvSpPr/>
          <p:nvPr/>
        </p:nvSpPr>
        <p:spPr>
          <a:xfrm>
            <a:off x="2423154" y="2371725"/>
            <a:ext cx="2777496" cy="335756"/>
          </a:xfrm>
          <a:prstGeom prst="rect">
            <a:avLst/>
          </a:prstGeom>
          <a:noFill/>
          <a:ln/>
        </p:spPr>
        <p:txBody>
          <a:bodyPr wrap="square" lIns="127508" tIns="102108" rIns="127508" bIns="0" rtlCol="0" anchor="t">
            <a:spAutoFit/>
          </a:bodyPr>
          <a:lstStyle/>
          <a:p>
            <a:pPr marL="0" indent="0" algn="l">
              <a:buNone/>
            </a:pPr>
            <a:r>
              <a:rPr lang="en-US" sz="850" dirty="0">
                <a:solidFill>
                  <a:srgbClr val="000000"/>
                </a:solidFill>
                <a:latin typeface="Roboto" pitchFamily="34" charset="0"/>
                <a:ea typeface="Roboto" pitchFamily="34" charset="-122"/>
                <a:cs typeface="Roboto" pitchFamily="34" charset="-120"/>
              </a:rPr>
              <a:t>Foundational AI awareness for all Zimbabweans</a:t>
            </a:r>
            <a:endParaRPr lang="en-US" sz="850" dirty="0"/>
          </a:p>
        </p:txBody>
      </p:sp>
      <p:sp>
        <p:nvSpPr>
          <p:cNvPr id="18" name="Text 15"/>
          <p:cNvSpPr/>
          <p:nvPr/>
        </p:nvSpPr>
        <p:spPr>
          <a:xfrm>
            <a:off x="571500" y="2707481"/>
            <a:ext cx="1851654" cy="360759"/>
          </a:xfrm>
          <a:prstGeom prst="rect">
            <a:avLst/>
          </a:prstGeom>
          <a:noFill/>
          <a:ln/>
        </p:spPr>
        <p:txBody>
          <a:bodyPr wrap="square" lIns="127508" tIns="102108" rIns="127508" bIns="0" rtlCol="0" anchor="t">
            <a:spAutoFit/>
          </a:bodyPr>
          <a:lstStyle/>
          <a:p>
            <a:pPr marL="0" indent="0" algn="l">
              <a:buNone/>
            </a:pPr>
            <a:r>
              <a:rPr lang="en-US" sz="800" b="1" dirty="0">
                <a:solidFill>
                  <a:srgbClr val="B30000"/>
                </a:solidFill>
                <a:latin typeface="Roboto" pitchFamily="34" charset="0"/>
                <a:ea typeface="Roboto" pitchFamily="34" charset="-122"/>
                <a:cs typeface="Roboto" pitchFamily="34" charset="-120"/>
              </a:rPr>
              <a:t>Sector-Specific Academies</a:t>
            </a:r>
            <a:endParaRPr lang="en-US" sz="800" dirty="0"/>
          </a:p>
        </p:txBody>
      </p:sp>
      <p:sp>
        <p:nvSpPr>
          <p:cNvPr id="19" name="Text 16"/>
          <p:cNvSpPr/>
          <p:nvPr/>
        </p:nvSpPr>
        <p:spPr>
          <a:xfrm>
            <a:off x="2423154" y="2707481"/>
            <a:ext cx="2777496" cy="360759"/>
          </a:xfrm>
          <a:prstGeom prst="rect">
            <a:avLst/>
          </a:prstGeom>
          <a:noFill/>
          <a:ln/>
        </p:spPr>
        <p:txBody>
          <a:bodyPr wrap="square" lIns="127508" tIns="102108" rIns="127508" bIns="0" rtlCol="0" anchor="t">
            <a:spAutoFit/>
          </a:bodyPr>
          <a:lstStyle/>
          <a:p>
            <a:pPr marL="0" indent="0" algn="l">
              <a:buNone/>
            </a:pPr>
            <a:r>
              <a:rPr lang="en-US" sz="850" dirty="0">
                <a:solidFill>
                  <a:srgbClr val="000000"/>
                </a:solidFill>
                <a:latin typeface="Roboto" pitchFamily="34" charset="0"/>
                <a:ea typeface="Roboto" pitchFamily="34" charset="-122"/>
                <a:cs typeface="Roboto" pitchFamily="34" charset="-120"/>
              </a:rPr>
              <a:t>AgriTech, MiningTech, and Public Sector AI academies</a:t>
            </a:r>
            <a:endParaRPr lang="en-US" sz="850" dirty="0"/>
          </a:p>
        </p:txBody>
      </p:sp>
      <p:sp>
        <p:nvSpPr>
          <p:cNvPr id="20" name="Text 17"/>
          <p:cNvSpPr/>
          <p:nvPr/>
        </p:nvSpPr>
        <p:spPr>
          <a:xfrm>
            <a:off x="571500" y="3068241"/>
            <a:ext cx="1851654" cy="335756"/>
          </a:xfrm>
          <a:prstGeom prst="rect">
            <a:avLst/>
          </a:prstGeom>
          <a:noFill/>
          <a:ln/>
        </p:spPr>
        <p:txBody>
          <a:bodyPr wrap="square" lIns="127508" tIns="102108" rIns="127508" bIns="0" rtlCol="0" anchor="t">
            <a:spAutoFit/>
          </a:bodyPr>
          <a:lstStyle/>
          <a:p>
            <a:pPr marL="0" indent="0" algn="l">
              <a:buNone/>
            </a:pPr>
            <a:r>
              <a:rPr lang="en-US" sz="800" b="1" dirty="0">
                <a:solidFill>
                  <a:srgbClr val="B30000"/>
                </a:solidFill>
                <a:latin typeface="Roboto" pitchFamily="34" charset="0"/>
                <a:ea typeface="Roboto" pitchFamily="34" charset="-122"/>
                <a:cs typeface="Roboto" pitchFamily="34" charset="-120"/>
              </a:rPr>
              <a:t>"Skills for New Zimbabwe"</a:t>
            </a:r>
            <a:endParaRPr lang="en-US" sz="800" dirty="0"/>
          </a:p>
        </p:txBody>
      </p:sp>
      <p:sp>
        <p:nvSpPr>
          <p:cNvPr id="21" name="Text 18"/>
          <p:cNvSpPr/>
          <p:nvPr/>
        </p:nvSpPr>
        <p:spPr>
          <a:xfrm>
            <a:off x="2423154" y="3068241"/>
            <a:ext cx="2777496" cy="335756"/>
          </a:xfrm>
          <a:prstGeom prst="rect">
            <a:avLst/>
          </a:prstGeom>
          <a:noFill/>
          <a:ln/>
        </p:spPr>
        <p:txBody>
          <a:bodyPr wrap="square" lIns="127508" tIns="102108" rIns="127508" bIns="0" rtlCol="0" anchor="t">
            <a:spAutoFit/>
          </a:bodyPr>
          <a:lstStyle/>
          <a:p>
            <a:pPr marL="0" indent="0" algn="l">
              <a:buNone/>
            </a:pPr>
            <a:r>
              <a:rPr lang="en-US" sz="850" dirty="0">
                <a:solidFill>
                  <a:srgbClr val="000000"/>
                </a:solidFill>
                <a:latin typeface="Roboto" pitchFamily="34" charset="0"/>
                <a:ea typeface="Roboto" pitchFamily="34" charset="-122"/>
                <a:cs typeface="Roboto" pitchFamily="34" charset="-120"/>
              </a:rPr>
              <a:t>National upskilling and reskilling platform</a:t>
            </a:r>
            <a:endParaRPr lang="en-US" sz="850" dirty="0"/>
          </a:p>
        </p:txBody>
      </p:sp>
      <p:sp>
        <p:nvSpPr>
          <p:cNvPr id="22" name="Text 19"/>
          <p:cNvSpPr/>
          <p:nvPr/>
        </p:nvSpPr>
        <p:spPr>
          <a:xfrm>
            <a:off x="571500" y="3403997"/>
            <a:ext cx="1851654" cy="360759"/>
          </a:xfrm>
          <a:prstGeom prst="rect">
            <a:avLst/>
          </a:prstGeom>
          <a:noFill/>
          <a:ln/>
        </p:spPr>
        <p:txBody>
          <a:bodyPr wrap="square" lIns="127508" tIns="102108" rIns="127508" bIns="0" rtlCol="0" anchor="t">
            <a:spAutoFit/>
          </a:bodyPr>
          <a:lstStyle/>
          <a:p>
            <a:pPr marL="0" indent="0" algn="l">
              <a:buNone/>
            </a:pPr>
            <a:r>
              <a:rPr lang="en-US" sz="800" b="1" dirty="0">
                <a:solidFill>
                  <a:srgbClr val="B30000"/>
                </a:solidFill>
                <a:latin typeface="Roboto" pitchFamily="34" charset="0"/>
                <a:ea typeface="Roboto" pitchFamily="34" charset="-122"/>
                <a:cs typeface="Roboto" pitchFamily="34" charset="-120"/>
              </a:rPr>
              <a:t>National AI Research Fellowship</a:t>
            </a:r>
            <a:endParaRPr lang="en-US" sz="800" dirty="0"/>
          </a:p>
        </p:txBody>
      </p:sp>
      <p:sp>
        <p:nvSpPr>
          <p:cNvPr id="23" name="Text 20"/>
          <p:cNvSpPr/>
          <p:nvPr/>
        </p:nvSpPr>
        <p:spPr>
          <a:xfrm>
            <a:off x="2423154" y="3403997"/>
            <a:ext cx="2777496" cy="360759"/>
          </a:xfrm>
          <a:prstGeom prst="rect">
            <a:avLst/>
          </a:prstGeom>
          <a:noFill/>
          <a:ln/>
        </p:spPr>
        <p:txBody>
          <a:bodyPr wrap="square" lIns="127508" tIns="102108" rIns="127508" bIns="0" rtlCol="0" anchor="t">
            <a:spAutoFit/>
          </a:bodyPr>
          <a:lstStyle/>
          <a:p>
            <a:pPr marL="0" indent="0" algn="l">
              <a:buNone/>
            </a:pPr>
            <a:r>
              <a:rPr lang="en-US" sz="850" dirty="0">
                <a:solidFill>
                  <a:srgbClr val="000000"/>
                </a:solidFill>
                <a:latin typeface="Roboto" pitchFamily="34" charset="0"/>
                <a:ea typeface="Roboto" pitchFamily="34" charset="-122"/>
                <a:cs typeface="Roboto" pitchFamily="34" charset="-120"/>
              </a:rPr>
              <a:t>Advanced research programs and PhD support</a:t>
            </a:r>
            <a:endParaRPr lang="en-US" sz="850" dirty="0"/>
          </a:p>
        </p:txBody>
      </p:sp>
      <p:sp>
        <p:nvSpPr>
          <p:cNvPr id="24" name="Text 21"/>
          <p:cNvSpPr/>
          <p:nvPr/>
        </p:nvSpPr>
        <p:spPr>
          <a:xfrm>
            <a:off x="571500" y="3764756"/>
            <a:ext cx="1851654" cy="360759"/>
          </a:xfrm>
          <a:prstGeom prst="rect">
            <a:avLst/>
          </a:prstGeom>
          <a:noFill/>
          <a:ln/>
        </p:spPr>
        <p:txBody>
          <a:bodyPr wrap="square" lIns="127508" tIns="102108" rIns="127508" bIns="0" rtlCol="0" anchor="t">
            <a:spAutoFit/>
          </a:bodyPr>
          <a:lstStyle/>
          <a:p>
            <a:pPr marL="0" indent="0" algn="l">
              <a:buNone/>
            </a:pPr>
            <a:r>
              <a:rPr lang="en-US" sz="800" b="1" dirty="0">
                <a:solidFill>
                  <a:srgbClr val="B30000"/>
                </a:solidFill>
                <a:latin typeface="Roboto" pitchFamily="34" charset="0"/>
                <a:ea typeface="Roboto" pitchFamily="34" charset="-122"/>
                <a:cs typeface="Roboto" pitchFamily="34" charset="-120"/>
              </a:rPr>
              <a:t>Diaspora Engagement</a:t>
            </a:r>
            <a:endParaRPr lang="en-US" sz="800" dirty="0"/>
          </a:p>
        </p:txBody>
      </p:sp>
      <p:sp>
        <p:nvSpPr>
          <p:cNvPr id="25" name="Text 22"/>
          <p:cNvSpPr/>
          <p:nvPr/>
        </p:nvSpPr>
        <p:spPr>
          <a:xfrm>
            <a:off x="2423154" y="3764756"/>
            <a:ext cx="2777496" cy="360759"/>
          </a:xfrm>
          <a:prstGeom prst="rect">
            <a:avLst/>
          </a:prstGeom>
          <a:noFill/>
          <a:ln/>
        </p:spPr>
        <p:txBody>
          <a:bodyPr wrap="square" lIns="127508" tIns="102108" rIns="127508" bIns="0" rtlCol="0" anchor="t">
            <a:spAutoFit/>
          </a:bodyPr>
          <a:lstStyle/>
          <a:p>
            <a:pPr marL="0" indent="0" algn="l">
              <a:buNone/>
            </a:pPr>
            <a:r>
              <a:rPr lang="en-US" sz="850" dirty="0">
                <a:solidFill>
                  <a:srgbClr val="000000"/>
                </a:solidFill>
                <a:latin typeface="Roboto" pitchFamily="34" charset="0"/>
                <a:ea typeface="Roboto" pitchFamily="34" charset="-122"/>
                <a:cs typeface="Roboto" pitchFamily="34" charset="-120"/>
              </a:rPr>
              <a:t>Fractional appointments and mentorship programs</a:t>
            </a:r>
            <a:endParaRPr lang="en-US" sz="850" dirty="0"/>
          </a:p>
        </p:txBody>
      </p:sp>
      <p:sp>
        <p:nvSpPr>
          <p:cNvPr id="26" name="Text 23"/>
          <p:cNvSpPr/>
          <p:nvPr/>
        </p:nvSpPr>
        <p:spPr>
          <a:xfrm>
            <a:off x="571500" y="4125516"/>
            <a:ext cx="1851654" cy="357188"/>
          </a:xfrm>
          <a:prstGeom prst="rect">
            <a:avLst/>
          </a:prstGeom>
          <a:noFill/>
          <a:ln/>
        </p:spPr>
        <p:txBody>
          <a:bodyPr wrap="square" lIns="127508" tIns="102108" rIns="127508" bIns="0" rtlCol="0" anchor="t">
            <a:spAutoFit/>
          </a:bodyPr>
          <a:lstStyle/>
          <a:p>
            <a:pPr marL="0" indent="0" algn="l">
              <a:buNone/>
            </a:pPr>
            <a:r>
              <a:rPr lang="en-US" sz="800" b="1" dirty="0">
                <a:solidFill>
                  <a:srgbClr val="B30000"/>
                </a:solidFill>
                <a:latin typeface="Roboto" pitchFamily="34" charset="0"/>
                <a:ea typeface="Roboto" pitchFamily="34" charset="-122"/>
                <a:cs typeface="Roboto" pitchFamily="34" charset="-120"/>
              </a:rPr>
              <a:t>Microcredentials &amp; Certifications</a:t>
            </a:r>
            <a:endParaRPr lang="en-US" sz="800" dirty="0"/>
          </a:p>
        </p:txBody>
      </p:sp>
      <p:sp>
        <p:nvSpPr>
          <p:cNvPr id="27" name="Text 24"/>
          <p:cNvSpPr/>
          <p:nvPr/>
        </p:nvSpPr>
        <p:spPr>
          <a:xfrm>
            <a:off x="2423154" y="4125516"/>
            <a:ext cx="2777496" cy="357188"/>
          </a:xfrm>
          <a:prstGeom prst="rect">
            <a:avLst/>
          </a:prstGeom>
          <a:noFill/>
          <a:ln/>
        </p:spPr>
        <p:txBody>
          <a:bodyPr wrap="square" lIns="127508" tIns="102108" rIns="127508" bIns="0" rtlCol="0" anchor="t">
            <a:spAutoFit/>
          </a:bodyPr>
          <a:lstStyle/>
          <a:p>
            <a:pPr marL="0" indent="0" algn="l">
              <a:buNone/>
            </a:pPr>
            <a:r>
              <a:rPr lang="en-US" sz="850" dirty="0">
                <a:solidFill>
                  <a:srgbClr val="000000"/>
                </a:solidFill>
                <a:latin typeface="Roboto" pitchFamily="34" charset="0"/>
                <a:ea typeface="Roboto" pitchFamily="34" charset="-122"/>
                <a:cs typeface="Roboto" pitchFamily="34" charset="-120"/>
              </a:rPr>
              <a:t>Industry-recognized AI qualifications</a:t>
            </a:r>
            <a:endParaRPr lang="en-US" sz="850" dirty="0"/>
          </a:p>
        </p:txBody>
      </p:sp>
      <p:sp>
        <p:nvSpPr>
          <p:cNvPr id="28" name="Shape 25"/>
          <p:cNvSpPr/>
          <p:nvPr/>
        </p:nvSpPr>
        <p:spPr>
          <a:xfrm>
            <a:off x="5486400" y="2050256"/>
            <a:ext cx="3086100" cy="2357438"/>
          </a:xfrm>
          <a:prstGeom prst="rect">
            <a:avLst/>
          </a:prstGeom>
          <a:solidFill>
            <a:srgbClr val="FFFFFF"/>
          </a:solidFill>
          <a:ln w="9144">
            <a:solidFill>
              <a:srgbClr val="000000"/>
            </a:solidFill>
            <a:prstDash val="solid"/>
          </a:ln>
        </p:spPr>
      </p:sp>
      <p:sp>
        <p:nvSpPr>
          <p:cNvPr id="29" name="Text 26"/>
          <p:cNvSpPr/>
          <p:nvPr/>
        </p:nvSpPr>
        <p:spPr>
          <a:xfrm>
            <a:off x="5629275" y="2193131"/>
            <a:ext cx="2800350" cy="287536"/>
          </a:xfrm>
          <a:prstGeom prst="rect">
            <a:avLst/>
          </a:prstGeom>
          <a:noFill/>
          <a:ln/>
        </p:spPr>
        <p:txBody>
          <a:bodyPr wrap="square" lIns="0" tIns="0" rIns="0" bIns="85090" rtlCol="0" anchor="t">
            <a:spAutoFit/>
          </a:bodyPr>
          <a:lstStyle/>
          <a:p>
            <a:pPr marL="0" indent="0" algn="ctr">
              <a:buNone/>
            </a:pPr>
            <a:r>
              <a:rPr lang="en-US" sz="1100" b="1" dirty="0">
                <a:solidFill>
                  <a:srgbClr val="B30000"/>
                </a:solidFill>
                <a:latin typeface="Playfair Display Bold" pitchFamily="34" charset="0"/>
                <a:ea typeface="Playfair Display Bold" pitchFamily="34" charset="-122"/>
                <a:cs typeface="Playfair Display Bold" pitchFamily="34" charset="-120"/>
              </a:rPr>
              <a:t>Talent Pathway</a:t>
            </a:r>
            <a:endParaRPr lang="en-US" sz="1100" dirty="0"/>
          </a:p>
        </p:txBody>
      </p:sp>
      <p:sp>
        <p:nvSpPr>
          <p:cNvPr id="30" name="Shape 27"/>
          <p:cNvSpPr/>
          <p:nvPr/>
        </p:nvSpPr>
        <p:spPr>
          <a:xfrm>
            <a:off x="5909304" y="2587823"/>
            <a:ext cx="2240263" cy="243334"/>
          </a:xfrm>
          <a:prstGeom prst="rect">
            <a:avLst/>
          </a:prstGeom>
          <a:solidFill>
            <a:srgbClr val="1A1A1A"/>
          </a:solidFill>
          <a:ln w="9144">
            <a:solidFill>
              <a:srgbClr val="000000"/>
            </a:solidFill>
            <a:prstDash val="solid"/>
          </a:ln>
        </p:spPr>
      </p:sp>
      <p:sp>
        <p:nvSpPr>
          <p:cNvPr id="31" name="Text 28"/>
          <p:cNvSpPr/>
          <p:nvPr/>
        </p:nvSpPr>
        <p:spPr>
          <a:xfrm>
            <a:off x="5909304" y="2587823"/>
            <a:ext cx="2240263" cy="226216"/>
          </a:xfrm>
          <a:prstGeom prst="rect">
            <a:avLst/>
          </a:prstGeom>
          <a:noFill/>
          <a:ln/>
        </p:spPr>
        <p:txBody>
          <a:bodyPr wrap="square" lIns="0" tIns="102108" rIns="0" bIns="0" rtlCol="0" anchor="t">
            <a:spAutoFit/>
          </a:bodyPr>
          <a:lstStyle/>
          <a:p>
            <a:pPr marL="0" indent="0" algn="ctr">
              <a:buNone/>
            </a:pPr>
            <a:r>
              <a:rPr lang="en-US" sz="800" b="1" dirty="0">
                <a:solidFill>
                  <a:schemeClr val="bg1"/>
                </a:solidFill>
                <a:latin typeface="Roboto" pitchFamily="34" charset="0"/>
                <a:ea typeface="Roboto" pitchFamily="34" charset="-122"/>
                <a:cs typeface="Roboto" pitchFamily="34" charset="-120"/>
              </a:rPr>
              <a:t>AI Literacy</a:t>
            </a:r>
            <a:endParaRPr lang="en-US" sz="800" dirty="0">
              <a:solidFill>
                <a:schemeClr val="bg1"/>
              </a:solidFill>
            </a:endParaRPr>
          </a:p>
        </p:txBody>
      </p:sp>
      <p:pic>
        <p:nvPicPr>
          <p:cNvPr id="32" name="Image 1" descr="preencoded.png"/>
          <p:cNvPicPr>
            <a:picLocks noChangeAspect="1"/>
          </p:cNvPicPr>
          <p:nvPr/>
        </p:nvPicPr>
        <p:blipFill>
          <a:blip r:embed="rId4"/>
          <a:stretch>
            <a:fillRect/>
          </a:stretch>
        </p:blipFill>
        <p:spPr>
          <a:xfrm>
            <a:off x="6975872" y="2891740"/>
            <a:ext cx="107156" cy="142875"/>
          </a:xfrm>
          <a:prstGeom prst="rect">
            <a:avLst/>
          </a:prstGeom>
        </p:spPr>
      </p:pic>
      <p:sp>
        <p:nvSpPr>
          <p:cNvPr id="33" name="Shape 29"/>
          <p:cNvSpPr/>
          <p:nvPr/>
        </p:nvSpPr>
        <p:spPr>
          <a:xfrm>
            <a:off x="5909304" y="3109624"/>
            <a:ext cx="2240263" cy="244562"/>
          </a:xfrm>
          <a:prstGeom prst="rect">
            <a:avLst/>
          </a:prstGeom>
          <a:solidFill>
            <a:srgbClr val="1A1A1A"/>
          </a:solidFill>
          <a:ln w="9144">
            <a:solidFill>
              <a:srgbClr val="000000"/>
            </a:solidFill>
            <a:prstDash val="solid"/>
          </a:ln>
        </p:spPr>
      </p:sp>
      <p:sp>
        <p:nvSpPr>
          <p:cNvPr id="34" name="Text 30"/>
          <p:cNvSpPr/>
          <p:nvPr/>
        </p:nvSpPr>
        <p:spPr>
          <a:xfrm>
            <a:off x="5909304" y="3109624"/>
            <a:ext cx="2240263" cy="226216"/>
          </a:xfrm>
          <a:prstGeom prst="rect">
            <a:avLst/>
          </a:prstGeom>
          <a:noFill/>
          <a:ln/>
        </p:spPr>
        <p:txBody>
          <a:bodyPr wrap="square" lIns="0" tIns="102108" rIns="0" bIns="0" rtlCol="0" anchor="t">
            <a:spAutoFit/>
          </a:bodyPr>
          <a:lstStyle/>
          <a:p>
            <a:pPr marL="0" indent="0" algn="ctr">
              <a:buNone/>
            </a:pPr>
            <a:r>
              <a:rPr lang="en-US" sz="800" b="1" dirty="0">
                <a:solidFill>
                  <a:schemeClr val="bg1"/>
                </a:solidFill>
                <a:latin typeface="Roboto" pitchFamily="34" charset="0"/>
                <a:ea typeface="Roboto" pitchFamily="34" charset="-122"/>
                <a:cs typeface="Roboto" pitchFamily="34" charset="-120"/>
              </a:rPr>
              <a:t>Application Developer</a:t>
            </a:r>
            <a:endParaRPr lang="en-US" sz="800" dirty="0">
              <a:solidFill>
                <a:schemeClr val="bg1"/>
              </a:solidFill>
            </a:endParaRPr>
          </a:p>
        </p:txBody>
      </p:sp>
      <p:pic>
        <p:nvPicPr>
          <p:cNvPr id="35" name="Image 2" descr="preencoded.png"/>
          <p:cNvPicPr>
            <a:picLocks noChangeAspect="1"/>
          </p:cNvPicPr>
          <p:nvPr/>
        </p:nvPicPr>
        <p:blipFill>
          <a:blip r:embed="rId5"/>
          <a:stretch>
            <a:fillRect/>
          </a:stretch>
        </p:blipFill>
        <p:spPr>
          <a:xfrm>
            <a:off x="6975872" y="3416052"/>
            <a:ext cx="107156" cy="142875"/>
          </a:xfrm>
          <a:prstGeom prst="rect">
            <a:avLst/>
          </a:prstGeom>
        </p:spPr>
      </p:pic>
      <p:sp>
        <p:nvSpPr>
          <p:cNvPr id="36" name="Shape 31"/>
          <p:cNvSpPr/>
          <p:nvPr/>
        </p:nvSpPr>
        <p:spPr>
          <a:xfrm>
            <a:off x="5909304" y="3633936"/>
            <a:ext cx="2240263" cy="245762"/>
          </a:xfrm>
          <a:prstGeom prst="rect">
            <a:avLst/>
          </a:prstGeom>
          <a:solidFill>
            <a:srgbClr val="1A1A1A"/>
          </a:solidFill>
          <a:ln w="9144">
            <a:solidFill>
              <a:srgbClr val="000000"/>
            </a:solidFill>
            <a:prstDash val="solid"/>
          </a:ln>
        </p:spPr>
      </p:sp>
      <p:sp>
        <p:nvSpPr>
          <p:cNvPr id="37" name="Text 32"/>
          <p:cNvSpPr/>
          <p:nvPr/>
        </p:nvSpPr>
        <p:spPr>
          <a:xfrm>
            <a:off x="5909304" y="3633936"/>
            <a:ext cx="2240263" cy="226216"/>
          </a:xfrm>
          <a:prstGeom prst="rect">
            <a:avLst/>
          </a:prstGeom>
          <a:noFill/>
          <a:ln/>
        </p:spPr>
        <p:txBody>
          <a:bodyPr wrap="square" lIns="0" tIns="102108" rIns="0" bIns="0" rtlCol="0" anchor="t">
            <a:spAutoFit/>
          </a:bodyPr>
          <a:lstStyle/>
          <a:p>
            <a:pPr marL="0" indent="0" algn="ctr">
              <a:buNone/>
            </a:pPr>
            <a:r>
              <a:rPr lang="en-US" sz="800" b="1" dirty="0">
                <a:solidFill>
                  <a:schemeClr val="bg1"/>
                </a:solidFill>
                <a:latin typeface="Roboto" pitchFamily="34" charset="0"/>
                <a:ea typeface="Roboto" pitchFamily="34" charset="-122"/>
                <a:cs typeface="Roboto" pitchFamily="34" charset="-120"/>
              </a:rPr>
              <a:t>AI Researcher</a:t>
            </a:r>
            <a:endParaRPr lang="en-US" sz="800" dirty="0">
              <a:solidFill>
                <a:schemeClr val="bg1"/>
              </a:solidFill>
            </a:endParaRPr>
          </a:p>
        </p:txBody>
      </p:sp>
      <p:pic>
        <p:nvPicPr>
          <p:cNvPr id="38" name="Image 3" descr="preencoded.png"/>
          <p:cNvPicPr>
            <a:picLocks noChangeAspect="1"/>
          </p:cNvPicPr>
          <p:nvPr/>
        </p:nvPicPr>
        <p:blipFill>
          <a:blip r:embed="rId6"/>
          <a:stretch>
            <a:fillRect/>
          </a:stretch>
        </p:blipFill>
        <p:spPr>
          <a:xfrm>
            <a:off x="6975872" y="3942876"/>
            <a:ext cx="107156" cy="142875"/>
          </a:xfrm>
          <a:prstGeom prst="rect">
            <a:avLst/>
          </a:prstGeom>
        </p:spPr>
      </p:pic>
      <p:sp>
        <p:nvSpPr>
          <p:cNvPr id="39" name="Shape 33"/>
          <p:cNvSpPr/>
          <p:nvPr/>
        </p:nvSpPr>
        <p:spPr>
          <a:xfrm>
            <a:off x="5909304" y="4160760"/>
            <a:ext cx="2240263" cy="246934"/>
          </a:xfrm>
          <a:prstGeom prst="rect">
            <a:avLst/>
          </a:prstGeom>
          <a:solidFill>
            <a:srgbClr val="1A1A1A"/>
          </a:solidFill>
          <a:ln w="9144">
            <a:solidFill>
              <a:srgbClr val="000000"/>
            </a:solidFill>
            <a:prstDash val="solid"/>
          </a:ln>
        </p:spPr>
      </p:sp>
      <p:sp>
        <p:nvSpPr>
          <p:cNvPr id="40" name="Text 34"/>
          <p:cNvSpPr/>
          <p:nvPr/>
        </p:nvSpPr>
        <p:spPr>
          <a:xfrm>
            <a:off x="5909304" y="4160760"/>
            <a:ext cx="2240263" cy="226216"/>
          </a:xfrm>
          <a:prstGeom prst="rect">
            <a:avLst/>
          </a:prstGeom>
          <a:noFill/>
          <a:ln/>
        </p:spPr>
        <p:txBody>
          <a:bodyPr wrap="square" lIns="0" tIns="102108" rIns="0" bIns="0" rtlCol="0" anchor="t">
            <a:spAutoFit/>
          </a:bodyPr>
          <a:lstStyle/>
          <a:p>
            <a:pPr marL="0" indent="0" algn="ctr">
              <a:buNone/>
            </a:pPr>
            <a:r>
              <a:rPr lang="en-US" sz="800" b="1" dirty="0">
                <a:solidFill>
                  <a:schemeClr val="bg1"/>
                </a:solidFill>
                <a:latin typeface="Roboto" pitchFamily="34" charset="0"/>
                <a:ea typeface="Roboto" pitchFamily="34" charset="-122"/>
                <a:cs typeface="Roboto" pitchFamily="34" charset="-120"/>
              </a:rPr>
              <a:t>Commercialization Expert</a:t>
            </a:r>
            <a:endParaRPr lang="en-US" sz="800" dirty="0">
              <a:solidFill>
                <a:schemeClr val="bg1"/>
              </a:solidFill>
            </a:endParaRPr>
          </a:p>
        </p:txBody>
      </p:sp>
      <p:sp>
        <p:nvSpPr>
          <p:cNvPr id="41" name="Text 35"/>
          <p:cNvSpPr/>
          <p:nvPr/>
        </p:nvSpPr>
        <p:spPr>
          <a:xfrm>
            <a:off x="571500" y="4586288"/>
            <a:ext cx="8001000" cy="146194"/>
          </a:xfrm>
          <a:prstGeom prst="rect">
            <a:avLst/>
          </a:prstGeom>
          <a:noFill/>
          <a:ln/>
        </p:spPr>
        <p:txBody>
          <a:bodyPr wrap="square" lIns="0" tIns="0" rIns="0" bIns="0" rtlCol="0" anchor="t">
            <a:spAutoFit/>
          </a:bodyPr>
          <a:lstStyle/>
          <a:p>
            <a:pPr marL="0" indent="0" algn="ctr">
              <a:buNone/>
            </a:pPr>
            <a:endParaRPr lang="en-US" sz="950" dirty="0"/>
          </a:p>
        </p:txBody>
      </p:sp>
      <p:sp>
        <p:nvSpPr>
          <p:cNvPr id="42" name="Shape 36"/>
          <p:cNvSpPr/>
          <p:nvPr/>
        </p:nvSpPr>
        <p:spPr>
          <a:xfrm>
            <a:off x="0" y="4786313"/>
            <a:ext cx="9144000" cy="357188"/>
          </a:xfrm>
          <a:prstGeom prst="rect">
            <a:avLst/>
          </a:prstGeom>
          <a:solidFill>
            <a:srgbClr val="000000"/>
          </a:solidFill>
          <a:ln/>
        </p:spPr>
      </p:sp>
      <p:sp>
        <p:nvSpPr>
          <p:cNvPr id="43" name="Shape 37"/>
          <p:cNvSpPr/>
          <p:nvPr/>
        </p:nvSpPr>
        <p:spPr>
          <a:xfrm>
            <a:off x="0" y="4786313"/>
            <a:ext cx="9144000" cy="7144"/>
          </a:xfrm>
          <a:prstGeom prst="rect">
            <a:avLst/>
          </a:prstGeom>
          <a:solidFill>
            <a:srgbClr val="000000"/>
          </a:solidFill>
          <a:ln/>
        </p:spPr>
      </p:sp>
      <p:sp>
        <p:nvSpPr>
          <p:cNvPr id="44" name="Text 38"/>
          <p:cNvSpPr/>
          <p:nvPr/>
        </p:nvSpPr>
        <p:spPr>
          <a:xfrm>
            <a:off x="571500" y="4893469"/>
            <a:ext cx="1868091" cy="117872"/>
          </a:xfrm>
          <a:prstGeom prst="rect">
            <a:avLst/>
          </a:prstGeom>
          <a:noFill/>
          <a:ln/>
        </p:spPr>
        <p:txBody>
          <a:bodyPr wrap="squar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Zimbabwe National AI Strategy 2026-2030</a:t>
            </a:r>
            <a:endParaRPr lang="en-US" sz="750" dirty="0"/>
          </a:p>
        </p:txBody>
      </p:sp>
      <p:sp>
        <p:nvSpPr>
          <p:cNvPr id="45" name="Text 39"/>
          <p:cNvSpPr/>
          <p:nvPr/>
        </p:nvSpPr>
        <p:spPr>
          <a:xfrm>
            <a:off x="8517136" y="4893469"/>
            <a:ext cx="55364" cy="117872"/>
          </a:xfrm>
          <a:prstGeom prst="rect">
            <a:avLst/>
          </a:prstGeom>
          <a:noFill/>
          <a:ln/>
        </p:spPr>
        <p:txBody>
          <a:bodyPr wrap="non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8</a:t>
            </a:r>
            <a:endParaRPr lang="en-US" sz="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9144000" cy="5143500"/>
          </a:xfrm>
          <a:prstGeom prst="rect">
            <a:avLst/>
          </a:prstGeom>
        </p:spPr>
      </p:pic>
      <p:sp>
        <p:nvSpPr>
          <p:cNvPr id="3" name="Shape 0"/>
          <p:cNvSpPr/>
          <p:nvPr/>
        </p:nvSpPr>
        <p:spPr>
          <a:xfrm>
            <a:off x="0" y="0"/>
            <a:ext cx="9144000" cy="642938"/>
          </a:xfrm>
          <a:prstGeom prst="rect">
            <a:avLst/>
          </a:prstGeom>
          <a:solidFill>
            <a:srgbClr val="800000"/>
          </a:solidFill>
          <a:ln/>
        </p:spPr>
      </p:sp>
      <p:sp>
        <p:nvSpPr>
          <p:cNvPr id="4" name="Shape 1"/>
          <p:cNvSpPr/>
          <p:nvPr/>
        </p:nvSpPr>
        <p:spPr>
          <a:xfrm>
            <a:off x="0" y="628650"/>
            <a:ext cx="9144000" cy="14288"/>
          </a:xfrm>
          <a:prstGeom prst="rect">
            <a:avLst/>
          </a:prstGeom>
          <a:solidFill>
            <a:srgbClr val="000000"/>
          </a:solidFill>
          <a:ln/>
        </p:spPr>
      </p:sp>
      <p:sp>
        <p:nvSpPr>
          <p:cNvPr id="5" name="Text 2"/>
          <p:cNvSpPr/>
          <p:nvPr/>
        </p:nvSpPr>
        <p:spPr>
          <a:xfrm>
            <a:off x="571500" y="221456"/>
            <a:ext cx="6591895" cy="342900"/>
          </a:xfrm>
          <a:prstGeom prst="rect">
            <a:avLst/>
          </a:prstGeom>
          <a:noFill/>
          <a:ln/>
        </p:spPr>
        <p:txBody>
          <a:bodyPr wrap="square" lIns="0" tIns="0" rIns="0" bIns="0" rtlCol="0" anchor="t">
            <a:spAutoFit/>
          </a:bodyPr>
          <a:lstStyle/>
          <a:p>
            <a:pPr marL="0" indent="0" algn="l">
              <a:buNone/>
            </a:pPr>
            <a:r>
              <a:rPr lang="en-US" sz="1800" b="1" dirty="0">
                <a:solidFill>
                  <a:srgbClr val="FFFFFF"/>
                </a:solidFill>
                <a:latin typeface="Playfair Display Bold" pitchFamily="34" charset="0"/>
                <a:ea typeface="Playfair Display Bold" pitchFamily="34" charset="-122"/>
                <a:cs typeface="Playfair Display Bold" pitchFamily="34" charset="-120"/>
              </a:rPr>
              <a:t>Pillar 2: AI Infrastructure &amp; Computational Sovereignty</a:t>
            </a:r>
            <a:endParaRPr lang="en-US" sz="1800" dirty="0"/>
          </a:p>
        </p:txBody>
      </p:sp>
      <p:sp>
        <p:nvSpPr>
          <p:cNvPr id="6" name="Text 3"/>
          <p:cNvSpPr/>
          <p:nvPr/>
        </p:nvSpPr>
        <p:spPr>
          <a:xfrm>
            <a:off x="571500" y="857250"/>
            <a:ext cx="8001000" cy="228600"/>
          </a:xfrm>
          <a:prstGeom prst="rect">
            <a:avLst/>
          </a:prstGeom>
          <a:noFill/>
          <a:ln/>
        </p:spPr>
        <p:txBody>
          <a:bodyPr wrap="square" lIns="0" tIns="0" rIns="0" bIns="0" rtlCol="0" anchor="t">
            <a:spAutoFit/>
          </a:bodyPr>
          <a:lstStyle/>
          <a:p>
            <a:pPr marL="0" indent="0" algn="l">
              <a:buNone/>
            </a:pPr>
            <a:r>
              <a:rPr lang="en-US" sz="1200" b="1" dirty="0">
                <a:solidFill>
                  <a:srgbClr val="B30000"/>
                </a:solidFill>
                <a:latin typeface="Playfair Display Bold" pitchFamily="34" charset="0"/>
                <a:ea typeface="Playfair Display Bold" pitchFamily="34" charset="-122"/>
                <a:cs typeface="Playfair Display Bold" pitchFamily="34" charset="-120"/>
              </a:rPr>
              <a:t>Building the Digital Backbone of Zimbabwe's AI Future</a:t>
            </a:r>
            <a:endParaRPr lang="en-US" sz="1200" dirty="0"/>
          </a:p>
        </p:txBody>
      </p:sp>
      <p:sp>
        <p:nvSpPr>
          <p:cNvPr id="7" name="Shape 4"/>
          <p:cNvSpPr/>
          <p:nvPr/>
        </p:nvSpPr>
        <p:spPr>
          <a:xfrm>
            <a:off x="571500" y="1228725"/>
            <a:ext cx="8001000" cy="642938"/>
          </a:xfrm>
          <a:prstGeom prst="rect">
            <a:avLst/>
          </a:prstGeom>
          <a:solidFill>
            <a:srgbClr val="FFFFFF"/>
          </a:solidFill>
          <a:ln w="9144">
            <a:solidFill>
              <a:srgbClr val="000000"/>
            </a:solidFill>
            <a:prstDash val="solid"/>
          </a:ln>
        </p:spPr>
      </p:sp>
      <p:sp>
        <p:nvSpPr>
          <p:cNvPr id="8" name="Text 5"/>
          <p:cNvSpPr/>
          <p:nvPr/>
        </p:nvSpPr>
        <p:spPr>
          <a:xfrm>
            <a:off x="750094" y="1371600"/>
            <a:ext cx="7643813" cy="412552"/>
          </a:xfrm>
          <a:prstGeom prst="rect">
            <a:avLst/>
          </a:prstGeom>
          <a:noFill/>
          <a:ln/>
        </p:spPr>
        <p:txBody>
          <a:bodyPr wrap="square" lIns="0" tIns="0" rIns="0" bIns="0" rtlCol="0" anchor="t">
            <a:spAutoFit/>
          </a:bodyPr>
          <a:lstStyle/>
          <a:p>
            <a:pPr marL="0" indent="0" algn="l">
              <a:lnSpc>
                <a:spcPct val="108000"/>
              </a:lnSpc>
              <a:buNone/>
            </a:pPr>
            <a:r>
              <a:rPr lang="en-US" sz="1000" b="1" dirty="0">
                <a:solidFill>
                  <a:srgbClr val="B30000"/>
                </a:solidFill>
                <a:latin typeface="Playfair Display Bold" pitchFamily="34" charset="0"/>
                <a:ea typeface="Playfair Display Bold" pitchFamily="34" charset="-122"/>
                <a:cs typeface="Playfair Display Bold" pitchFamily="34" charset="-120"/>
              </a:rPr>
              <a:t>Mission:</a:t>
            </a:r>
            <a:r>
              <a:rPr lang="en-US" sz="950" dirty="0">
                <a:solidFill>
                  <a:srgbClr val="000000"/>
                </a:solidFill>
                <a:latin typeface="Roboto" pitchFamily="34" charset="0"/>
                <a:ea typeface="Roboto" pitchFamily="34" charset="-122"/>
                <a:cs typeface="Roboto" pitchFamily="34" charset="-120"/>
              </a:rPr>
              <a:t> Establish high-performance computing infrastructure, sovereign data platforms, world-class data centres and secure, inclusive connectivity — ensuring Zimbabwe owns and controls its critical AI infrastructure.</a:t>
            </a:r>
            <a:endParaRPr lang="en-US" sz="1000" dirty="0"/>
          </a:p>
        </p:txBody>
      </p:sp>
      <p:sp>
        <p:nvSpPr>
          <p:cNvPr id="9" name="Shape 6"/>
          <p:cNvSpPr/>
          <p:nvPr/>
        </p:nvSpPr>
        <p:spPr>
          <a:xfrm>
            <a:off x="571500" y="2050256"/>
            <a:ext cx="3857625" cy="2000250"/>
          </a:xfrm>
          <a:prstGeom prst="rect">
            <a:avLst/>
          </a:prstGeom>
          <a:solidFill>
            <a:srgbClr val="FFFFFF"/>
          </a:solidFill>
          <a:ln/>
        </p:spPr>
      </p:sp>
      <p:sp>
        <p:nvSpPr>
          <p:cNvPr id="10" name="Shape 7"/>
          <p:cNvSpPr/>
          <p:nvPr/>
        </p:nvSpPr>
        <p:spPr>
          <a:xfrm>
            <a:off x="571500" y="2050256"/>
            <a:ext cx="3857625" cy="7144"/>
          </a:xfrm>
          <a:prstGeom prst="rect">
            <a:avLst/>
          </a:prstGeom>
          <a:solidFill>
            <a:srgbClr val="000000"/>
          </a:solidFill>
          <a:ln/>
        </p:spPr>
      </p:sp>
      <p:sp>
        <p:nvSpPr>
          <p:cNvPr id="11" name="Shape 8"/>
          <p:cNvSpPr/>
          <p:nvPr/>
        </p:nvSpPr>
        <p:spPr>
          <a:xfrm>
            <a:off x="4421981" y="2050256"/>
            <a:ext cx="7144" cy="2000250"/>
          </a:xfrm>
          <a:prstGeom prst="rect">
            <a:avLst/>
          </a:prstGeom>
          <a:solidFill>
            <a:srgbClr val="000000"/>
          </a:solidFill>
          <a:ln/>
        </p:spPr>
      </p:sp>
      <p:sp>
        <p:nvSpPr>
          <p:cNvPr id="12" name="Shape 9"/>
          <p:cNvSpPr/>
          <p:nvPr/>
        </p:nvSpPr>
        <p:spPr>
          <a:xfrm>
            <a:off x="571500" y="4043363"/>
            <a:ext cx="3857625" cy="7144"/>
          </a:xfrm>
          <a:prstGeom prst="rect">
            <a:avLst/>
          </a:prstGeom>
          <a:solidFill>
            <a:srgbClr val="000000"/>
          </a:solidFill>
          <a:ln/>
        </p:spPr>
      </p:sp>
      <p:sp>
        <p:nvSpPr>
          <p:cNvPr id="13" name="Shape 10"/>
          <p:cNvSpPr/>
          <p:nvPr/>
        </p:nvSpPr>
        <p:spPr>
          <a:xfrm>
            <a:off x="571500" y="2050256"/>
            <a:ext cx="28575" cy="2000250"/>
          </a:xfrm>
          <a:prstGeom prst="rect">
            <a:avLst/>
          </a:prstGeom>
          <a:solidFill>
            <a:srgbClr val="B30000"/>
          </a:solidFill>
          <a:ln/>
        </p:spPr>
      </p:sp>
      <p:pic>
        <p:nvPicPr>
          <p:cNvPr id="14" name="Image 1" descr="preencoded.png"/>
          <p:cNvPicPr>
            <a:picLocks noChangeAspect="1"/>
          </p:cNvPicPr>
          <p:nvPr/>
        </p:nvPicPr>
        <p:blipFill>
          <a:blip r:embed="rId4"/>
          <a:stretch>
            <a:fillRect/>
          </a:stretch>
        </p:blipFill>
        <p:spPr>
          <a:xfrm>
            <a:off x="750094" y="2219027"/>
            <a:ext cx="157163" cy="157163"/>
          </a:xfrm>
          <a:prstGeom prst="rect">
            <a:avLst/>
          </a:prstGeom>
        </p:spPr>
      </p:pic>
      <p:sp>
        <p:nvSpPr>
          <p:cNvPr id="15" name="Text 11"/>
          <p:cNvSpPr/>
          <p:nvPr/>
        </p:nvSpPr>
        <p:spPr>
          <a:xfrm>
            <a:off x="1014413" y="2193131"/>
            <a:ext cx="1221581" cy="208955"/>
          </a:xfrm>
          <a:prstGeom prst="rect">
            <a:avLst/>
          </a:prstGeom>
          <a:noFill/>
          <a:ln/>
        </p:spPr>
        <p:txBody>
          <a:bodyPr wrap="none" lIns="0" tIns="0" rIns="0" bIns="0" rtlCol="0" anchor="t">
            <a:spAutoFit/>
          </a:bodyPr>
          <a:lstStyle/>
          <a:p>
            <a:pPr marL="0" indent="0" algn="l">
              <a:buNone/>
            </a:pPr>
            <a:r>
              <a:rPr lang="en-US" sz="1100" b="1" dirty="0">
                <a:solidFill>
                  <a:srgbClr val="B30000"/>
                </a:solidFill>
                <a:latin typeface="Playfair Display Bold" pitchFamily="34" charset="0"/>
                <a:ea typeface="Playfair Display Bold" pitchFamily="34" charset="-122"/>
                <a:cs typeface="Playfair Display Bold" pitchFamily="34" charset="-120"/>
              </a:rPr>
              <a:t>Compute &amp; Data</a:t>
            </a:r>
            <a:endParaRPr lang="en-US" sz="1100" dirty="0"/>
          </a:p>
        </p:txBody>
      </p:sp>
      <p:sp>
        <p:nvSpPr>
          <p:cNvPr id="16" name="Text 12"/>
          <p:cNvSpPr/>
          <p:nvPr/>
        </p:nvSpPr>
        <p:spPr>
          <a:xfrm>
            <a:off x="750094" y="2587823"/>
            <a:ext cx="3500438" cy="284886"/>
          </a:xfrm>
          <a:prstGeom prst="rect">
            <a:avLst/>
          </a:prstGeom>
          <a:noFill/>
          <a:ln/>
        </p:spPr>
        <p:txBody>
          <a:bodyPr wrap="square" lIns="212598" tIns="0" rIns="0" bIns="0" rtlCol="0" anchor="t">
            <a:spAutoFit/>
          </a:bodyPr>
          <a:lstStyle/>
          <a:p>
            <a:pPr marL="0" indent="0" algn="l">
              <a:lnSpc>
                <a:spcPct val="112000"/>
              </a:lnSpc>
              <a:buNone/>
            </a:pPr>
            <a:r>
              <a:rPr lang="en-US" sz="850" dirty="0">
                <a:solidFill>
                  <a:srgbClr val="000000"/>
                </a:solidFill>
                <a:latin typeface="Roboto" pitchFamily="34" charset="0"/>
                <a:ea typeface="Roboto" pitchFamily="34" charset="-122"/>
                <a:cs typeface="Roboto" pitchFamily="34" charset="-120"/>
              </a:rPr>
              <a:t>Expanding the Zimbabwe Centre for High Performance Computing (ZCHPC)</a:t>
            </a:r>
            <a:endParaRPr lang="en-US" sz="850" dirty="0"/>
          </a:p>
        </p:txBody>
      </p:sp>
      <p:sp>
        <p:nvSpPr>
          <p:cNvPr id="17" name="Text 13"/>
          <p:cNvSpPr/>
          <p:nvPr/>
        </p:nvSpPr>
        <p:spPr>
          <a:xfrm>
            <a:off x="750094" y="3014997"/>
            <a:ext cx="3500438" cy="138371"/>
          </a:xfrm>
          <a:prstGeom prst="rect">
            <a:avLst/>
          </a:prstGeom>
          <a:noFill/>
          <a:ln/>
        </p:spPr>
        <p:txBody>
          <a:bodyPr wrap="square" lIns="212598" tIns="0" rIns="0" bIns="0" rtlCol="0" anchor="t">
            <a:spAutoFit/>
          </a:bodyPr>
          <a:lstStyle/>
          <a:p>
            <a:pPr marL="0" indent="0" algn="l">
              <a:lnSpc>
                <a:spcPct val="112000"/>
              </a:lnSpc>
              <a:buNone/>
            </a:pPr>
            <a:r>
              <a:rPr lang="en-US" sz="850" dirty="0">
                <a:solidFill>
                  <a:srgbClr val="000000"/>
                </a:solidFill>
                <a:latin typeface="Roboto" pitchFamily="34" charset="0"/>
                <a:ea typeface="Roboto" pitchFamily="34" charset="-122"/>
                <a:cs typeface="Roboto" pitchFamily="34" charset="-120"/>
              </a:rPr>
              <a:t>National data infrastructure under Zimbabwean control</a:t>
            </a:r>
            <a:endParaRPr lang="en-US" sz="850" dirty="0"/>
          </a:p>
        </p:txBody>
      </p:sp>
      <p:sp>
        <p:nvSpPr>
          <p:cNvPr id="18" name="Text 14"/>
          <p:cNvSpPr/>
          <p:nvPr/>
        </p:nvSpPr>
        <p:spPr>
          <a:xfrm>
            <a:off x="750094" y="3442171"/>
            <a:ext cx="3500438" cy="138371"/>
          </a:xfrm>
          <a:prstGeom prst="rect">
            <a:avLst/>
          </a:prstGeom>
          <a:noFill/>
          <a:ln/>
        </p:spPr>
        <p:txBody>
          <a:bodyPr wrap="square" lIns="212598" tIns="0" rIns="0" bIns="0" rtlCol="0" anchor="t">
            <a:spAutoFit/>
          </a:bodyPr>
          <a:lstStyle/>
          <a:p>
            <a:pPr marL="0" indent="0" algn="l">
              <a:lnSpc>
                <a:spcPct val="112000"/>
              </a:lnSpc>
              <a:buNone/>
            </a:pPr>
            <a:r>
              <a:rPr lang="en-US" sz="850" dirty="0">
                <a:solidFill>
                  <a:srgbClr val="000000"/>
                </a:solidFill>
                <a:latin typeface="Roboto" pitchFamily="34" charset="0"/>
                <a:ea typeface="Roboto" pitchFamily="34" charset="-122"/>
                <a:cs typeface="Roboto" pitchFamily="34" charset="-120"/>
              </a:rPr>
              <a:t>Secure, resilient, redundant facilities meeting global standards</a:t>
            </a:r>
            <a:endParaRPr lang="en-US" sz="850" dirty="0"/>
          </a:p>
        </p:txBody>
      </p:sp>
      <p:sp>
        <p:nvSpPr>
          <p:cNvPr id="19" name="Text 15"/>
          <p:cNvSpPr/>
          <p:nvPr/>
        </p:nvSpPr>
        <p:spPr>
          <a:xfrm>
            <a:off x="750094" y="3869345"/>
            <a:ext cx="3500438" cy="138371"/>
          </a:xfrm>
          <a:prstGeom prst="rect">
            <a:avLst/>
          </a:prstGeom>
          <a:noFill/>
          <a:ln/>
        </p:spPr>
        <p:txBody>
          <a:bodyPr wrap="square" lIns="212598" tIns="0" rIns="0" bIns="0" rtlCol="0" anchor="t">
            <a:spAutoFit/>
          </a:bodyPr>
          <a:lstStyle/>
          <a:p>
            <a:pPr marL="0" indent="0" algn="l">
              <a:lnSpc>
                <a:spcPct val="112000"/>
              </a:lnSpc>
              <a:buNone/>
            </a:pPr>
            <a:r>
              <a:rPr lang="en-US" sz="850" dirty="0">
                <a:solidFill>
                  <a:srgbClr val="000000"/>
                </a:solidFill>
                <a:latin typeface="Roboto" pitchFamily="34" charset="0"/>
                <a:ea typeface="Roboto" pitchFamily="34" charset="-122"/>
                <a:cs typeface="Roboto" pitchFamily="34" charset="-120"/>
              </a:rPr>
              <a:t>Project "Pangolin" (Flagship Initiative)</a:t>
            </a:r>
            <a:endParaRPr lang="en-US" sz="850" dirty="0"/>
          </a:p>
        </p:txBody>
      </p:sp>
      <p:sp>
        <p:nvSpPr>
          <p:cNvPr id="20" name="Text 16"/>
          <p:cNvSpPr/>
          <p:nvPr/>
        </p:nvSpPr>
        <p:spPr>
          <a:xfrm>
            <a:off x="750094" y="2602111"/>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21" name="Text 17"/>
          <p:cNvSpPr/>
          <p:nvPr/>
        </p:nvSpPr>
        <p:spPr>
          <a:xfrm>
            <a:off x="750094" y="3029285"/>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22" name="Text 18"/>
          <p:cNvSpPr/>
          <p:nvPr/>
        </p:nvSpPr>
        <p:spPr>
          <a:xfrm>
            <a:off x="750094" y="3456459"/>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23" name="Text 19"/>
          <p:cNvSpPr/>
          <p:nvPr/>
        </p:nvSpPr>
        <p:spPr>
          <a:xfrm>
            <a:off x="750094" y="3883633"/>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24" name="Shape 20"/>
          <p:cNvSpPr/>
          <p:nvPr/>
        </p:nvSpPr>
        <p:spPr>
          <a:xfrm>
            <a:off x="4714875" y="2050256"/>
            <a:ext cx="3857625" cy="2000250"/>
          </a:xfrm>
          <a:prstGeom prst="rect">
            <a:avLst/>
          </a:prstGeom>
          <a:solidFill>
            <a:srgbClr val="FFFFFF"/>
          </a:solidFill>
          <a:ln/>
        </p:spPr>
      </p:sp>
      <p:sp>
        <p:nvSpPr>
          <p:cNvPr id="25" name="Shape 21"/>
          <p:cNvSpPr/>
          <p:nvPr/>
        </p:nvSpPr>
        <p:spPr>
          <a:xfrm>
            <a:off x="4714875" y="2050256"/>
            <a:ext cx="3857625" cy="7144"/>
          </a:xfrm>
          <a:prstGeom prst="rect">
            <a:avLst/>
          </a:prstGeom>
          <a:solidFill>
            <a:srgbClr val="000000"/>
          </a:solidFill>
          <a:ln/>
        </p:spPr>
      </p:sp>
      <p:sp>
        <p:nvSpPr>
          <p:cNvPr id="26" name="Shape 22"/>
          <p:cNvSpPr/>
          <p:nvPr/>
        </p:nvSpPr>
        <p:spPr>
          <a:xfrm>
            <a:off x="8565356" y="2050256"/>
            <a:ext cx="7144" cy="2000250"/>
          </a:xfrm>
          <a:prstGeom prst="rect">
            <a:avLst/>
          </a:prstGeom>
          <a:solidFill>
            <a:srgbClr val="000000"/>
          </a:solidFill>
          <a:ln/>
        </p:spPr>
      </p:sp>
      <p:sp>
        <p:nvSpPr>
          <p:cNvPr id="27" name="Shape 23"/>
          <p:cNvSpPr/>
          <p:nvPr/>
        </p:nvSpPr>
        <p:spPr>
          <a:xfrm>
            <a:off x="4714875" y="4043363"/>
            <a:ext cx="3857625" cy="7144"/>
          </a:xfrm>
          <a:prstGeom prst="rect">
            <a:avLst/>
          </a:prstGeom>
          <a:solidFill>
            <a:srgbClr val="000000"/>
          </a:solidFill>
          <a:ln/>
        </p:spPr>
      </p:sp>
      <p:sp>
        <p:nvSpPr>
          <p:cNvPr id="28" name="Shape 24"/>
          <p:cNvSpPr/>
          <p:nvPr/>
        </p:nvSpPr>
        <p:spPr>
          <a:xfrm>
            <a:off x="4714875" y="2050256"/>
            <a:ext cx="28575" cy="2000250"/>
          </a:xfrm>
          <a:prstGeom prst="rect">
            <a:avLst/>
          </a:prstGeom>
          <a:solidFill>
            <a:srgbClr val="B30000"/>
          </a:solidFill>
          <a:ln/>
        </p:spPr>
      </p:sp>
      <p:pic>
        <p:nvPicPr>
          <p:cNvPr id="29" name="Image 2" descr="preencoded.png"/>
          <p:cNvPicPr>
            <a:picLocks noChangeAspect="1"/>
          </p:cNvPicPr>
          <p:nvPr/>
        </p:nvPicPr>
        <p:blipFill>
          <a:blip r:embed="rId5"/>
          <a:stretch>
            <a:fillRect/>
          </a:stretch>
        </p:blipFill>
        <p:spPr>
          <a:xfrm>
            <a:off x="4893469" y="2219027"/>
            <a:ext cx="196453" cy="157163"/>
          </a:xfrm>
          <a:prstGeom prst="rect">
            <a:avLst/>
          </a:prstGeom>
        </p:spPr>
      </p:pic>
      <p:sp>
        <p:nvSpPr>
          <p:cNvPr id="30" name="Text 25"/>
          <p:cNvSpPr/>
          <p:nvPr/>
        </p:nvSpPr>
        <p:spPr>
          <a:xfrm>
            <a:off x="5197078" y="2193131"/>
            <a:ext cx="1650206" cy="208955"/>
          </a:xfrm>
          <a:prstGeom prst="rect">
            <a:avLst/>
          </a:prstGeom>
          <a:noFill/>
          <a:ln/>
        </p:spPr>
        <p:txBody>
          <a:bodyPr wrap="square" lIns="0" tIns="0" rIns="0" bIns="0" rtlCol="0" anchor="t">
            <a:spAutoFit/>
          </a:bodyPr>
          <a:lstStyle/>
          <a:p>
            <a:pPr marL="0" indent="0" algn="l">
              <a:buNone/>
            </a:pPr>
            <a:r>
              <a:rPr lang="en-US" sz="1100" b="1" dirty="0">
                <a:solidFill>
                  <a:srgbClr val="B30000"/>
                </a:solidFill>
                <a:latin typeface="Playfair Display Bold" pitchFamily="34" charset="0"/>
                <a:ea typeface="Playfair Display Bold" pitchFamily="34" charset="-122"/>
                <a:cs typeface="Playfair Display Bold" pitchFamily="34" charset="-120"/>
              </a:rPr>
              <a:t>Connectivity &amp; Energy</a:t>
            </a:r>
            <a:endParaRPr lang="en-US" sz="1100" dirty="0"/>
          </a:p>
        </p:txBody>
      </p:sp>
      <p:sp>
        <p:nvSpPr>
          <p:cNvPr id="31" name="Text 26"/>
          <p:cNvSpPr/>
          <p:nvPr/>
        </p:nvSpPr>
        <p:spPr>
          <a:xfrm>
            <a:off x="4893469" y="2587823"/>
            <a:ext cx="3500438" cy="138371"/>
          </a:xfrm>
          <a:prstGeom prst="rect">
            <a:avLst/>
          </a:prstGeom>
          <a:noFill/>
          <a:ln/>
        </p:spPr>
        <p:txBody>
          <a:bodyPr wrap="square" lIns="212598" tIns="0" rIns="0" bIns="0" rtlCol="0" anchor="t">
            <a:spAutoFit/>
          </a:bodyPr>
          <a:lstStyle/>
          <a:p>
            <a:pPr marL="0" indent="0" algn="l">
              <a:lnSpc>
                <a:spcPct val="112000"/>
              </a:lnSpc>
              <a:buNone/>
            </a:pPr>
            <a:r>
              <a:rPr lang="en-US" sz="850" dirty="0">
                <a:solidFill>
                  <a:srgbClr val="000000"/>
                </a:solidFill>
                <a:latin typeface="Roboto" pitchFamily="34" charset="0"/>
                <a:ea typeface="Roboto" pitchFamily="34" charset="-122"/>
                <a:cs typeface="Roboto" pitchFamily="34" charset="-120"/>
              </a:rPr>
              <a:t>Reliable broadband access nationwide, prioritizing rural areas</a:t>
            </a:r>
            <a:endParaRPr lang="en-US" sz="850" dirty="0"/>
          </a:p>
        </p:txBody>
      </p:sp>
      <p:sp>
        <p:nvSpPr>
          <p:cNvPr id="32" name="Text 27"/>
          <p:cNvSpPr/>
          <p:nvPr/>
        </p:nvSpPr>
        <p:spPr>
          <a:xfrm>
            <a:off x="4893469" y="3014997"/>
            <a:ext cx="3500438" cy="138371"/>
          </a:xfrm>
          <a:prstGeom prst="rect">
            <a:avLst/>
          </a:prstGeom>
          <a:noFill/>
          <a:ln/>
        </p:spPr>
        <p:txBody>
          <a:bodyPr wrap="square" lIns="212598" tIns="0" rIns="0" bIns="0" rtlCol="0" anchor="t">
            <a:spAutoFit/>
          </a:bodyPr>
          <a:lstStyle/>
          <a:p>
            <a:pPr marL="0" indent="0" algn="l">
              <a:lnSpc>
                <a:spcPct val="112000"/>
              </a:lnSpc>
              <a:buNone/>
            </a:pPr>
            <a:r>
              <a:rPr lang="en-US" sz="850" dirty="0">
                <a:solidFill>
                  <a:srgbClr val="000000"/>
                </a:solidFill>
                <a:latin typeface="Roboto" pitchFamily="34" charset="0"/>
                <a:ea typeface="Roboto" pitchFamily="34" charset="-122"/>
                <a:cs typeface="Roboto" pitchFamily="34" charset="-120"/>
              </a:rPr>
              <a:t>Solar, wind, kinetic, nuclear hybrid systems for AI facilities</a:t>
            </a:r>
            <a:endParaRPr lang="en-US" sz="850" dirty="0"/>
          </a:p>
        </p:txBody>
      </p:sp>
      <p:sp>
        <p:nvSpPr>
          <p:cNvPr id="33" name="Text 28"/>
          <p:cNvSpPr/>
          <p:nvPr/>
        </p:nvSpPr>
        <p:spPr>
          <a:xfrm>
            <a:off x="4893469" y="3442171"/>
            <a:ext cx="2705741" cy="138371"/>
          </a:xfrm>
          <a:prstGeom prst="rect">
            <a:avLst/>
          </a:prstGeom>
          <a:noFill/>
          <a:ln/>
        </p:spPr>
        <p:txBody>
          <a:bodyPr wrap="none" lIns="212598" tIns="0" rIns="0" bIns="0" rtlCol="0" anchor="t">
            <a:spAutoFit/>
          </a:bodyPr>
          <a:lstStyle/>
          <a:p>
            <a:pPr marL="0" indent="0" algn="l">
              <a:lnSpc>
                <a:spcPct val="112000"/>
              </a:lnSpc>
              <a:buNone/>
            </a:pPr>
            <a:r>
              <a:rPr lang="en-US" sz="850" dirty="0">
                <a:solidFill>
                  <a:srgbClr val="000000"/>
                </a:solidFill>
                <a:latin typeface="Roboto" pitchFamily="34" charset="0"/>
                <a:ea typeface="Roboto" pitchFamily="34" charset="-122"/>
                <a:cs typeface="Roboto" pitchFamily="34" charset="-120"/>
              </a:rPr>
              <a:t>Strict Power Usage Effectiveness (PUE) standards</a:t>
            </a:r>
            <a:endParaRPr lang="en-US" sz="850" dirty="0"/>
          </a:p>
        </p:txBody>
      </p:sp>
      <p:sp>
        <p:nvSpPr>
          <p:cNvPr id="34" name="Text 29"/>
          <p:cNvSpPr/>
          <p:nvPr/>
        </p:nvSpPr>
        <p:spPr>
          <a:xfrm>
            <a:off x="4893469" y="3709336"/>
            <a:ext cx="3500438" cy="138371"/>
          </a:xfrm>
          <a:prstGeom prst="rect">
            <a:avLst/>
          </a:prstGeom>
          <a:noFill/>
          <a:ln/>
        </p:spPr>
        <p:txBody>
          <a:bodyPr wrap="square" lIns="212598" tIns="0" rIns="0" bIns="0" rtlCol="0" anchor="t">
            <a:spAutoFit/>
          </a:bodyPr>
          <a:lstStyle/>
          <a:p>
            <a:pPr marL="0" indent="0" algn="l">
              <a:lnSpc>
                <a:spcPct val="112000"/>
              </a:lnSpc>
              <a:buNone/>
            </a:pPr>
            <a:r>
              <a:rPr lang="en-US" sz="850" dirty="0">
                <a:solidFill>
                  <a:srgbClr val="000000"/>
                </a:solidFill>
                <a:latin typeface="Roboto" pitchFamily="34" charset="0"/>
                <a:ea typeface="Roboto" pitchFamily="34" charset="-122"/>
                <a:cs typeface="Roboto" pitchFamily="34" charset="-120"/>
              </a:rPr>
              <a:t>USSD and mobile-first access for underserved communities</a:t>
            </a:r>
            <a:endParaRPr lang="en-US" sz="850" dirty="0"/>
          </a:p>
        </p:txBody>
      </p:sp>
      <p:sp>
        <p:nvSpPr>
          <p:cNvPr id="35" name="Shape 30"/>
          <p:cNvSpPr/>
          <p:nvPr/>
        </p:nvSpPr>
        <p:spPr>
          <a:xfrm>
            <a:off x="571500" y="4229100"/>
            <a:ext cx="8001000" cy="428625"/>
          </a:xfrm>
          <a:prstGeom prst="rect">
            <a:avLst/>
          </a:prstGeom>
          <a:solidFill>
            <a:srgbClr val="FFFFFF"/>
          </a:solidFill>
          <a:ln w="9144">
            <a:solidFill>
              <a:srgbClr val="000000"/>
            </a:solidFill>
            <a:prstDash val="solid"/>
          </a:ln>
        </p:spPr>
      </p:sp>
      <p:sp>
        <p:nvSpPr>
          <p:cNvPr id="36" name="Text 31"/>
          <p:cNvSpPr/>
          <p:nvPr/>
        </p:nvSpPr>
        <p:spPr>
          <a:xfrm>
            <a:off x="4893469" y="2602111"/>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37" name="Text 32"/>
          <p:cNvSpPr/>
          <p:nvPr/>
        </p:nvSpPr>
        <p:spPr>
          <a:xfrm>
            <a:off x="4893469" y="3029285"/>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38" name="Text 33"/>
          <p:cNvSpPr/>
          <p:nvPr/>
        </p:nvSpPr>
        <p:spPr>
          <a:xfrm>
            <a:off x="4893469" y="3456459"/>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39" name="Text 34"/>
          <p:cNvSpPr/>
          <p:nvPr/>
        </p:nvSpPr>
        <p:spPr>
          <a:xfrm>
            <a:off x="4893469" y="3723624"/>
            <a:ext cx="51792" cy="119993"/>
          </a:xfrm>
          <a:prstGeom prst="rect">
            <a:avLst/>
          </a:prstGeom>
          <a:noFill/>
          <a:ln/>
        </p:spPr>
        <p:txBody>
          <a:bodyPr wrap="none" lIns="0" tIns="0" rIns="0" bIns="0" rtlCol="0" anchor="t">
            <a:spAutoFit/>
          </a:bodyPr>
          <a:lstStyle/>
          <a:p>
            <a:pPr marL="0" indent="0" algn="l">
              <a:lnSpc>
                <a:spcPct val="112000"/>
              </a:lnSpc>
              <a:buNone/>
            </a:pPr>
            <a:r>
              <a:rPr lang="en-US" sz="600" dirty="0">
                <a:solidFill>
                  <a:srgbClr val="B30000"/>
                </a:solidFill>
                <a:latin typeface="Roboto" pitchFamily="34" charset="0"/>
                <a:ea typeface="Roboto" pitchFamily="34" charset="-122"/>
                <a:cs typeface="Roboto" pitchFamily="34" charset="-120"/>
              </a:rPr>
              <a:t>■</a:t>
            </a:r>
            <a:endParaRPr lang="en-US" sz="600" dirty="0"/>
          </a:p>
        </p:txBody>
      </p:sp>
      <p:sp>
        <p:nvSpPr>
          <p:cNvPr id="40" name="Text 35"/>
          <p:cNvSpPr/>
          <p:nvPr/>
        </p:nvSpPr>
        <p:spPr>
          <a:xfrm>
            <a:off x="750094" y="4336256"/>
            <a:ext cx="7643813" cy="323255"/>
          </a:xfrm>
          <a:prstGeom prst="rect">
            <a:avLst/>
          </a:prstGeom>
          <a:noFill/>
          <a:ln/>
        </p:spPr>
        <p:txBody>
          <a:bodyPr wrap="square" lIns="0" tIns="0" rIns="0" bIns="0" rtlCol="0" anchor="t">
            <a:spAutoFit/>
          </a:bodyPr>
          <a:lstStyle/>
          <a:p>
            <a:pPr marL="0" indent="0" algn="ctr">
              <a:buNone/>
            </a:pPr>
            <a:r>
              <a:rPr lang="en-US" sz="900" b="1" dirty="0">
                <a:solidFill>
                  <a:srgbClr val="B30000"/>
                </a:solidFill>
                <a:latin typeface="Playfair Display Bold" pitchFamily="34" charset="0"/>
                <a:ea typeface="Playfair Display Bold" pitchFamily="34" charset="-122"/>
                <a:cs typeface="Playfair Display Bold" pitchFamily="34" charset="-120"/>
              </a:rPr>
              <a:t>Critical Enabler:</a:t>
            </a:r>
            <a:r>
              <a:rPr lang="en-US" sz="950" dirty="0">
                <a:solidFill>
                  <a:srgbClr val="000000"/>
                </a:solidFill>
                <a:latin typeface="Roboto" pitchFamily="34" charset="0"/>
                <a:ea typeface="Roboto" pitchFamily="34" charset="-122"/>
                <a:cs typeface="Roboto" pitchFamily="34" charset="-120"/>
              </a:rPr>
              <a:t> Power infrastructure is a strategic priority — reliable, abundant, renewable energy is non-negotiable for AI data centres and HPC facilities.</a:t>
            </a:r>
            <a:endParaRPr lang="en-US" sz="900" dirty="0"/>
          </a:p>
        </p:txBody>
      </p:sp>
      <p:sp>
        <p:nvSpPr>
          <p:cNvPr id="41" name="Shape 36"/>
          <p:cNvSpPr/>
          <p:nvPr/>
        </p:nvSpPr>
        <p:spPr>
          <a:xfrm>
            <a:off x="0" y="4786313"/>
            <a:ext cx="9144000" cy="357188"/>
          </a:xfrm>
          <a:prstGeom prst="rect">
            <a:avLst/>
          </a:prstGeom>
          <a:solidFill>
            <a:srgbClr val="000000"/>
          </a:solidFill>
          <a:ln/>
        </p:spPr>
      </p:sp>
      <p:sp>
        <p:nvSpPr>
          <p:cNvPr id="42" name="Shape 37"/>
          <p:cNvSpPr/>
          <p:nvPr/>
        </p:nvSpPr>
        <p:spPr>
          <a:xfrm>
            <a:off x="0" y="4786313"/>
            <a:ext cx="9144000" cy="7144"/>
          </a:xfrm>
          <a:prstGeom prst="rect">
            <a:avLst/>
          </a:prstGeom>
          <a:solidFill>
            <a:srgbClr val="000000"/>
          </a:solidFill>
          <a:ln/>
        </p:spPr>
      </p:sp>
      <p:sp>
        <p:nvSpPr>
          <p:cNvPr id="43" name="Text 38"/>
          <p:cNvSpPr/>
          <p:nvPr/>
        </p:nvSpPr>
        <p:spPr>
          <a:xfrm>
            <a:off x="571500" y="4893469"/>
            <a:ext cx="1868091" cy="117872"/>
          </a:xfrm>
          <a:prstGeom prst="rect">
            <a:avLst/>
          </a:prstGeom>
          <a:noFill/>
          <a:ln/>
        </p:spPr>
        <p:txBody>
          <a:bodyPr wrap="squar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Zimbabwe National AI Strategy 2026-2030</a:t>
            </a:r>
            <a:endParaRPr lang="en-US" sz="750" dirty="0"/>
          </a:p>
        </p:txBody>
      </p:sp>
      <p:sp>
        <p:nvSpPr>
          <p:cNvPr id="44" name="Text 39"/>
          <p:cNvSpPr/>
          <p:nvPr/>
        </p:nvSpPr>
        <p:spPr>
          <a:xfrm>
            <a:off x="8517136" y="4893469"/>
            <a:ext cx="55364" cy="117872"/>
          </a:xfrm>
          <a:prstGeom prst="rect">
            <a:avLst/>
          </a:prstGeom>
          <a:noFill/>
          <a:ln/>
        </p:spPr>
        <p:txBody>
          <a:bodyPr wrap="none" lIns="0" tIns="0" rIns="0" bIns="0" rtlCol="0" anchor="t">
            <a:spAutoFit/>
          </a:bodyPr>
          <a:lstStyle/>
          <a:p>
            <a:pPr marL="0" indent="0" algn="l">
              <a:buNone/>
            </a:pPr>
            <a:r>
              <a:rPr lang="en-US" sz="750" dirty="0">
                <a:solidFill>
                  <a:srgbClr val="111111"/>
                </a:solidFill>
                <a:latin typeface="Roboto" pitchFamily="34" charset="0"/>
                <a:ea typeface="Roboto" pitchFamily="34" charset="-122"/>
                <a:cs typeface="Roboto" pitchFamily="34" charset="-120"/>
              </a:rPr>
              <a:t>9</a:t>
            </a:r>
            <a:endParaRPr lang="en-US" sz="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706</TotalTime>
  <Words>4253</Words>
  <Application>Microsoft Office PowerPoint</Application>
  <PresentationFormat>On-screen Show (16:9)</PresentationFormat>
  <Paragraphs>576</Paragraphs>
  <Slides>31</Slides>
  <Notes>31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Arial</vt:lpstr>
      <vt:lpstr>Playfair Display</vt:lpstr>
      <vt:lpstr>Playfair Display Bold</vt:lpstr>
      <vt:lpstr>Playfair Display Medium</vt:lpstr>
      <vt:lpstr>Roboto</vt:lpstr>
      <vt:lpstr>Roboto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HP</cp:lastModifiedBy>
  <cp:revision>51</cp:revision>
  <dcterms:created xsi:type="dcterms:W3CDTF">2026-06-15T17:48:02Z</dcterms:created>
  <dcterms:modified xsi:type="dcterms:W3CDTF">2026-06-16T10:43:21Z</dcterms:modified>
</cp:coreProperties>
</file>