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Market</c:v>
                </c:pt>
              </c:strCache>
            </c:strRef>
          </c:tx>
          <c:spPr>
            <a:solidFill>
              <a:srgbClr val="02C39A"/>
            </a:solidFill>
            <a:effectLst/>
          </c:spPr>
          <c:invertIfNegative val="0"/>
          <c:dLbls>
            <c:numFmt formatCode="\$#&quot;B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0B2B2B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2020</c:v>
                </c:pt>
                <c:pt idx="1">
                  <c:v>2026 (est.)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13-412E-84B8-1AD4F83CD5C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4F636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6"/>
          <c:min val="0"/>
        </c:scaling>
        <c:delete val="0"/>
        <c:axPos val="l"/>
        <c:majorGridlines>
          <c:spPr>
            <a:ln w="6350" cap="flat">
              <a:solidFill>
                <a:srgbClr val="DDE8E5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4F636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5492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669280" cy="5669280"/>
          </a:xfrm>
          <a:prstGeom prst="ellipse">
            <a:avLst/>
          </a:prstGeom>
          <a:solidFill>
            <a:srgbClr val="0F3A38"/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-1097280"/>
            <a:ext cx="3840480" cy="3840480"/>
          </a:xfrm>
          <a:prstGeom prst="ellipse">
            <a:avLst/>
          </a:prstGeom>
          <a:solidFill>
            <a:srgbClr val="00A896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0698480" y="3566160"/>
            <a:ext cx="3108960" cy="3108960"/>
          </a:xfrm>
          <a:prstGeom prst="ellipse">
            <a:avLst/>
          </a:prstGeom>
          <a:solidFill>
            <a:srgbClr val="02C39A">
              <a:alpha val="18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64008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822960" y="1143000"/>
            <a:ext cx="2194560" cy="0"/>
          </a:xfrm>
          <a:prstGeom prst="line">
            <a:avLst/>
          </a:prstGeom>
          <a:noFill/>
          <a:ln w="31750">
            <a:solidFill>
              <a:srgbClr val="02C39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150876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5600"/>
              </a:lnSpc>
              <a:buNone/>
            </a:pPr>
            <a:r>
              <a:rPr lang="en-US" sz="5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Infrastructure</a:t>
            </a:r>
            <a:endParaRPr lang="en-US" sz="5800" dirty="0"/>
          </a:p>
          <a:p>
            <a:pPr marL="0" indent="0">
              <a:lnSpc>
                <a:spcPts val="5600"/>
              </a:lnSpc>
              <a:buNone/>
            </a:pPr>
            <a:r>
              <a:rPr lang="en-US" sz="5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Engineering</a:t>
            </a:r>
            <a:endParaRPr lang="en-US" sz="5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9692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&amp; Storage — From the Global Frontier to Zimbabwe's Sovereign Stack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4434840"/>
            <a:ext cx="2103120" cy="566928"/>
          </a:xfrm>
          <a:prstGeom prst="roundRect">
            <a:avLst>
              <a:gd name="adj" fmla="val 50000"/>
            </a:avLst>
          </a:prstGeom>
          <a:solidFill>
            <a:srgbClr val="0F3A38"/>
          </a:solidFill>
          <a:ln w="12700">
            <a:solidFill>
              <a:srgbClr val="00A896"/>
            </a:solidFill>
            <a:prstDash val="solid"/>
          </a:ln>
        </p:spPr>
      </p:sp>
      <p:pic>
        <p:nvPicPr>
          <p:cNvPr id="10" name="Image 0" descr="/home/claude/assets/chip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4544568"/>
            <a:ext cx="347472" cy="34747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44752" y="4434840"/>
            <a:ext cx="1417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154680" y="4434840"/>
            <a:ext cx="2103120" cy="566928"/>
          </a:xfrm>
          <a:prstGeom prst="roundRect">
            <a:avLst>
              <a:gd name="adj" fmla="val 50000"/>
            </a:avLst>
          </a:prstGeom>
          <a:solidFill>
            <a:srgbClr val="0F3A38"/>
          </a:solidFill>
          <a:ln w="12700">
            <a:solidFill>
              <a:srgbClr val="00A896"/>
            </a:solidFill>
            <a:prstDash val="solid"/>
          </a:ln>
        </p:spPr>
      </p:sp>
      <p:pic>
        <p:nvPicPr>
          <p:cNvPr id="13" name="Image 1" descr="/home/claude/assets/db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848" y="4544568"/>
            <a:ext cx="347472" cy="34747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776472" y="4434840"/>
            <a:ext cx="1417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0" y="4434840"/>
            <a:ext cx="2103120" cy="566928"/>
          </a:xfrm>
          <a:prstGeom prst="roundRect">
            <a:avLst>
              <a:gd name="adj" fmla="val 50000"/>
            </a:avLst>
          </a:prstGeom>
          <a:solidFill>
            <a:srgbClr val="0F3A38"/>
          </a:solidFill>
          <a:ln w="12700">
            <a:solidFill>
              <a:srgbClr val="00A896"/>
            </a:solidFill>
            <a:prstDash val="solid"/>
          </a:ln>
        </p:spPr>
      </p:sp>
      <p:pic>
        <p:nvPicPr>
          <p:cNvPr id="16" name="Image 2" descr="/home/claude/assets/shield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7568" y="4544568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08192" y="4434840"/>
            <a:ext cx="1417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Sovereignty</a:t>
            </a:r>
            <a:endParaRPr lang="en-US" sz="1350" dirty="0"/>
          </a:p>
        </p:txBody>
      </p:sp>
      <p:sp>
        <p:nvSpPr>
          <p:cNvPr id="18" name="Shape 13"/>
          <p:cNvSpPr/>
          <p:nvPr/>
        </p:nvSpPr>
        <p:spPr>
          <a:xfrm>
            <a:off x="8229600" y="5440680"/>
            <a:ext cx="0" cy="914400"/>
          </a:xfrm>
          <a:prstGeom prst="line">
            <a:avLst/>
          </a:prstGeom>
          <a:noFill/>
          <a:ln w="19050">
            <a:solidFill>
              <a:srgbClr val="00A896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8458200" y="5394960"/>
            <a:ext cx="3566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00" dirty="0">
                <a:solidFill>
                  <a:srgbClr val="7FB8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
</a:t>
            </a: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 F. Ndhlovu
</a:t>
            </a:r>
            <a:r>
              <a:rPr lang="en-US" sz="115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ICT Director, Procurement Regulatory Authority of Zimbabwe (PRAZ)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DIVE · STORAGE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Engineering the Storage &amp; Data Layer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1292840" y="3840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follows data gravity — models move to where the data lives, not the reverse. Storage therefore has three jobs at once: be fast enough to keep accelerators fed, governed enough to satisfy sovereignty and law, and tiered intelligently enough to stay affordable as data volumes explode.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3474720" cy="1783080"/>
          </a:xfrm>
          <a:prstGeom prst="roundRect">
            <a:avLst>
              <a:gd name="adj" fmla="val 4615"/>
            </a:avLst>
          </a:prstGeom>
          <a:solidFill>
            <a:srgbClr val="0B2B2B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14400" y="2377440"/>
            <a:ext cx="548640" cy="548640"/>
          </a:xfrm>
          <a:prstGeom prst="ellipse">
            <a:avLst/>
          </a:prstGeom>
          <a:solidFill>
            <a:srgbClr val="02C39A">
              <a:alpha val="85000"/>
            </a:srgbClr>
          </a:solidFill>
          <a:ln/>
        </p:spPr>
      </p:sp>
      <p:pic>
        <p:nvPicPr>
          <p:cNvPr id="8" name="Image 0" descr="/home/claude/assets/db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2505456"/>
            <a:ext cx="292608" cy="29260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72768" y="2359152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914400" y="303580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NVMe / SSD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914400" y="3310128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03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training sets, vector stores and live model artifacts that feed GPUs at full speed.</a:t>
            </a:r>
            <a:endParaRPr lang="en-US" sz="1030" dirty="0"/>
          </a:p>
        </p:txBody>
      </p:sp>
      <p:sp>
        <p:nvSpPr>
          <p:cNvPr id="12" name="Text 9"/>
          <p:cNvSpPr/>
          <p:nvPr/>
        </p:nvSpPr>
        <p:spPr>
          <a:xfrm>
            <a:off x="4096512" y="2606040"/>
            <a:ext cx="365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13" name="Shape 10"/>
          <p:cNvSpPr/>
          <p:nvPr/>
        </p:nvSpPr>
        <p:spPr>
          <a:xfrm>
            <a:off x="4343400" y="2148840"/>
            <a:ext cx="3474720" cy="1783080"/>
          </a:xfrm>
          <a:prstGeom prst="roundRect">
            <a:avLst>
              <a:gd name="adj" fmla="val 4615"/>
            </a:avLst>
          </a:prstGeom>
          <a:solidFill>
            <a:srgbClr val="0B2B2B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4617720" y="2377440"/>
            <a:ext cx="548640" cy="548640"/>
          </a:xfrm>
          <a:prstGeom prst="ellipse">
            <a:avLst/>
          </a:prstGeom>
          <a:solidFill>
            <a:srgbClr val="00A896">
              <a:alpha val="85000"/>
            </a:srgbClr>
          </a:solidFill>
          <a:ln/>
        </p:spPr>
      </p:sp>
      <p:pic>
        <p:nvPicPr>
          <p:cNvPr id="15" name="Image 1" descr="/home/claude/assets/db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736" y="2505456"/>
            <a:ext cx="292608" cy="29260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276088" y="2359152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Warm</a:t>
            </a:r>
            <a:endParaRPr lang="en-US" sz="1800" dirty="0"/>
          </a:p>
        </p:txBody>
      </p:sp>
      <p:sp>
        <p:nvSpPr>
          <p:cNvPr id="17" name="Text 13"/>
          <p:cNvSpPr/>
          <p:nvPr/>
        </p:nvSpPr>
        <p:spPr>
          <a:xfrm>
            <a:off x="4617720" y="303580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 storage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4617720" y="3310128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03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data, feature stores and checkpoints — accessed often, but not at microsecond latency.</a:t>
            </a:r>
            <a:endParaRPr lang="en-US" sz="1030" dirty="0"/>
          </a:p>
        </p:txBody>
      </p:sp>
      <p:sp>
        <p:nvSpPr>
          <p:cNvPr id="19" name="Text 15"/>
          <p:cNvSpPr/>
          <p:nvPr/>
        </p:nvSpPr>
        <p:spPr>
          <a:xfrm>
            <a:off x="7799832" y="2606040"/>
            <a:ext cx="365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20" name="Shape 16"/>
          <p:cNvSpPr/>
          <p:nvPr/>
        </p:nvSpPr>
        <p:spPr>
          <a:xfrm>
            <a:off x="8046720" y="2148840"/>
            <a:ext cx="3474720" cy="1783080"/>
          </a:xfrm>
          <a:prstGeom prst="roundRect">
            <a:avLst>
              <a:gd name="adj" fmla="val 4615"/>
            </a:avLst>
          </a:prstGeom>
          <a:solidFill>
            <a:srgbClr val="0B2B2B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8321040" y="2377440"/>
            <a:ext cx="548640" cy="548640"/>
          </a:xfrm>
          <a:prstGeom prst="ellipse">
            <a:avLst/>
          </a:prstGeom>
          <a:solidFill>
            <a:srgbClr val="4F6360">
              <a:alpha val="85000"/>
            </a:srgbClr>
          </a:solidFill>
          <a:ln/>
        </p:spPr>
      </p:sp>
      <p:pic>
        <p:nvPicPr>
          <p:cNvPr id="22" name="Image 2" descr="/home/claude/assets/db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056" y="2505456"/>
            <a:ext cx="292608" cy="292608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8979408" y="2359152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Cold / Archive</a:t>
            </a:r>
            <a:endParaRPr lang="en-US" sz="1800" dirty="0"/>
          </a:p>
        </p:txBody>
      </p:sp>
      <p:sp>
        <p:nvSpPr>
          <p:cNvPr id="24" name="Text 19"/>
          <p:cNvSpPr/>
          <p:nvPr/>
        </p:nvSpPr>
        <p:spPr>
          <a:xfrm>
            <a:off x="8321040" y="303580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Low-cost bulk</a:t>
            </a:r>
            <a:endParaRPr lang="en-US" sz="1200" dirty="0"/>
          </a:p>
        </p:txBody>
      </p:sp>
      <p:sp>
        <p:nvSpPr>
          <p:cNvPr id="25" name="Text 20"/>
          <p:cNvSpPr/>
          <p:nvPr/>
        </p:nvSpPr>
        <p:spPr>
          <a:xfrm>
            <a:off x="8321040" y="3310128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03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retention, raw corpora and backups kept cheaply against future need.</a:t>
            </a:r>
            <a:endParaRPr lang="en-US" sz="1030" dirty="0"/>
          </a:p>
        </p:txBody>
      </p:sp>
      <p:sp>
        <p:nvSpPr>
          <p:cNvPr id="26" name="Text 21"/>
          <p:cNvSpPr/>
          <p:nvPr/>
        </p:nvSpPr>
        <p:spPr>
          <a:xfrm>
            <a:off x="640080" y="4160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NON-NEGOTIABLE DATA PRINCIPLES</a:t>
            </a:r>
            <a:endParaRPr lang="en-US" sz="1150" dirty="0"/>
          </a:p>
        </p:txBody>
      </p:sp>
      <p:sp>
        <p:nvSpPr>
          <p:cNvPr id="27" name="Shape 22"/>
          <p:cNvSpPr/>
          <p:nvPr/>
        </p:nvSpPr>
        <p:spPr>
          <a:xfrm>
            <a:off x="640080" y="452628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F1F7F5"/>
          </a:solidFill>
          <a:ln/>
        </p:spPr>
      </p:sp>
      <p:sp>
        <p:nvSpPr>
          <p:cNvPr id="28" name="Shape 23"/>
          <p:cNvSpPr/>
          <p:nvPr/>
        </p:nvSpPr>
        <p:spPr>
          <a:xfrm>
            <a:off x="841248" y="4727448"/>
            <a:ext cx="475488" cy="47548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29" name="Image 3" descr="/home/claude/assets/lock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976" y="4837176"/>
            <a:ext cx="256032" cy="256032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841248" y="5276088"/>
            <a:ext cx="2240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Sovereignty by default</a:t>
            </a:r>
            <a:endParaRPr lang="en-US" sz="1150" dirty="0"/>
          </a:p>
        </p:txBody>
      </p:sp>
      <p:sp>
        <p:nvSpPr>
          <p:cNvPr id="31" name="Text 25"/>
          <p:cNvSpPr/>
          <p:nvPr/>
        </p:nvSpPr>
        <p:spPr>
          <a:xfrm>
            <a:off x="841248" y="5660136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2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local data infrastructure rather than defaulting to foreign storage, so national data stays under national jurisdiction.</a:t>
            </a:r>
            <a:endParaRPr lang="en-US" sz="920" dirty="0"/>
          </a:p>
        </p:txBody>
      </p:sp>
      <p:sp>
        <p:nvSpPr>
          <p:cNvPr id="32" name="Shape 26"/>
          <p:cNvSpPr/>
          <p:nvPr/>
        </p:nvSpPr>
        <p:spPr>
          <a:xfrm>
            <a:off x="3383280" y="452628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F1F7F5"/>
          </a:solidFill>
          <a:ln/>
        </p:spPr>
      </p:sp>
      <p:sp>
        <p:nvSpPr>
          <p:cNvPr id="33" name="Shape 27"/>
          <p:cNvSpPr/>
          <p:nvPr/>
        </p:nvSpPr>
        <p:spPr>
          <a:xfrm>
            <a:off x="3584448" y="4727448"/>
            <a:ext cx="475488" cy="47548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34" name="Image 4" descr="/home/claude/assets/shield_te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4176" y="4837176"/>
            <a:ext cx="256032" cy="256032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3584448" y="5276088"/>
            <a:ext cx="2240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Encryption everywhere</a:t>
            </a:r>
            <a:endParaRPr lang="en-US" sz="1150" dirty="0"/>
          </a:p>
        </p:txBody>
      </p:sp>
      <p:sp>
        <p:nvSpPr>
          <p:cNvPr id="36" name="Text 29"/>
          <p:cNvSpPr/>
          <p:nvPr/>
        </p:nvSpPr>
        <p:spPr>
          <a:xfrm>
            <a:off x="3584448" y="5660136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2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data at rest and in transit, with per-tenant key management so a breach of one tenant never exposes another.</a:t>
            </a:r>
            <a:endParaRPr lang="en-US" sz="920" dirty="0"/>
          </a:p>
        </p:txBody>
      </p:sp>
      <p:sp>
        <p:nvSpPr>
          <p:cNvPr id="37" name="Shape 30"/>
          <p:cNvSpPr/>
          <p:nvPr/>
        </p:nvSpPr>
        <p:spPr>
          <a:xfrm>
            <a:off x="6126480" y="452628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F1F7F5"/>
          </a:solidFill>
          <a:ln/>
        </p:spPr>
      </p:sp>
      <p:sp>
        <p:nvSpPr>
          <p:cNvPr id="38" name="Shape 31"/>
          <p:cNvSpPr/>
          <p:nvPr/>
        </p:nvSpPr>
        <p:spPr>
          <a:xfrm>
            <a:off x="6327648" y="4727448"/>
            <a:ext cx="475488" cy="47548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39" name="Image 5" descr="/home/claude/assets/scale_te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7376" y="4837176"/>
            <a:ext cx="256032" cy="256032"/>
          </a:xfrm>
          <a:prstGeom prst="rect">
            <a:avLst/>
          </a:prstGeom>
        </p:spPr>
      </p:pic>
      <p:sp>
        <p:nvSpPr>
          <p:cNvPr id="40" name="Text 32"/>
          <p:cNvSpPr/>
          <p:nvPr/>
        </p:nvSpPr>
        <p:spPr>
          <a:xfrm>
            <a:off x="6327648" y="5276088"/>
            <a:ext cx="2240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Protection Act, operationalised</a:t>
            </a:r>
            <a:endParaRPr lang="en-US" sz="1150" dirty="0"/>
          </a:p>
        </p:txBody>
      </p:sp>
      <p:sp>
        <p:nvSpPr>
          <p:cNvPr id="41" name="Text 33"/>
          <p:cNvSpPr/>
          <p:nvPr/>
        </p:nvSpPr>
        <p:spPr>
          <a:xfrm>
            <a:off x="6327648" y="5660136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2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the law from statute to practice: lawful basis, defined retention and disciplined minimisation of personal data.</a:t>
            </a:r>
            <a:endParaRPr lang="en-US" sz="920" dirty="0"/>
          </a:p>
        </p:txBody>
      </p:sp>
      <p:sp>
        <p:nvSpPr>
          <p:cNvPr id="42" name="Shape 34"/>
          <p:cNvSpPr/>
          <p:nvPr/>
        </p:nvSpPr>
        <p:spPr>
          <a:xfrm>
            <a:off x="8869680" y="452628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F1F7F5"/>
          </a:solidFill>
          <a:ln/>
        </p:spPr>
      </p:sp>
      <p:sp>
        <p:nvSpPr>
          <p:cNvPr id="43" name="Shape 35"/>
          <p:cNvSpPr/>
          <p:nvPr/>
        </p:nvSpPr>
        <p:spPr>
          <a:xfrm>
            <a:off x="9070848" y="4727448"/>
            <a:ext cx="475488" cy="47548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44" name="Image 6" descr="/home/claude/assets/sat_tea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0576" y="4837176"/>
            <a:ext cx="256032" cy="256032"/>
          </a:xfrm>
          <a:prstGeom prst="rect">
            <a:avLst/>
          </a:prstGeom>
        </p:spPr>
      </p:pic>
      <p:sp>
        <p:nvSpPr>
          <p:cNvPr id="45" name="Text 36"/>
          <p:cNvSpPr/>
          <p:nvPr/>
        </p:nvSpPr>
        <p:spPr>
          <a:xfrm>
            <a:off x="9070848" y="5276088"/>
            <a:ext cx="2240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1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&amp; secure marketplaces</a:t>
            </a:r>
            <a:endParaRPr lang="en-US" sz="1150" dirty="0"/>
          </a:p>
        </p:txBody>
      </p:sp>
      <p:sp>
        <p:nvSpPr>
          <p:cNvPr id="46" name="Text 37"/>
          <p:cNvSpPr/>
          <p:nvPr/>
        </p:nvSpPr>
        <p:spPr>
          <a:xfrm>
            <a:off x="9070848" y="5660136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92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trusted data sharing that fuels local model-building without sacrificing privacy or control.</a:t>
            </a:r>
            <a:endParaRPr lang="en-US" sz="920" dirty="0"/>
          </a:p>
        </p:txBody>
      </p:sp>
      <p:sp>
        <p:nvSpPr>
          <p:cNvPr id="47" name="Text 38"/>
          <p:cNvSpPr/>
          <p:nvPr/>
        </p:nvSpPr>
        <p:spPr>
          <a:xfrm>
            <a:off x="64008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PATH FORWARD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Phased Build, Not a Big Bang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1292840" y="3840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compute is earned incrementally, not bought in a single heroic procurement. Mirroring the National AI Strategy's three implementation phases, the approach is to lay the foundation, build the core, then scale — proving value at each step before committing the next round of capital.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2194560"/>
            <a:ext cx="3474720" cy="4023360"/>
          </a:xfrm>
          <a:prstGeom prst="roundRect">
            <a:avLst>
              <a:gd name="adj" fmla="val 2632"/>
            </a:avLst>
          </a:prstGeom>
          <a:solidFill>
            <a:srgbClr val="FFFFFF"/>
          </a:solidFill>
          <a:ln w="15240">
            <a:solidFill>
              <a:srgbClr val="DDE8E5"/>
            </a:solidFill>
            <a:prstDash val="solid"/>
          </a:ln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14400" y="2450592"/>
            <a:ext cx="777240" cy="77724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2450592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828800" y="2468880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Foundation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828800" y="2871216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· 100-day sprint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932688" y="33832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080" i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stock and remove the legal blockers before spending on hardware.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932688" y="4041648"/>
            <a:ext cx="2889504" cy="0"/>
          </a:xfrm>
          <a:prstGeom prst="line">
            <a:avLst/>
          </a:prstGeom>
          <a:noFill/>
          <a:ln w="12700">
            <a:solidFill>
              <a:srgbClr val="DDE8E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50976" y="4169664"/>
            <a:ext cx="299923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65100" indent="-1651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03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national compute and data assets already in place</a:t>
            </a:r>
            <a:endParaRPr lang="en-US" sz="1030" dirty="0"/>
          </a:p>
          <a:p>
            <a:pPr marL="165100" indent="-1651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03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Operationalise the Data Protection Act as the legal floor</a:t>
            </a:r>
            <a:endParaRPr lang="en-US" sz="1030" dirty="0"/>
          </a:p>
          <a:p>
            <a:pPr marL="165100" indent="-1651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03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 a hybrid model: rent training, pilot local inference</a:t>
            </a:r>
            <a:endParaRPr lang="en-US" sz="1030" dirty="0"/>
          </a:p>
        </p:txBody>
      </p:sp>
      <p:sp>
        <p:nvSpPr>
          <p:cNvPr id="14" name="Shape 12"/>
          <p:cNvSpPr/>
          <p:nvPr/>
        </p:nvSpPr>
        <p:spPr>
          <a:xfrm>
            <a:off x="4343400" y="2194560"/>
            <a:ext cx="3474720" cy="4023360"/>
          </a:xfrm>
          <a:prstGeom prst="roundRect">
            <a:avLst>
              <a:gd name="adj" fmla="val 2632"/>
            </a:avLst>
          </a:prstGeom>
          <a:solidFill>
            <a:srgbClr val="FFFFFF"/>
          </a:solidFill>
          <a:ln w="15240">
            <a:solidFill>
              <a:srgbClr val="DDE8E5"/>
            </a:solidFill>
            <a:prstDash val="solid"/>
          </a:ln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17720" y="2450592"/>
            <a:ext cx="777240" cy="77724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6" name="Text 14"/>
          <p:cNvSpPr/>
          <p:nvPr/>
        </p:nvSpPr>
        <p:spPr>
          <a:xfrm>
            <a:off x="4617720" y="2450592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5532120" y="2468880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5532120" y="2871216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18-month core build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636008" y="33832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080" i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up the first genuinely sovereign capacity and the people to run it.</a:t>
            </a:r>
            <a:endParaRPr lang="en-US" sz="1080" dirty="0"/>
          </a:p>
        </p:txBody>
      </p:sp>
      <p:sp>
        <p:nvSpPr>
          <p:cNvPr id="20" name="Shape 18"/>
          <p:cNvSpPr/>
          <p:nvPr/>
        </p:nvSpPr>
        <p:spPr>
          <a:xfrm>
            <a:off x="4636008" y="4041648"/>
            <a:ext cx="2889504" cy="0"/>
          </a:xfrm>
          <a:prstGeom prst="line">
            <a:avLst/>
          </a:prstGeom>
          <a:noFill/>
          <a:ln w="12700">
            <a:solidFill>
              <a:srgbClr val="DDE8E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54296" y="4169664"/>
            <a:ext cx="299923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65100" indent="-1651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03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sovereign storage and in-country inference nodes</a:t>
            </a:r>
            <a:endParaRPr lang="en-US" sz="1030" dirty="0"/>
          </a:p>
          <a:p>
            <a:pPr marL="165100" indent="-1651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03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facilities for solar-backed power and efficient cooling</a:t>
            </a:r>
            <a:endParaRPr lang="en-US" sz="1030" dirty="0"/>
          </a:p>
          <a:p>
            <a:pPr marL="165100" indent="-1651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03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data-engineering and data-centre operations talent</a:t>
            </a:r>
            <a:endParaRPr lang="en-US" sz="1030" dirty="0"/>
          </a:p>
        </p:txBody>
      </p:sp>
      <p:sp>
        <p:nvSpPr>
          <p:cNvPr id="22" name="Shape 20"/>
          <p:cNvSpPr/>
          <p:nvPr/>
        </p:nvSpPr>
        <p:spPr>
          <a:xfrm>
            <a:off x="8046720" y="2194560"/>
            <a:ext cx="3474720" cy="4023360"/>
          </a:xfrm>
          <a:prstGeom prst="roundRect">
            <a:avLst>
              <a:gd name="adj" fmla="val 2632"/>
            </a:avLst>
          </a:prstGeom>
          <a:solidFill>
            <a:srgbClr val="0B2B2B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321040" y="2450592"/>
            <a:ext cx="777240" cy="777240"/>
          </a:xfrm>
          <a:prstGeom prst="ellipse">
            <a:avLst/>
          </a:prstGeom>
          <a:solidFill>
            <a:srgbClr val="0B2B2B"/>
          </a:solidFill>
          <a:ln/>
        </p:spPr>
      </p:sp>
      <p:sp>
        <p:nvSpPr>
          <p:cNvPr id="24" name="Text 22"/>
          <p:cNvSpPr/>
          <p:nvPr/>
        </p:nvSpPr>
        <p:spPr>
          <a:xfrm>
            <a:off x="8321040" y="2450592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9235440" y="2468880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Scale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9235440" y="2871216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 2030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8339328" y="33832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080" i="1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from pilots to nationwide adoption and regional leadership.</a:t>
            </a:r>
            <a:endParaRPr lang="en-US" sz="1080" dirty="0"/>
          </a:p>
        </p:txBody>
      </p:sp>
      <p:sp>
        <p:nvSpPr>
          <p:cNvPr id="28" name="Shape 26"/>
          <p:cNvSpPr/>
          <p:nvPr/>
        </p:nvSpPr>
        <p:spPr>
          <a:xfrm>
            <a:off x="8339328" y="4041648"/>
            <a:ext cx="2889504" cy="0"/>
          </a:xfrm>
          <a:prstGeom prst="line">
            <a:avLst/>
          </a:prstGeom>
          <a:noFill/>
          <a:ln w="12700">
            <a:solidFill>
              <a:srgbClr val="2A4D4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357616" y="4169664"/>
            <a:ext cx="299923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65100" indent="-1651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03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 sector-wide adoption across government, agriculture, health and finance</a:t>
            </a:r>
            <a:endParaRPr lang="en-US" sz="1030" dirty="0"/>
          </a:p>
          <a:p>
            <a:pPr marL="165100" indent="-1651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03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Pursue regional compute leadership in Southern Africa</a:t>
            </a:r>
            <a:endParaRPr lang="en-US" sz="1030" dirty="0"/>
          </a:p>
          <a:p>
            <a:pPr marL="165100" indent="-165100">
              <a:lnSpc>
                <a:spcPct val="98000"/>
              </a:lnSpc>
              <a:spcAft>
                <a:spcPts val="700"/>
              </a:spcAft>
              <a:buSzPct val="100000"/>
              <a:buChar char="•"/>
            </a:pPr>
            <a:r>
              <a:rPr lang="en-US" sz="103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secure data marketplaces to fuel local innovation</a:t>
            </a:r>
            <a:endParaRPr lang="en-US" sz="1030" dirty="0"/>
          </a:p>
        </p:txBody>
      </p:sp>
      <p:sp>
        <p:nvSpPr>
          <p:cNvPr id="30" name="Text 28"/>
          <p:cNvSpPr/>
          <p:nvPr/>
        </p:nvSpPr>
        <p:spPr>
          <a:xfrm>
            <a:off x="64008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2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3291840"/>
            <a:ext cx="5943600" cy="5943600"/>
          </a:xfrm>
          <a:prstGeom prst="ellipse">
            <a:avLst/>
          </a:prstGeom>
          <a:solidFill>
            <a:srgbClr val="0F3A38"/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-2011680"/>
            <a:ext cx="4754880" cy="4754880"/>
          </a:xfrm>
          <a:prstGeom prst="ellipse">
            <a:avLst/>
          </a:prstGeom>
          <a:solidFill>
            <a:srgbClr val="00A896">
              <a:alpha val="18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56692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TAKEAWAY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1024128"/>
            <a:ext cx="2011680" cy="0"/>
          </a:xfrm>
          <a:prstGeom prst="line">
            <a:avLst/>
          </a:prstGeom>
          <a:noFill/>
          <a:ln w="31750">
            <a:solidFill>
              <a:srgbClr val="02C3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1234440"/>
            <a:ext cx="10515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Compute &amp; storage are</a:t>
            </a:r>
            <a:endParaRPr lang="en-US" sz="3600" dirty="0"/>
          </a:p>
          <a:p>
            <a:pPr marL="0" indent="0">
              <a:lnSpc>
                <a:spcPts val="4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Zimbabwe's sovereignty layer.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51460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frontier and the continental constraints point to the same conclusion: a nation's AI future is decided by infrastructure it controls. Three commitments turn that conclusion into action.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58368" y="3342132"/>
            <a:ext cx="3456432" cy="2423160"/>
          </a:xfrm>
          <a:prstGeom prst="roundRect">
            <a:avLst>
              <a:gd name="adj" fmla="val 3774"/>
            </a:avLst>
          </a:prstGeom>
          <a:solidFill>
            <a:srgbClr val="0F3A38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ZW" dirty="0"/>
          </a:p>
        </p:txBody>
      </p:sp>
      <p:sp>
        <p:nvSpPr>
          <p:cNvPr id="9" name="Shape 7"/>
          <p:cNvSpPr/>
          <p:nvPr/>
        </p:nvSpPr>
        <p:spPr>
          <a:xfrm>
            <a:off x="1051560" y="3456432"/>
            <a:ext cx="640080" cy="64008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0" name="Image 0" descr="/home/claude/assets/africa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008" y="3611880"/>
            <a:ext cx="329184" cy="32918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051560" y="4224528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the 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constraint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051560" y="4572000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3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Globally and across Africa, compute is the binding limit. Hosting it — rather than renting it from elsewhere — is how Zimbabwe captures AI value at home and keeps it here.</a:t>
            </a:r>
            <a:endParaRPr lang="en-US" sz="1030" dirty="0"/>
          </a:p>
        </p:txBody>
      </p:sp>
      <p:sp>
        <p:nvSpPr>
          <p:cNvPr id="13" name="Shape 10"/>
          <p:cNvSpPr/>
          <p:nvPr/>
        </p:nvSpPr>
        <p:spPr>
          <a:xfrm>
            <a:off x="4480560" y="3200400"/>
            <a:ext cx="3456432" cy="2423160"/>
          </a:xfrm>
          <a:prstGeom prst="roundRect">
            <a:avLst>
              <a:gd name="adj" fmla="val 3774"/>
            </a:avLst>
          </a:prstGeom>
          <a:solidFill>
            <a:srgbClr val="0F3A38"/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754880" y="3456432"/>
            <a:ext cx="640080" cy="64008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5" name="Image 1" descr="/home/claude/assets/solar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328" y="3611880"/>
            <a:ext cx="329184" cy="32918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754880" y="4224528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is the enabler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754880" y="4572000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3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Dispatchable, solar-backed power and efficient cooling decide </a:t>
            </a:r>
            <a:r>
              <a:rPr lang="en-US" sz="160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</a:t>
            </a:r>
            <a:r>
              <a:rPr lang="en-US" sz="103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whole stack is viable. </a:t>
            </a:r>
            <a:endParaRPr lang="en-US" sz="1030" dirty="0"/>
          </a:p>
        </p:txBody>
      </p:sp>
      <p:sp>
        <p:nvSpPr>
          <p:cNvPr id="18" name="Shape 14"/>
          <p:cNvSpPr/>
          <p:nvPr/>
        </p:nvSpPr>
        <p:spPr>
          <a:xfrm>
            <a:off x="8183880" y="3200400"/>
            <a:ext cx="3456432" cy="2423160"/>
          </a:xfrm>
          <a:prstGeom prst="roundRect">
            <a:avLst>
              <a:gd name="adj" fmla="val 3774"/>
            </a:avLst>
          </a:prstGeom>
          <a:solidFill>
            <a:srgbClr val="0F3A38"/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8458200" y="3456432"/>
            <a:ext cx="640080" cy="64008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20" name="Image 2" descr="/home/claude/assets/shield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3648" y="3611880"/>
            <a:ext cx="329184" cy="32918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458200" y="4224528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</a:t>
            </a: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Trust</a:t>
            </a:r>
            <a:endParaRPr lang="en-US" sz="1500" dirty="0"/>
          </a:p>
        </p:txBody>
      </p:sp>
      <p:sp>
        <p:nvSpPr>
          <p:cNvPr id="22" name="Text 17"/>
          <p:cNvSpPr/>
          <p:nvPr/>
        </p:nvSpPr>
        <p:spPr>
          <a:xfrm>
            <a:off x="8458200" y="4572000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3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storage, encryption and a working Data Protection Act turn raw capacity into infrastructure that citizens, businesses and institutions can genuinely rely on.</a:t>
            </a:r>
            <a:endParaRPr lang="en-US" sz="1030" dirty="0"/>
          </a:p>
        </p:txBody>
      </p:sp>
      <p:sp>
        <p:nvSpPr>
          <p:cNvPr id="23" name="Shape 18"/>
          <p:cNvSpPr/>
          <p:nvPr/>
        </p:nvSpPr>
        <p:spPr>
          <a:xfrm>
            <a:off x="822960" y="5943600"/>
            <a:ext cx="10515600" cy="0"/>
          </a:xfrm>
          <a:prstGeom prst="line">
            <a:avLst/>
          </a:prstGeom>
          <a:noFill/>
          <a:ln w="12700">
            <a:solidFill>
              <a:srgbClr val="2A4D4A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822960" y="60807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 F. Ndhlovu</a:t>
            </a:r>
            <a:r>
              <a:rPr lang="en-US" sz="120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ICT Director, PRAZ</a:t>
            </a:r>
            <a:endParaRPr lang="en-US" sz="1400" dirty="0"/>
          </a:p>
        </p:txBody>
      </p:sp>
      <p:sp>
        <p:nvSpPr>
          <p:cNvPr id="25" name="Text 20"/>
          <p:cNvSpPr/>
          <p:nvPr/>
        </p:nvSpPr>
        <p:spPr>
          <a:xfrm>
            <a:off x="5943600" y="608076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de-DE" sz="1100" dirty="0">
                <a:solidFill>
                  <a:srgbClr val="7FB8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PREMISE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Compute Is the New Strategic Utility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1292840" y="3840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508760"/>
            <a:ext cx="6446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18000"/>
              </a:lnSpc>
              <a:buNone/>
            </a:pPr>
            <a:r>
              <a:rPr lang="en-US" sz="14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decade ago, “infrastructure” in government meant roads, power lines and water reticulation. Today a fourth utility has joined them: </a:t>
            </a:r>
            <a:r>
              <a:rPr lang="en-US" sz="14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computational capacity.</a:t>
            </a:r>
            <a:r>
              <a:rPr lang="en-US" sz="14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Modern AI infrastructure has evolved from passive data storage into a strategic national asset — capital-intensive, energy-hungry, and increasingly defended as critical national infrastructure. The countries that own this capacity will set the terms of the AI economy; those that merely rent it will remain price-takers, dependent on decisions made elsewhere.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3429000"/>
            <a:ext cx="6446520" cy="859536"/>
          </a:xfrm>
          <a:prstGeom prst="roundRect">
            <a:avLst>
              <a:gd name="adj" fmla="val 8511"/>
            </a:avLst>
          </a:prstGeom>
          <a:solidFill>
            <a:srgbClr val="F1F7F5"/>
          </a:solidFill>
          <a:ln/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41248" y="3630168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8" name="Image 0" descr="/home/claude/assets/chip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3721608"/>
            <a:ext cx="274320" cy="2743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81328" y="352044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481328" y="3776472"/>
            <a:ext cx="5440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GPUs and AI accelerators are the scarce, expensive factor of production. Whoever controls compute controls where — and by whom — AI value is captured.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40080" y="4398264"/>
            <a:ext cx="6446520" cy="859536"/>
          </a:xfrm>
          <a:prstGeom prst="roundRect">
            <a:avLst>
              <a:gd name="adj" fmla="val 8511"/>
            </a:avLst>
          </a:prstGeom>
          <a:solidFill>
            <a:srgbClr val="F1F7F5"/>
          </a:solidFill>
          <a:ln/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841248" y="4599432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13" name="Image 1" descr="/home/claude/assets/db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4690872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481328" y="4489704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1481328" y="4745736"/>
            <a:ext cx="5440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governed by data gravity: models must sit close to large, fast, well-governed data. Sovereign storage is what keeps that data on national terms.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40080" y="5367528"/>
            <a:ext cx="6446520" cy="859536"/>
          </a:xfrm>
          <a:prstGeom prst="roundRect">
            <a:avLst>
              <a:gd name="adj" fmla="val 8511"/>
            </a:avLst>
          </a:prstGeom>
          <a:solidFill>
            <a:srgbClr val="F1F7F5"/>
          </a:solidFill>
          <a:ln/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41248" y="5568696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18" name="Image 2" descr="/home/claude/assets/bolt_amb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688" y="5660136"/>
            <a:ext cx="274320" cy="27432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481328" y="5458968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</a:t>
            </a:r>
            <a:endParaRPr lang="en-US" sz="1450" dirty="0"/>
          </a:p>
        </p:txBody>
      </p:sp>
      <p:sp>
        <p:nvSpPr>
          <p:cNvPr id="20" name="Text 15"/>
          <p:cNvSpPr/>
          <p:nvPr/>
        </p:nvSpPr>
        <p:spPr>
          <a:xfrm>
            <a:off x="1481328" y="5715000"/>
            <a:ext cx="5440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rack is an energy decision. Dispatchable, affordable power has become the single biggest factor in where AI capacity can realistically be built.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7452360" y="1508760"/>
            <a:ext cx="4069080" cy="4709160"/>
          </a:xfrm>
          <a:prstGeom prst="roundRect">
            <a:avLst>
              <a:gd name="adj" fmla="val 2247"/>
            </a:avLst>
          </a:prstGeom>
          <a:solidFill>
            <a:srgbClr val="0B2B2B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pic>
        <p:nvPicPr>
          <p:cNvPr id="22" name="Image 3" descr="/home/claude/assets/brain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1828800"/>
            <a:ext cx="457200" cy="45720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366760" y="1847088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widening divide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7772400" y="246888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&lt; 1%</a:t>
            </a:r>
            <a:endParaRPr lang="en-US" sz="3200" dirty="0"/>
          </a:p>
        </p:txBody>
      </p:sp>
      <p:sp>
        <p:nvSpPr>
          <p:cNvPr id="25" name="Text 19"/>
          <p:cNvSpPr/>
          <p:nvPr/>
        </p:nvSpPr>
        <p:spPr>
          <a:xfrm>
            <a:off x="7772400" y="2971800"/>
            <a:ext cx="3520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global data-centre capacity sits in Africa — a continent home to roughly 18% of the world's people.</a:t>
            </a:r>
            <a:endParaRPr lang="en-US" sz="1100" dirty="0"/>
          </a:p>
        </p:txBody>
      </p:sp>
      <p:sp>
        <p:nvSpPr>
          <p:cNvPr id="26" name="Text 20"/>
          <p:cNvSpPr/>
          <p:nvPr/>
        </p:nvSpPr>
        <p:spPr>
          <a:xfrm>
            <a:off x="7772400" y="3675888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$2B → $5B+</a:t>
            </a:r>
            <a:endParaRPr lang="en-US" sz="3200" dirty="0"/>
          </a:p>
        </p:txBody>
      </p:sp>
      <p:sp>
        <p:nvSpPr>
          <p:cNvPr id="27" name="Text 21"/>
          <p:cNvSpPr/>
          <p:nvPr/>
        </p:nvSpPr>
        <p:spPr>
          <a:xfrm>
            <a:off x="7772400" y="4178808"/>
            <a:ext cx="3520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Africa's data-centre market more than doubles between 2020 and 2026, yet remains a sliver of global supply.</a:t>
            </a:r>
            <a:endParaRPr lang="en-US" sz="1100" dirty="0"/>
          </a:p>
        </p:txBody>
      </p:sp>
      <p:sp>
        <p:nvSpPr>
          <p:cNvPr id="28" name="Text 22"/>
          <p:cNvSpPr/>
          <p:nvPr/>
        </p:nvSpPr>
        <p:spPr>
          <a:xfrm>
            <a:off x="7772400" y="4882896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</a:t>
            </a:r>
            <a:endParaRPr lang="en-US" sz="3200" dirty="0"/>
          </a:p>
        </p:txBody>
      </p:sp>
      <p:sp>
        <p:nvSpPr>
          <p:cNvPr id="29" name="Text 23"/>
          <p:cNvSpPr/>
          <p:nvPr/>
        </p:nvSpPr>
        <p:spPr>
          <a:xfrm>
            <a:off x="7772400" y="5385816"/>
            <a:ext cx="3520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workloads originating in Africa are still processed on compute located off the continent.</a:t>
            </a:r>
            <a:endParaRPr lang="en-US" sz="1100" dirty="0"/>
          </a:p>
        </p:txBody>
      </p:sp>
      <p:sp>
        <p:nvSpPr>
          <p:cNvPr id="30" name="Text 24"/>
          <p:cNvSpPr/>
          <p:nvPr/>
        </p:nvSpPr>
        <p:spPr>
          <a:xfrm>
            <a:off x="64008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Trillion-Dollar Compute Build-Out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1292840" y="3840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444752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the world, compute is being elevated from an IT line-item to sovereign infrastructure. Four shifts define the global frontier — and the lesson for Zimbabwe lies in the pattern they reveal, not in the size of the cheques being written.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194560"/>
            <a:ext cx="5166360" cy="1874520"/>
          </a:xfrm>
          <a:prstGeom prst="roundRect">
            <a:avLst>
              <a:gd name="adj" fmla="val 3902"/>
            </a:avLst>
          </a:prstGeom>
          <a:solidFill>
            <a:srgbClr val="0B2B2B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32688" y="2468880"/>
            <a:ext cx="640080" cy="640080"/>
          </a:xfrm>
          <a:prstGeom prst="ellipse">
            <a:avLst/>
          </a:prstGeom>
          <a:solidFill>
            <a:srgbClr val="02C39A">
              <a:alpha val="88000"/>
            </a:srgbClr>
          </a:solidFill>
          <a:ln/>
        </p:spPr>
      </p:sp>
      <p:pic>
        <p:nvPicPr>
          <p:cNvPr id="8" name="Image 0" descr="/home/claude/assets/glob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136" y="2624328"/>
            <a:ext cx="329184" cy="32918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737360" y="2432304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intensity at industrial scale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737360" y="2944368"/>
            <a:ext cx="3931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08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 AI data centres are now measured in megawatts and billions of dollars, not racks and rooms. Hyperscalers and states are committing to multi-gigawatt campuses, and the unit of ambition has shifted from the server to the substation.</a:t>
            </a:r>
            <a:endParaRPr lang="en-US" sz="1080" dirty="0"/>
          </a:p>
        </p:txBody>
      </p:sp>
      <p:sp>
        <p:nvSpPr>
          <p:cNvPr id="11" name="Shape 8"/>
          <p:cNvSpPr/>
          <p:nvPr/>
        </p:nvSpPr>
        <p:spPr>
          <a:xfrm>
            <a:off x="6126480" y="2194560"/>
            <a:ext cx="5166360" cy="1874520"/>
          </a:xfrm>
          <a:prstGeom prst="roundRect">
            <a:avLst>
              <a:gd name="adj" fmla="val 3902"/>
            </a:avLst>
          </a:prstGeom>
          <a:solidFill>
            <a:srgbClr val="0F3A38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419088" y="2468880"/>
            <a:ext cx="640080" cy="640080"/>
          </a:xfrm>
          <a:prstGeom prst="ellipse">
            <a:avLst/>
          </a:prstGeom>
          <a:solidFill>
            <a:srgbClr val="F4B860">
              <a:alpha val="88000"/>
            </a:srgbClr>
          </a:solidFill>
          <a:ln/>
        </p:spPr>
      </p:sp>
      <p:pic>
        <p:nvPicPr>
          <p:cNvPr id="13" name="Image 1" descr="/home/claude/assets/shield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536" y="2624328"/>
            <a:ext cx="329184" cy="32918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223760" y="2432304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has become a security target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7223760" y="2944368"/>
            <a:ext cx="3931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08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drone strikes hit Gulf cloud facilities in March 2026, they reframed data centres from a cyber-risk on a screen to physical, strategic assets worth attacking. Resilience of compute is now inseparable from national security.</a:t>
            </a:r>
            <a:endParaRPr lang="en-US" sz="1080" dirty="0"/>
          </a:p>
        </p:txBody>
      </p:sp>
      <p:sp>
        <p:nvSpPr>
          <p:cNvPr id="16" name="Shape 12"/>
          <p:cNvSpPr/>
          <p:nvPr/>
        </p:nvSpPr>
        <p:spPr>
          <a:xfrm>
            <a:off x="640080" y="4251960"/>
            <a:ext cx="5166360" cy="1874520"/>
          </a:xfrm>
          <a:prstGeom prst="roundRect">
            <a:avLst>
              <a:gd name="adj" fmla="val 3902"/>
            </a:avLst>
          </a:prstGeom>
          <a:solidFill>
            <a:srgbClr val="0B2B2B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932688" y="4526280"/>
            <a:ext cx="640080" cy="640080"/>
          </a:xfrm>
          <a:prstGeom prst="ellipse">
            <a:avLst/>
          </a:prstGeom>
          <a:solidFill>
            <a:srgbClr val="00A896">
              <a:alpha val="88000"/>
            </a:srgbClr>
          </a:solidFill>
          <a:ln/>
        </p:spPr>
      </p:sp>
      <p:pic>
        <p:nvPicPr>
          <p:cNvPr id="18" name="Image 2" descr="/home/claude/assets/network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136" y="4681728"/>
            <a:ext cx="329184" cy="32918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737360" y="4489704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AI as industrial policy</a:t>
            </a:r>
            <a:endParaRPr lang="en-US" sz="1500" dirty="0"/>
          </a:p>
        </p:txBody>
      </p:sp>
      <p:sp>
        <p:nvSpPr>
          <p:cNvPr id="20" name="Text 15"/>
          <p:cNvSpPr/>
          <p:nvPr/>
        </p:nvSpPr>
        <p:spPr>
          <a:xfrm>
            <a:off x="1737360" y="5001768"/>
            <a:ext cx="3931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08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Vision-2030-style strategies are embedding compute directly into national economic plans. The goal is capacity a country hosts and controls — not capacity it rents from a foreign cloud and hopes remains available.</a:t>
            </a:r>
            <a:endParaRPr lang="en-US" sz="1080" dirty="0"/>
          </a:p>
        </p:txBody>
      </p:sp>
      <p:sp>
        <p:nvSpPr>
          <p:cNvPr id="21" name="Shape 16"/>
          <p:cNvSpPr/>
          <p:nvPr/>
        </p:nvSpPr>
        <p:spPr>
          <a:xfrm>
            <a:off x="6126480" y="4251960"/>
            <a:ext cx="5166360" cy="1874520"/>
          </a:xfrm>
          <a:prstGeom prst="roundRect">
            <a:avLst>
              <a:gd name="adj" fmla="val 3902"/>
            </a:avLst>
          </a:prstGeom>
          <a:solidFill>
            <a:srgbClr val="0F3A38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6419088" y="4526280"/>
            <a:ext cx="640080" cy="640080"/>
          </a:xfrm>
          <a:prstGeom prst="ellipse">
            <a:avLst/>
          </a:prstGeom>
          <a:solidFill>
            <a:srgbClr val="02C39A">
              <a:alpha val="88000"/>
            </a:srgbClr>
          </a:solidFill>
          <a:ln/>
        </p:spPr>
      </p:sp>
      <p:pic>
        <p:nvPicPr>
          <p:cNvPr id="23" name="Image 3" descr="/home/claude/assets/solar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536" y="4681728"/>
            <a:ext cx="329184" cy="329184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223760" y="4489704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Energy-first site selection</a:t>
            </a:r>
            <a:endParaRPr lang="en-US" sz="1500" dirty="0"/>
          </a:p>
        </p:txBody>
      </p:sp>
      <p:sp>
        <p:nvSpPr>
          <p:cNvPr id="25" name="Text 19"/>
          <p:cNvSpPr/>
          <p:nvPr/>
        </p:nvSpPr>
        <p:spPr>
          <a:xfrm>
            <a:off x="7223760" y="5001768"/>
            <a:ext cx="3931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08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Dispatchable power — gas, solar paired with storage, hydro — increasingly decides where compute gets built. Operators now choose markets by the megawatt, locating campuses where reliable energy already exists.</a:t>
            </a:r>
            <a:endParaRPr lang="en-US" sz="1080" dirty="0"/>
          </a:p>
        </p:txBody>
      </p:sp>
      <p:sp>
        <p:nvSpPr>
          <p:cNvPr id="26" name="Text 20"/>
          <p:cNvSpPr/>
          <p:nvPr/>
        </p:nvSpPr>
        <p:spPr>
          <a:xfrm>
            <a:off x="64008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DRILL DOWN · AFRICA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Continental Compute Race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1292840" y="3840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Africa's moment has arrived, but unevenly. Capacity is concentrating in a handful of anchor markets with reliable power and connectivity, while the energy question decides whether everyone else can join. Over $100 billion in AI and data-centre commitments were announced across the Gulf, North Africa and select Sub-Saharan markets in late 2025 alone.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2240280"/>
            <a:ext cx="3931920" cy="4023360"/>
          </a:xfrm>
          <a:prstGeom prst="roundRect">
            <a:avLst>
              <a:gd name="adj" fmla="val 2326"/>
            </a:avLst>
          </a:prstGeom>
          <a:solidFill>
            <a:srgbClr val="0B2B2B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pic>
        <p:nvPicPr>
          <p:cNvPr id="7" name="Image 0" descr="/home/claude/assets/africa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40" y="2542032"/>
            <a:ext cx="1828800" cy="18288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443484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$100B+</a:t>
            </a:r>
            <a:endParaRPr lang="en-US" sz="3800" dirty="0"/>
          </a:p>
        </p:txBody>
      </p:sp>
      <p:sp>
        <p:nvSpPr>
          <p:cNvPr id="9" name="Text 6"/>
          <p:cNvSpPr/>
          <p:nvPr/>
        </p:nvSpPr>
        <p:spPr>
          <a:xfrm>
            <a:off x="868680" y="5010912"/>
            <a:ext cx="347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0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AI and data-centre commitments announced across the Gulf, North Africa and select Sub-Saharan markets in H2 2025 — the pipeline is finally turning into poured concrete.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846320" y="2240280"/>
            <a:ext cx="6675120" cy="914400"/>
          </a:xfrm>
          <a:prstGeom prst="roundRect">
            <a:avLst>
              <a:gd name="adj" fmla="val 7000"/>
            </a:avLst>
          </a:prstGeom>
          <a:solidFill>
            <a:srgbClr val="F1F7F5"/>
          </a:solidFill>
          <a:ln/>
        </p:spPr>
      </p:sp>
      <p:pic>
        <p:nvPicPr>
          <p:cNvPr id="11" name="Image 1" descr="/home/claude/assets/pin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920" y="2532888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32120" y="2331720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 Africa — the GPU anchor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5532120" y="2624328"/>
            <a:ext cx="58521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Teraco's liquid-cooled JB7 facility and a 3,000-GPU NVIDIA deployment via Cassava make it the continent's compute centre of gravity, backed by the region's strongest grid.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4846320" y="3264408"/>
            <a:ext cx="6675120" cy="914400"/>
          </a:xfrm>
          <a:prstGeom prst="roundRect">
            <a:avLst>
              <a:gd name="adj" fmla="val 7000"/>
            </a:avLst>
          </a:prstGeom>
          <a:solidFill>
            <a:srgbClr val="F1F7F5"/>
          </a:solidFill>
          <a:ln/>
        </p:spPr>
      </p:sp>
      <p:pic>
        <p:nvPicPr>
          <p:cNvPr id="15" name="Image 2" descr="/home/claude/assets/pin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920" y="3557016"/>
            <a:ext cx="329184" cy="32918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532120" y="3355848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Kenya — the green-compute play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5532120" y="3648456"/>
            <a:ext cx="58521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$1bn Microsoft–G42 green data centre and Swahili-language LLMs, plus IXAfrica's 53MW hyperscale build, position Nairobi as East Africa's cloud node.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4846320" y="4288536"/>
            <a:ext cx="6675120" cy="914400"/>
          </a:xfrm>
          <a:prstGeom prst="roundRect">
            <a:avLst>
              <a:gd name="adj" fmla="val 7000"/>
            </a:avLst>
          </a:prstGeom>
          <a:solidFill>
            <a:srgbClr val="F1F7F5"/>
          </a:solidFill>
          <a:ln/>
        </p:spPr>
      </p:sp>
      <p:pic>
        <p:nvPicPr>
          <p:cNvPr id="19" name="Image 3" descr="/home/claude/assets/pin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920" y="4581144"/>
            <a:ext cx="329184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532120" y="4379976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— ambition vs power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5532120" y="4672584"/>
            <a:ext cx="58521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Vast demand from 230 million people, but a grid that rarely exceeds 6GW. Nigeria is the clearest illustration that compute ambition is gated by energy.</a:t>
            </a:r>
            <a:endParaRPr lang="en-US" sz="1050" dirty="0"/>
          </a:p>
        </p:txBody>
      </p:sp>
      <p:sp>
        <p:nvSpPr>
          <p:cNvPr id="22" name="Shape 16"/>
          <p:cNvSpPr/>
          <p:nvPr/>
        </p:nvSpPr>
        <p:spPr>
          <a:xfrm>
            <a:off x="4846320" y="5312664"/>
            <a:ext cx="6675120" cy="914400"/>
          </a:xfrm>
          <a:prstGeom prst="roundRect">
            <a:avLst>
              <a:gd name="adj" fmla="val 7000"/>
            </a:avLst>
          </a:prstGeom>
          <a:solidFill>
            <a:srgbClr val="F1F7F5"/>
          </a:solidFill>
          <a:ln/>
        </p:spPr>
      </p:sp>
      <p:pic>
        <p:nvPicPr>
          <p:cNvPr id="23" name="Image 4" descr="/home/claude/assets/pin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920" y="5605272"/>
            <a:ext cx="329184" cy="32918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532120" y="5404104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 Africa — renewable campuses</a:t>
            </a:r>
            <a:endParaRPr lang="en-US" sz="1400" dirty="0"/>
          </a:p>
        </p:txBody>
      </p:sp>
      <p:sp>
        <p:nvSpPr>
          <p:cNvPr id="25" name="Text 18"/>
          <p:cNvSpPr/>
          <p:nvPr/>
        </p:nvSpPr>
        <p:spPr>
          <a:xfrm>
            <a:off x="5532120" y="5696712"/>
            <a:ext cx="58521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Gas-rich and sun-rich regions are courting dispatchable AI load with renewable-powered GPU campuses built next to their own generation.</a:t>
            </a:r>
            <a:endParaRPr lang="en-US" sz="1050" dirty="0"/>
          </a:p>
        </p:txBody>
      </p:sp>
      <p:sp>
        <p:nvSpPr>
          <p:cNvPr id="26" name="Text 19"/>
          <p:cNvSpPr/>
          <p:nvPr/>
        </p:nvSpPr>
        <p:spPr>
          <a:xfrm>
            <a:off x="64008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DRILL DOWN · AFRICA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Compute Is Becoming the Constraint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1292840" y="3840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market is growing fast, but growth is not the same as capability. Four constraints decide whether a country can host AI rather than merely consume it — and Zimbabwe's strategy must engineer around all four at once.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640080" y="214884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DATA-CENTRE MARKET (US$ BN)</a:t>
            </a:r>
            <a:endParaRPr lang="en-US" sz="11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548640" y="2468880"/>
          <a:ext cx="5029200" cy="324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576072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i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than doubling in six years — strong growth, but still under 1% of the world's installed capacity.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6126480" y="21488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 BINDING CONSTRAINTS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126480" y="2532888"/>
            <a:ext cx="530352" cy="530352"/>
          </a:xfrm>
          <a:prstGeom prst="ellipse">
            <a:avLst/>
          </a:prstGeom>
          <a:solidFill>
            <a:srgbClr val="F1F7F5"/>
          </a:solidFill>
          <a:ln/>
        </p:spPr>
      </p:sp>
      <p:pic>
        <p:nvPicPr>
          <p:cNvPr id="11" name="Image 0" descr="/home/claude/assets/bolt_amb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496" y="2660904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839712" y="2468880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&amp; reliability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6839712" y="2761488"/>
            <a:ext cx="4709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Grids are uneven and load-shedding is common. Gas, solar-plus-storage and hydro are all racing to supply the steady, dispatchable power that AI clusters demand around the clock.</a:t>
            </a:r>
            <a:endParaRPr lang="en-US" sz="1030" dirty="0"/>
          </a:p>
        </p:txBody>
      </p:sp>
      <p:sp>
        <p:nvSpPr>
          <p:cNvPr id="14" name="Shape 10"/>
          <p:cNvSpPr/>
          <p:nvPr/>
        </p:nvSpPr>
        <p:spPr>
          <a:xfrm>
            <a:off x="6126480" y="3483864"/>
            <a:ext cx="530352" cy="530352"/>
          </a:xfrm>
          <a:prstGeom prst="ellipse">
            <a:avLst/>
          </a:prstGeom>
          <a:solidFill>
            <a:srgbClr val="F1F7F5"/>
          </a:solidFill>
          <a:ln/>
        </p:spPr>
      </p:sp>
      <p:pic>
        <p:nvPicPr>
          <p:cNvPr id="15" name="Image 1" descr="/home/claude/assets/sat_te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496" y="3611880"/>
            <a:ext cx="274320" cy="27432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839712" y="3419856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Connectivity &amp; latency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6839712" y="3712464"/>
            <a:ext cx="4709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regional interconnection means much inference still leaves the continent to be processed and returns — adding cost, latency and a dependency on foreign links.</a:t>
            </a:r>
            <a:endParaRPr lang="en-US" sz="1030" dirty="0"/>
          </a:p>
        </p:txBody>
      </p:sp>
      <p:sp>
        <p:nvSpPr>
          <p:cNvPr id="18" name="Shape 13"/>
          <p:cNvSpPr/>
          <p:nvPr/>
        </p:nvSpPr>
        <p:spPr>
          <a:xfrm>
            <a:off x="6126480" y="4434840"/>
            <a:ext cx="530352" cy="530352"/>
          </a:xfrm>
          <a:prstGeom prst="ellipse">
            <a:avLst/>
          </a:prstGeom>
          <a:solidFill>
            <a:srgbClr val="F1F7F5"/>
          </a:solidFill>
          <a:ln/>
        </p:spPr>
      </p:sp>
      <p:pic>
        <p:nvPicPr>
          <p:cNvPr id="19" name="Image 2" descr="/home/claude/assets/users_te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4496" y="4562856"/>
            <a:ext cx="274320" cy="2743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839712" y="4370832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 &amp; talent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6839712" y="4663440"/>
            <a:ext cx="4709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shortages in AI engineering, data engineering and data-centre operations. Hardware can be imported; the expertise to run it well must be grown locally.</a:t>
            </a:r>
            <a:endParaRPr lang="en-US" sz="1030" dirty="0"/>
          </a:p>
        </p:txBody>
      </p:sp>
      <p:sp>
        <p:nvSpPr>
          <p:cNvPr id="22" name="Shape 16"/>
          <p:cNvSpPr/>
          <p:nvPr/>
        </p:nvSpPr>
        <p:spPr>
          <a:xfrm>
            <a:off x="6126480" y="5385816"/>
            <a:ext cx="530352" cy="530352"/>
          </a:xfrm>
          <a:prstGeom prst="ellipse">
            <a:avLst/>
          </a:prstGeom>
          <a:solidFill>
            <a:srgbClr val="F1F7F5"/>
          </a:solidFill>
          <a:ln/>
        </p:spPr>
      </p:sp>
      <p:pic>
        <p:nvPicPr>
          <p:cNvPr id="23" name="Image 3" descr="/home/claude/assets/lock_tea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4496" y="5513832"/>
            <a:ext cx="274320" cy="27432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839712" y="5321808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protection coverage</a:t>
            </a:r>
            <a:endParaRPr lang="en-US" sz="1400" dirty="0"/>
          </a:p>
        </p:txBody>
      </p:sp>
      <p:sp>
        <p:nvSpPr>
          <p:cNvPr id="25" name="Text 18"/>
          <p:cNvSpPr/>
          <p:nvPr/>
        </p:nvSpPr>
        <p:spPr>
          <a:xfrm>
            <a:off x="6839712" y="5614416"/>
            <a:ext cx="4709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37 of 54 African countries have data-protection laws in force. Without them, sovereign data infrastructure has no legal foundation to stand on.</a:t>
            </a:r>
            <a:endParaRPr lang="en-US" sz="1030" dirty="0"/>
          </a:p>
        </p:txBody>
      </p:sp>
      <p:sp>
        <p:nvSpPr>
          <p:cNvPr id="26" name="Text 19"/>
          <p:cNvSpPr/>
          <p:nvPr/>
        </p:nvSpPr>
        <p:spPr>
          <a:xfrm>
            <a:off x="64008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2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3200400"/>
            <a:ext cx="5943600" cy="5943600"/>
          </a:xfrm>
          <a:prstGeom prst="ellipse">
            <a:avLst/>
          </a:prstGeom>
          <a:solidFill>
            <a:srgbClr val="0F3A38"/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-2286000"/>
            <a:ext cx="5029200" cy="5029200"/>
          </a:xfrm>
          <a:prstGeom prst="ellipse">
            <a:avLst/>
          </a:prstGeom>
          <a:solidFill>
            <a:srgbClr val="00A896">
              <a:alpha val="2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1031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FOCUS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68680" y="2606040"/>
            <a:ext cx="2011680" cy="0"/>
          </a:xfrm>
          <a:prstGeom prst="line">
            <a:avLst/>
          </a:prstGeom>
          <a:noFill/>
          <a:ln w="31750">
            <a:solidFill>
              <a:srgbClr val="02C3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834640"/>
            <a:ext cx="100584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Zimbabwe's Sovereign</a:t>
            </a:r>
            <a:endParaRPr lang="en-US" sz="4800" dirty="0"/>
          </a:p>
          <a:p>
            <a:pPr marL="0" indent="0">
              <a:lnSpc>
                <a:spcPts val="48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Compute Agenda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822960" y="452628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global pattern and the continental constraints meet national policy: the National AI Strategy 2026–2030, and its second pillar — National AI Infrastructure &amp; Computational Sovereignty.</a:t>
            </a:r>
            <a:endParaRPr lang="en-US" sz="1500" dirty="0"/>
          </a:p>
        </p:txBody>
      </p:sp>
      <p:pic>
        <p:nvPicPr>
          <p:cNvPr id="8" name="Image 0" descr="/home/claude/assets/africa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0" y="4937760"/>
            <a:ext cx="1371600" cy="13716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008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ZIMBABWE CONTEXT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Pillars, One Backbone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1292840" y="3840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Launched in March 2026 and rooted in the Ubuntu philosophy of sovereign, community-held data, the National AI Strategy rests on six interlocking pillars. Five of them — talent, adoption, governance, research and diplomacy — depend on the same foundation. Pillar 2, compute and storage, is the backbone that makes the other five physically possible.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2286000"/>
            <a:ext cx="3383280" cy="1792224"/>
          </a:xfrm>
          <a:prstGeom prst="roundRect">
            <a:avLst>
              <a:gd name="adj" fmla="val 4592"/>
            </a:avLst>
          </a:prstGeom>
          <a:solidFill>
            <a:srgbClr val="F1F7F5"/>
          </a:solidFill>
          <a:ln w="12700">
            <a:solidFill>
              <a:srgbClr val="DDE8E5"/>
            </a:solidFill>
            <a:prstDash val="solid"/>
          </a:ln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96112" y="2542032"/>
            <a:ext cx="603504" cy="60350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8" name="Image 0" descr="/home/claude/assets/users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72" y="2679192"/>
            <a:ext cx="329184" cy="32918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45920" y="2560320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1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645920" y="2779776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Talent &amp; Capacity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914400" y="3493008"/>
            <a:ext cx="2880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98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literacy, research hubs, sector academies and diaspora engagement.</a:t>
            </a:r>
            <a:endParaRPr lang="en-US" sz="980" dirty="0"/>
          </a:p>
        </p:txBody>
      </p:sp>
      <p:sp>
        <p:nvSpPr>
          <p:cNvPr id="12" name="Shape 9"/>
          <p:cNvSpPr/>
          <p:nvPr/>
        </p:nvSpPr>
        <p:spPr>
          <a:xfrm>
            <a:off x="4297680" y="2286000"/>
            <a:ext cx="3383280" cy="1792224"/>
          </a:xfrm>
          <a:prstGeom prst="roundRect">
            <a:avLst>
              <a:gd name="adj" fmla="val 4592"/>
            </a:avLst>
          </a:prstGeom>
          <a:solidFill>
            <a:srgbClr val="0B2B2B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553712" y="2542032"/>
            <a:ext cx="603504" cy="603504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4" name="Image 1" descr="/home/claude/assets/server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0872" y="2679192"/>
            <a:ext cx="329184" cy="329184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303520" y="2560320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2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5303520" y="2779776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Computational Sovereignty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4572000" y="3493008"/>
            <a:ext cx="2880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98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High-performance compute, sovereign storage and the national data backbone.</a:t>
            </a:r>
            <a:endParaRPr lang="en-US" sz="980" dirty="0"/>
          </a:p>
        </p:txBody>
      </p:sp>
      <p:sp>
        <p:nvSpPr>
          <p:cNvPr id="18" name="Shape 14"/>
          <p:cNvSpPr/>
          <p:nvPr/>
        </p:nvSpPr>
        <p:spPr>
          <a:xfrm>
            <a:off x="7955280" y="2286000"/>
            <a:ext cx="3383280" cy="1792224"/>
          </a:xfrm>
          <a:prstGeom prst="roundRect">
            <a:avLst>
              <a:gd name="adj" fmla="val 4592"/>
            </a:avLst>
          </a:prstGeom>
          <a:solidFill>
            <a:srgbClr val="F1F7F5"/>
          </a:solidFill>
          <a:ln w="12700">
            <a:solidFill>
              <a:srgbClr val="DDE8E5"/>
            </a:solidFill>
            <a:prstDash val="solid"/>
          </a:ln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8211312" y="2542032"/>
            <a:ext cx="603504" cy="60350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20" name="Image 2" descr="/home/claude/assets/trend_te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8472" y="2679192"/>
            <a:ext cx="329184" cy="32918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961120" y="2560320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3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8961120" y="2779776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&amp; Service Transformation</a:t>
            </a:r>
            <a:endParaRPr lang="en-US" sz="1250" dirty="0"/>
          </a:p>
        </p:txBody>
      </p:sp>
      <p:sp>
        <p:nvSpPr>
          <p:cNvPr id="23" name="Text 18"/>
          <p:cNvSpPr/>
          <p:nvPr/>
        </p:nvSpPr>
        <p:spPr>
          <a:xfrm>
            <a:off x="8229600" y="3493008"/>
            <a:ext cx="2880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98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Embedding AI into agriculture, mining, health, finance and public services.</a:t>
            </a:r>
            <a:endParaRPr lang="en-US" sz="980" dirty="0"/>
          </a:p>
        </p:txBody>
      </p:sp>
      <p:sp>
        <p:nvSpPr>
          <p:cNvPr id="24" name="Shape 19"/>
          <p:cNvSpPr/>
          <p:nvPr/>
        </p:nvSpPr>
        <p:spPr>
          <a:xfrm>
            <a:off x="640080" y="4279392"/>
            <a:ext cx="3383280" cy="1792224"/>
          </a:xfrm>
          <a:prstGeom prst="roundRect">
            <a:avLst>
              <a:gd name="adj" fmla="val 4592"/>
            </a:avLst>
          </a:prstGeom>
          <a:solidFill>
            <a:srgbClr val="F1F7F5"/>
          </a:solidFill>
          <a:ln w="12700">
            <a:solidFill>
              <a:srgbClr val="DDE8E5"/>
            </a:solidFill>
            <a:prstDash val="solid"/>
          </a:ln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25" name="Shape 20"/>
          <p:cNvSpPr/>
          <p:nvPr/>
        </p:nvSpPr>
        <p:spPr>
          <a:xfrm>
            <a:off x="896112" y="4535424"/>
            <a:ext cx="603504" cy="60350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26" name="Image 3" descr="/home/claude/assets/scale_te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272" y="4672584"/>
            <a:ext cx="329184" cy="329184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645920" y="4553712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4</a:t>
            </a:r>
            <a:endParaRPr lang="en-US" sz="1000" dirty="0"/>
          </a:p>
        </p:txBody>
      </p:sp>
      <p:sp>
        <p:nvSpPr>
          <p:cNvPr id="28" name="Text 22"/>
          <p:cNvSpPr/>
          <p:nvPr/>
        </p:nvSpPr>
        <p:spPr>
          <a:xfrm>
            <a:off x="1645920" y="4773168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Governance, Ethics &amp; Regulation</a:t>
            </a:r>
            <a:endParaRPr lang="en-US" sz="1250" dirty="0"/>
          </a:p>
        </p:txBody>
      </p:sp>
      <p:sp>
        <p:nvSpPr>
          <p:cNvPr id="29" name="Text 23"/>
          <p:cNvSpPr/>
          <p:nvPr/>
        </p:nvSpPr>
        <p:spPr>
          <a:xfrm>
            <a:off x="914400" y="5486400"/>
            <a:ext cx="2880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98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Protection Act, ethical safeguards and a clear regulatory framework.</a:t>
            </a:r>
            <a:endParaRPr lang="en-US" sz="980" dirty="0"/>
          </a:p>
        </p:txBody>
      </p:sp>
      <p:sp>
        <p:nvSpPr>
          <p:cNvPr id="30" name="Shape 24"/>
          <p:cNvSpPr/>
          <p:nvPr/>
        </p:nvSpPr>
        <p:spPr>
          <a:xfrm>
            <a:off x="4297680" y="4279392"/>
            <a:ext cx="3383280" cy="1792224"/>
          </a:xfrm>
          <a:prstGeom prst="roundRect">
            <a:avLst>
              <a:gd name="adj" fmla="val 4592"/>
            </a:avLst>
          </a:prstGeom>
          <a:solidFill>
            <a:srgbClr val="F1F7F5"/>
          </a:solidFill>
          <a:ln w="12700">
            <a:solidFill>
              <a:srgbClr val="DDE8E5"/>
            </a:solidFill>
            <a:prstDash val="solid"/>
          </a:ln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31" name="Shape 25"/>
          <p:cNvSpPr/>
          <p:nvPr/>
        </p:nvSpPr>
        <p:spPr>
          <a:xfrm>
            <a:off x="4553712" y="4535424"/>
            <a:ext cx="603504" cy="60350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32" name="Image 4" descr="/home/claude/assets/brain_tea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0872" y="4672584"/>
            <a:ext cx="329184" cy="329184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5303520" y="4553712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5</a:t>
            </a:r>
            <a:endParaRPr lang="en-US" sz="1000" dirty="0"/>
          </a:p>
        </p:txBody>
      </p:sp>
      <p:sp>
        <p:nvSpPr>
          <p:cNvPr id="34" name="Text 27"/>
          <p:cNvSpPr/>
          <p:nvPr/>
        </p:nvSpPr>
        <p:spPr>
          <a:xfrm>
            <a:off x="5303520" y="4773168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Research, Development &amp; Innovation</a:t>
            </a:r>
            <a:endParaRPr lang="en-US" sz="1250" dirty="0"/>
          </a:p>
        </p:txBody>
      </p:sp>
      <p:sp>
        <p:nvSpPr>
          <p:cNvPr id="35" name="Text 28"/>
          <p:cNvSpPr/>
          <p:nvPr/>
        </p:nvSpPr>
        <p:spPr>
          <a:xfrm>
            <a:off x="4572000" y="5486400"/>
            <a:ext cx="2880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98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model-building, the AI Grand Challenge and a growing research base.</a:t>
            </a:r>
            <a:endParaRPr lang="en-US" sz="980" dirty="0"/>
          </a:p>
        </p:txBody>
      </p:sp>
      <p:sp>
        <p:nvSpPr>
          <p:cNvPr id="36" name="Shape 29"/>
          <p:cNvSpPr/>
          <p:nvPr/>
        </p:nvSpPr>
        <p:spPr>
          <a:xfrm>
            <a:off x="7955280" y="4279392"/>
            <a:ext cx="3383280" cy="1792224"/>
          </a:xfrm>
          <a:prstGeom prst="roundRect">
            <a:avLst>
              <a:gd name="adj" fmla="val 4592"/>
            </a:avLst>
          </a:prstGeom>
          <a:solidFill>
            <a:srgbClr val="F1F7F5"/>
          </a:solidFill>
          <a:ln w="12700">
            <a:solidFill>
              <a:srgbClr val="DDE8E5"/>
            </a:solidFill>
            <a:prstDash val="solid"/>
          </a:ln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37" name="Shape 30"/>
          <p:cNvSpPr/>
          <p:nvPr/>
        </p:nvSpPr>
        <p:spPr>
          <a:xfrm>
            <a:off x="8211312" y="4535424"/>
            <a:ext cx="603504" cy="60350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</p:spPr>
      </p:sp>
      <p:pic>
        <p:nvPicPr>
          <p:cNvPr id="38" name="Image 5" descr="/home/claude/assets/hands_tea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8472" y="4672584"/>
            <a:ext cx="329184" cy="329184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8961120" y="4553712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6</a:t>
            </a:r>
            <a:endParaRPr lang="en-US" sz="1000" dirty="0"/>
          </a:p>
        </p:txBody>
      </p:sp>
      <p:sp>
        <p:nvSpPr>
          <p:cNvPr id="40" name="Text 32"/>
          <p:cNvSpPr/>
          <p:nvPr/>
        </p:nvSpPr>
        <p:spPr>
          <a:xfrm>
            <a:off x="8961120" y="4773168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Collaboration &amp; Diplomacy</a:t>
            </a:r>
            <a:endParaRPr lang="en-US" sz="1250" dirty="0"/>
          </a:p>
        </p:txBody>
      </p:sp>
      <p:sp>
        <p:nvSpPr>
          <p:cNvPr id="41" name="Text 33"/>
          <p:cNvSpPr/>
          <p:nvPr/>
        </p:nvSpPr>
        <p:spPr>
          <a:xfrm>
            <a:off x="8229600" y="5486400"/>
            <a:ext cx="2880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98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Partnerships, standards participation and regional AI leadership.</a:t>
            </a:r>
            <a:endParaRPr lang="en-US" sz="980" dirty="0"/>
          </a:p>
        </p:txBody>
      </p:sp>
      <p:sp>
        <p:nvSpPr>
          <p:cNvPr id="42" name="Text 34"/>
          <p:cNvSpPr/>
          <p:nvPr/>
        </p:nvSpPr>
        <p:spPr>
          <a:xfrm>
            <a:off x="64008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 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Anatomy of a Sovereign AI Stack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1292840" y="3840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compute is not one purchase but five engineered layers, each a distinct design and procurement decision. Read from the bottom up, every layer must hold weight before the one above it can stand.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2029968"/>
            <a:ext cx="786384" cy="841248"/>
          </a:xfrm>
          <a:prstGeom prst="roundRect">
            <a:avLst>
              <a:gd name="adj" fmla="val 6977"/>
            </a:avLst>
          </a:prstGeom>
          <a:solidFill>
            <a:srgbClr val="0B2B2B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2029968"/>
            <a:ext cx="78638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5EEAD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L5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1517904" y="2029968"/>
            <a:ext cx="10003536" cy="841248"/>
          </a:xfrm>
          <a:prstGeom prst="roundRect">
            <a:avLst>
              <a:gd name="adj" fmla="val 6522"/>
            </a:avLst>
          </a:prstGeom>
          <a:solidFill>
            <a:srgbClr val="F1F7F5"/>
          </a:solidFill>
          <a:ln/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737360" y="2240280"/>
            <a:ext cx="420624" cy="420624"/>
          </a:xfrm>
          <a:prstGeom prst="ellipse">
            <a:avLst/>
          </a:prstGeom>
          <a:solidFill>
            <a:srgbClr val="F4B860">
              <a:alpha val="88000"/>
            </a:srgbClr>
          </a:solidFill>
          <a:ln/>
        </p:spPr>
      </p:sp>
      <p:pic>
        <p:nvPicPr>
          <p:cNvPr id="10" name="Image 0" descr="/home/claude/assets/bolt_amb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944" y="2340864"/>
            <a:ext cx="219456" cy="21945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286000" y="2103120"/>
            <a:ext cx="2331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&amp; Cooling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617720" y="2103120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98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Dispatchable energy and modern cooling are the floor of the whole stack — without reliable megawatts and heat removal, nothing above runs.</a:t>
            </a:r>
            <a:endParaRPr lang="en-US" sz="980" dirty="0"/>
          </a:p>
        </p:txBody>
      </p:sp>
      <p:sp>
        <p:nvSpPr>
          <p:cNvPr id="13" name="Text 10"/>
          <p:cNvSpPr/>
          <p:nvPr/>
        </p:nvSpPr>
        <p:spPr>
          <a:xfrm>
            <a:off x="8915400" y="210312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6000"/>
              </a:lnSpc>
              <a:buNone/>
            </a:pPr>
            <a:r>
              <a:rPr lang="en-US" sz="900" i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 + storage, grid, gensets; liquid/air cooling; PUE-aware design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640080" y="2898648"/>
            <a:ext cx="786384" cy="841248"/>
          </a:xfrm>
          <a:prstGeom prst="roundRect">
            <a:avLst>
              <a:gd name="adj" fmla="val 6977"/>
            </a:avLst>
          </a:prstGeom>
          <a:solidFill>
            <a:srgbClr val="0B2B2B"/>
          </a:solidFill>
          <a:ln/>
        </p:spPr>
      </p:sp>
      <p:sp>
        <p:nvSpPr>
          <p:cNvPr id="15" name="Text 12"/>
          <p:cNvSpPr/>
          <p:nvPr/>
        </p:nvSpPr>
        <p:spPr>
          <a:xfrm>
            <a:off x="640080" y="2898648"/>
            <a:ext cx="78638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5EEAD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L4</a:t>
            </a:r>
            <a:endParaRPr lang="en-US" sz="1900" dirty="0"/>
          </a:p>
        </p:txBody>
      </p:sp>
      <p:sp>
        <p:nvSpPr>
          <p:cNvPr id="16" name="Shape 13"/>
          <p:cNvSpPr/>
          <p:nvPr/>
        </p:nvSpPr>
        <p:spPr>
          <a:xfrm>
            <a:off x="1517904" y="2898648"/>
            <a:ext cx="10003536" cy="841248"/>
          </a:xfrm>
          <a:prstGeom prst="roundRect">
            <a:avLst>
              <a:gd name="adj" fmla="val 6522"/>
            </a:avLst>
          </a:prstGeom>
          <a:solidFill>
            <a:srgbClr val="F1F7F5"/>
          </a:solidFill>
          <a:ln/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1737360" y="3108960"/>
            <a:ext cx="420624" cy="420624"/>
          </a:xfrm>
          <a:prstGeom prst="ellipse">
            <a:avLst/>
          </a:prstGeom>
          <a:solidFill>
            <a:srgbClr val="02C39A">
              <a:alpha val="88000"/>
            </a:srgbClr>
          </a:solidFill>
          <a:ln/>
        </p:spPr>
      </p:sp>
      <p:pic>
        <p:nvPicPr>
          <p:cNvPr id="18" name="Image 1" descr="/home/claude/assets/server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7944" y="3209544"/>
            <a:ext cx="219456" cy="219456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2286000" y="2971800"/>
            <a:ext cx="2331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</a:t>
            </a:r>
            <a:endParaRPr lang="en-US" sz="1400" dirty="0"/>
          </a:p>
        </p:txBody>
      </p:sp>
      <p:sp>
        <p:nvSpPr>
          <p:cNvPr id="20" name="Text 16"/>
          <p:cNvSpPr/>
          <p:nvPr/>
        </p:nvSpPr>
        <p:spPr>
          <a:xfrm>
            <a:off x="4617720" y="2971800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98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accelerators and host CPUs that do the work, organised into right-sized clusters for training and inference rather than over-bought capacity.</a:t>
            </a:r>
            <a:endParaRPr lang="en-US" sz="980" dirty="0"/>
          </a:p>
        </p:txBody>
      </p:sp>
      <p:sp>
        <p:nvSpPr>
          <p:cNvPr id="21" name="Text 17"/>
          <p:cNvSpPr/>
          <p:nvPr/>
        </p:nvSpPr>
        <p:spPr>
          <a:xfrm>
            <a:off x="8915400" y="297180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6000"/>
              </a:lnSpc>
              <a:buNone/>
            </a:pPr>
            <a:r>
              <a:rPr lang="en-US" sz="900" i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GPUs / AI accelerators; training &amp; inference tiers; cluster scheduling</a:t>
            </a:r>
            <a:endParaRPr lang="en-US" sz="900" dirty="0"/>
          </a:p>
        </p:txBody>
      </p:sp>
      <p:sp>
        <p:nvSpPr>
          <p:cNvPr id="22" name="Shape 18"/>
          <p:cNvSpPr/>
          <p:nvPr/>
        </p:nvSpPr>
        <p:spPr>
          <a:xfrm>
            <a:off x="640080" y="3767328"/>
            <a:ext cx="786384" cy="841248"/>
          </a:xfrm>
          <a:prstGeom prst="roundRect">
            <a:avLst>
              <a:gd name="adj" fmla="val 6977"/>
            </a:avLst>
          </a:prstGeom>
          <a:solidFill>
            <a:srgbClr val="0B2B2B"/>
          </a:solidFill>
          <a:ln/>
        </p:spPr>
      </p:sp>
      <p:sp>
        <p:nvSpPr>
          <p:cNvPr id="23" name="Text 19"/>
          <p:cNvSpPr/>
          <p:nvPr/>
        </p:nvSpPr>
        <p:spPr>
          <a:xfrm>
            <a:off x="640080" y="3767328"/>
            <a:ext cx="78638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5EEAD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L3</a:t>
            </a:r>
            <a:endParaRPr lang="en-US" sz="1900" dirty="0"/>
          </a:p>
        </p:txBody>
      </p:sp>
      <p:sp>
        <p:nvSpPr>
          <p:cNvPr id="24" name="Shape 20"/>
          <p:cNvSpPr/>
          <p:nvPr/>
        </p:nvSpPr>
        <p:spPr>
          <a:xfrm>
            <a:off x="1517904" y="3767328"/>
            <a:ext cx="10003536" cy="841248"/>
          </a:xfrm>
          <a:prstGeom prst="roundRect">
            <a:avLst>
              <a:gd name="adj" fmla="val 6522"/>
            </a:avLst>
          </a:prstGeom>
          <a:solidFill>
            <a:srgbClr val="F1F7F5"/>
          </a:solidFill>
          <a:ln/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25" name="Shape 21"/>
          <p:cNvSpPr/>
          <p:nvPr/>
        </p:nvSpPr>
        <p:spPr>
          <a:xfrm>
            <a:off x="1737360" y="3977640"/>
            <a:ext cx="420624" cy="420624"/>
          </a:xfrm>
          <a:prstGeom prst="ellipse">
            <a:avLst/>
          </a:prstGeom>
          <a:solidFill>
            <a:srgbClr val="00A896">
              <a:alpha val="88000"/>
            </a:srgbClr>
          </a:solidFill>
          <a:ln/>
        </p:spPr>
      </p:sp>
      <p:pic>
        <p:nvPicPr>
          <p:cNvPr id="26" name="Image 2" descr="/home/claude/assets/db_te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7944" y="4078224"/>
            <a:ext cx="219456" cy="219456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2286000" y="3840480"/>
            <a:ext cx="2331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&amp; Data</a:t>
            </a:r>
            <a:endParaRPr lang="en-US" sz="1400" dirty="0"/>
          </a:p>
        </p:txBody>
      </p:sp>
      <p:sp>
        <p:nvSpPr>
          <p:cNvPr id="28" name="Text 23"/>
          <p:cNvSpPr/>
          <p:nvPr/>
        </p:nvSpPr>
        <p:spPr>
          <a:xfrm>
            <a:off x="4617720" y="3840480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98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Fast, governed, sovereign storage that keeps accelerators fed and keeps national data under national control and law.</a:t>
            </a:r>
            <a:endParaRPr lang="en-US" sz="980" dirty="0"/>
          </a:p>
        </p:txBody>
      </p:sp>
      <p:sp>
        <p:nvSpPr>
          <p:cNvPr id="29" name="Text 24"/>
          <p:cNvSpPr/>
          <p:nvPr/>
        </p:nvSpPr>
        <p:spPr>
          <a:xfrm>
            <a:off x="8915400" y="384048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6000"/>
              </a:lnSpc>
              <a:buNone/>
            </a:pPr>
            <a:r>
              <a:rPr lang="en-US" sz="900" i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 + block; hot/warm/cold tiering; encryption at rest</a:t>
            </a:r>
            <a:endParaRPr lang="en-US" sz="900" dirty="0"/>
          </a:p>
        </p:txBody>
      </p:sp>
      <p:sp>
        <p:nvSpPr>
          <p:cNvPr id="30" name="Shape 25"/>
          <p:cNvSpPr/>
          <p:nvPr/>
        </p:nvSpPr>
        <p:spPr>
          <a:xfrm>
            <a:off x="640080" y="4636008"/>
            <a:ext cx="786384" cy="841248"/>
          </a:xfrm>
          <a:prstGeom prst="roundRect">
            <a:avLst>
              <a:gd name="adj" fmla="val 6977"/>
            </a:avLst>
          </a:prstGeom>
          <a:solidFill>
            <a:srgbClr val="0B2B2B"/>
          </a:solidFill>
          <a:ln/>
        </p:spPr>
      </p:sp>
      <p:sp>
        <p:nvSpPr>
          <p:cNvPr id="31" name="Text 26"/>
          <p:cNvSpPr/>
          <p:nvPr/>
        </p:nvSpPr>
        <p:spPr>
          <a:xfrm>
            <a:off x="640080" y="4636008"/>
            <a:ext cx="78638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5EEAD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L2</a:t>
            </a:r>
            <a:endParaRPr lang="en-US" sz="1900" dirty="0"/>
          </a:p>
        </p:txBody>
      </p:sp>
      <p:sp>
        <p:nvSpPr>
          <p:cNvPr id="32" name="Shape 27"/>
          <p:cNvSpPr/>
          <p:nvPr/>
        </p:nvSpPr>
        <p:spPr>
          <a:xfrm>
            <a:off x="1517904" y="4636008"/>
            <a:ext cx="10003536" cy="841248"/>
          </a:xfrm>
          <a:prstGeom prst="roundRect">
            <a:avLst>
              <a:gd name="adj" fmla="val 6522"/>
            </a:avLst>
          </a:prstGeom>
          <a:solidFill>
            <a:srgbClr val="F1F7F5"/>
          </a:solidFill>
          <a:ln/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33" name="Shape 28"/>
          <p:cNvSpPr/>
          <p:nvPr/>
        </p:nvSpPr>
        <p:spPr>
          <a:xfrm>
            <a:off x="1737360" y="4846320"/>
            <a:ext cx="420624" cy="420624"/>
          </a:xfrm>
          <a:prstGeom prst="ellipse">
            <a:avLst/>
          </a:prstGeom>
          <a:solidFill>
            <a:srgbClr val="02C39A">
              <a:alpha val="88000"/>
            </a:srgbClr>
          </a:solidFill>
          <a:ln/>
        </p:spPr>
      </p:sp>
      <p:pic>
        <p:nvPicPr>
          <p:cNvPr id="34" name="Image 3" descr="/home/claude/assets/network_te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7944" y="4946904"/>
            <a:ext cx="219456" cy="219456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2286000" y="4709160"/>
            <a:ext cx="2331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&amp; Edge</a:t>
            </a:r>
            <a:endParaRPr lang="en-US" sz="1400" dirty="0"/>
          </a:p>
        </p:txBody>
      </p:sp>
      <p:sp>
        <p:nvSpPr>
          <p:cNvPr id="36" name="Text 30"/>
          <p:cNvSpPr/>
          <p:nvPr/>
        </p:nvSpPr>
        <p:spPr>
          <a:xfrm>
            <a:off x="4617720" y="4709160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98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low-latency fabric that connects compute to users nationwide, with edge nodes bringing inference closer to where it is consumed.</a:t>
            </a:r>
            <a:endParaRPr lang="en-US" sz="980" dirty="0"/>
          </a:p>
        </p:txBody>
      </p:sp>
      <p:sp>
        <p:nvSpPr>
          <p:cNvPr id="37" name="Text 31"/>
          <p:cNvSpPr/>
          <p:nvPr/>
        </p:nvSpPr>
        <p:spPr>
          <a:xfrm>
            <a:off x="8915400" y="470916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6000"/>
              </a:lnSpc>
              <a:buNone/>
            </a:pPr>
            <a:r>
              <a:rPr lang="en-US" sz="900" i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Subsea &amp; terrestrial links; in-country backbone; edge for last mile</a:t>
            </a:r>
            <a:endParaRPr lang="en-US" sz="900" dirty="0"/>
          </a:p>
        </p:txBody>
      </p:sp>
      <p:sp>
        <p:nvSpPr>
          <p:cNvPr id="38" name="Shape 32"/>
          <p:cNvSpPr/>
          <p:nvPr/>
        </p:nvSpPr>
        <p:spPr>
          <a:xfrm>
            <a:off x="640080" y="5504688"/>
            <a:ext cx="786384" cy="841248"/>
          </a:xfrm>
          <a:prstGeom prst="roundRect">
            <a:avLst>
              <a:gd name="adj" fmla="val 6977"/>
            </a:avLst>
          </a:prstGeom>
          <a:solidFill>
            <a:srgbClr val="0B2B2B"/>
          </a:solidFill>
          <a:ln/>
        </p:spPr>
      </p:sp>
      <p:sp>
        <p:nvSpPr>
          <p:cNvPr id="39" name="Text 33"/>
          <p:cNvSpPr/>
          <p:nvPr/>
        </p:nvSpPr>
        <p:spPr>
          <a:xfrm>
            <a:off x="640080" y="5504688"/>
            <a:ext cx="78638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5EEAD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L1</a:t>
            </a:r>
            <a:endParaRPr lang="en-US" sz="1900" dirty="0"/>
          </a:p>
        </p:txBody>
      </p:sp>
      <p:sp>
        <p:nvSpPr>
          <p:cNvPr id="40" name="Shape 34"/>
          <p:cNvSpPr/>
          <p:nvPr/>
        </p:nvSpPr>
        <p:spPr>
          <a:xfrm>
            <a:off x="1517904" y="5504688"/>
            <a:ext cx="10003536" cy="841248"/>
          </a:xfrm>
          <a:prstGeom prst="roundRect">
            <a:avLst>
              <a:gd name="adj" fmla="val 6522"/>
            </a:avLst>
          </a:prstGeom>
          <a:solidFill>
            <a:srgbClr val="F1F7F5"/>
          </a:solidFill>
          <a:ln/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sp>
        <p:nvSpPr>
          <p:cNvPr id="41" name="Shape 35"/>
          <p:cNvSpPr/>
          <p:nvPr/>
        </p:nvSpPr>
        <p:spPr>
          <a:xfrm>
            <a:off x="1737360" y="5715000"/>
            <a:ext cx="420624" cy="420624"/>
          </a:xfrm>
          <a:prstGeom prst="ellipse">
            <a:avLst/>
          </a:prstGeom>
          <a:solidFill>
            <a:srgbClr val="0B2B2B">
              <a:alpha val="88000"/>
            </a:srgbClr>
          </a:solidFill>
          <a:ln/>
        </p:spPr>
      </p:sp>
      <p:pic>
        <p:nvPicPr>
          <p:cNvPr id="42" name="Image 4" descr="/home/claude/assets/shield_tea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7944" y="5815584"/>
            <a:ext cx="219456" cy="219456"/>
          </a:xfrm>
          <a:prstGeom prst="rect">
            <a:avLst/>
          </a:prstGeom>
        </p:spPr>
      </p:pic>
      <p:sp>
        <p:nvSpPr>
          <p:cNvPr id="43" name="Text 36"/>
          <p:cNvSpPr/>
          <p:nvPr/>
        </p:nvSpPr>
        <p:spPr>
          <a:xfrm>
            <a:off x="2286000" y="5577840"/>
            <a:ext cx="2331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Security</a:t>
            </a:r>
            <a:endParaRPr lang="en-US" sz="1400" dirty="0"/>
          </a:p>
        </p:txBody>
      </p:sp>
      <p:sp>
        <p:nvSpPr>
          <p:cNvPr id="44" name="Text 37"/>
          <p:cNvSpPr/>
          <p:nvPr/>
        </p:nvSpPr>
        <p:spPr>
          <a:xfrm>
            <a:off x="4617720" y="5577840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98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legal and operational layer — sovereignty, privacy, key management and disaster recovery — that turns raw capacity into trustworthy infrastructure.</a:t>
            </a:r>
            <a:endParaRPr lang="en-US" sz="980" dirty="0"/>
          </a:p>
        </p:txBody>
      </p:sp>
      <p:sp>
        <p:nvSpPr>
          <p:cNvPr id="45" name="Text 38"/>
          <p:cNvSpPr/>
          <p:nvPr/>
        </p:nvSpPr>
        <p:spPr>
          <a:xfrm>
            <a:off x="8915400" y="5577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6000"/>
              </a:lnSpc>
              <a:buNone/>
            </a:pPr>
            <a:r>
              <a:rPr lang="en-US" sz="900" i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Protection Act; key management; resilience &amp; DR</a:t>
            </a:r>
            <a:endParaRPr lang="en-US" sz="900" dirty="0"/>
          </a:p>
        </p:txBody>
      </p:sp>
      <p:sp>
        <p:nvSpPr>
          <p:cNvPr id="46" name="Text 39"/>
          <p:cNvSpPr/>
          <p:nvPr/>
        </p:nvSpPr>
        <p:spPr>
          <a:xfrm>
            <a:off x="64008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DIVE · COMPUTE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58368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Engineering the Compute Layer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1292840" y="3840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4160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sz="130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is the scarcest and most expensive part of the stack, so the engineering discipline is unglamorous but decisive: match the right silicon to the right workload, keep it busy, and resist the temptation to over-buy. The deepest divide is between two very different jobs.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3063240"/>
            <a:ext cx="4160520" cy="1463040"/>
          </a:xfrm>
          <a:prstGeom prst="roundRect">
            <a:avLst>
              <a:gd name="adj" fmla="val 5000"/>
            </a:avLst>
          </a:prstGeom>
          <a:solidFill>
            <a:srgbClr val="0B2B2B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68680" y="32186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68680" y="3520440"/>
            <a:ext cx="3749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CFE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Dense GPU clusters with high-bandwidth interconnect, used in intense bursts. Capital is best conserved by renting or partnering for training until national scale truly justifies owning it.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640080" y="4663440"/>
            <a:ext cx="4160520" cy="1463040"/>
          </a:xfrm>
          <a:prstGeom prst="roundRect">
            <a:avLst>
              <a:gd name="adj" fmla="val 5000"/>
            </a:avLst>
          </a:prstGeom>
          <a:solidFill>
            <a:srgbClr val="F1F7F5"/>
          </a:solidFill>
          <a:ln w="12700">
            <a:solidFill>
              <a:srgbClr val="DDE8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48188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INFERENCE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68680" y="5120640"/>
            <a:ext cx="3749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13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Steady, latency-sensitive and best run close to users. This is the strongest case for sovereign, in-country capacity and edge nodes — and where Zimbabwe should plant its first owned compute.</a:t>
            </a:r>
            <a:endParaRPr lang="en-US" sz="1080" dirty="0"/>
          </a:p>
        </p:txBody>
      </p:sp>
      <p:sp>
        <p:nvSpPr>
          <p:cNvPr id="12" name="Text 10"/>
          <p:cNvSpPr/>
          <p:nvPr/>
        </p:nvSpPr>
        <p:spPr>
          <a:xfrm>
            <a:off x="5074920" y="13716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ENGINEERING DECISIONS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074920" y="1737360"/>
            <a:ext cx="3063240" cy="1344168"/>
          </a:xfrm>
          <a:prstGeom prst="roundRect">
            <a:avLst>
              <a:gd name="adj" fmla="val 5442"/>
            </a:avLst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pic>
        <p:nvPicPr>
          <p:cNvPr id="14" name="Image 0" descr="/home/claude/assets/chip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88" y="1920240"/>
            <a:ext cx="347472" cy="347472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5733288" y="19202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Accelerator choice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276088" y="2340864"/>
            <a:ext cx="27432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GPUs or specialised inference silicon to model size and throughput — the wrong chip is either starved or idle.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8321040" y="1737360"/>
            <a:ext cx="3063240" cy="1344168"/>
          </a:xfrm>
          <a:prstGeom prst="roundRect">
            <a:avLst>
              <a:gd name="adj" fmla="val 5442"/>
            </a:avLst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pic>
        <p:nvPicPr>
          <p:cNvPr id="18" name="Image 1" descr="/home/claude/assets/layers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2208" y="1920240"/>
            <a:ext cx="347472" cy="347472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8979408" y="19202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Cluster topology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8522208" y="2340864"/>
            <a:ext cx="27432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Interconnect bandwidth and scheduling decide real-world utilisation far more than headline peak FLOPs ever do.</a:t>
            </a:r>
            <a:endParaRPr lang="en-US" sz="980" dirty="0"/>
          </a:p>
        </p:txBody>
      </p:sp>
      <p:sp>
        <p:nvSpPr>
          <p:cNvPr id="21" name="Shape 17"/>
          <p:cNvSpPr/>
          <p:nvPr/>
        </p:nvSpPr>
        <p:spPr>
          <a:xfrm>
            <a:off x="5074920" y="3218688"/>
            <a:ext cx="3063240" cy="1344168"/>
          </a:xfrm>
          <a:prstGeom prst="roundRect">
            <a:avLst>
              <a:gd name="adj" fmla="val 5442"/>
            </a:avLst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pic>
        <p:nvPicPr>
          <p:cNvPr id="22" name="Image 2" descr="/home/claude/assets/speed_te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6088" y="3401568"/>
            <a:ext cx="347472" cy="347472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5733288" y="34015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Utilisation discipline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5276088" y="3822192"/>
            <a:ext cx="27432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idle GPU is stranded national capital. Queueing, sharing and autoscaling keep expensive silicon working.</a:t>
            </a:r>
            <a:endParaRPr lang="en-US" sz="980" dirty="0"/>
          </a:p>
        </p:txBody>
      </p:sp>
      <p:sp>
        <p:nvSpPr>
          <p:cNvPr id="25" name="Shape 20"/>
          <p:cNvSpPr/>
          <p:nvPr/>
        </p:nvSpPr>
        <p:spPr>
          <a:xfrm>
            <a:off x="8321040" y="3218688"/>
            <a:ext cx="3063240" cy="1344168"/>
          </a:xfrm>
          <a:prstGeom prst="roundRect">
            <a:avLst>
              <a:gd name="adj" fmla="val 5442"/>
            </a:avLst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pic>
        <p:nvPicPr>
          <p:cNvPr id="26" name="Image 3" descr="/home/claude/assets/cloud_te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2208" y="3401568"/>
            <a:ext cx="347472" cy="347472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8979408" y="34015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vs rent vs hybrid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8522208" y="3822192"/>
            <a:ext cx="27432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 hybrid — rent training bursts, own steady inference — and earn the right to scale ownership with proven demand.</a:t>
            </a:r>
            <a:endParaRPr lang="en-US" sz="980" dirty="0"/>
          </a:p>
        </p:txBody>
      </p:sp>
      <p:sp>
        <p:nvSpPr>
          <p:cNvPr id="29" name="Shape 23"/>
          <p:cNvSpPr/>
          <p:nvPr/>
        </p:nvSpPr>
        <p:spPr>
          <a:xfrm>
            <a:off x="5074920" y="4700016"/>
            <a:ext cx="3063240" cy="1344168"/>
          </a:xfrm>
          <a:prstGeom prst="roundRect">
            <a:avLst>
              <a:gd name="adj" fmla="val 5442"/>
            </a:avLst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pic>
        <p:nvPicPr>
          <p:cNvPr id="30" name="Image 4" descr="/home/claude/assets/water_tea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6088" y="4882896"/>
            <a:ext cx="347472" cy="347472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5733288" y="4882896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Thermal envelope</a:t>
            </a:r>
            <a:endParaRPr lang="en-US" sz="1200" dirty="0"/>
          </a:p>
        </p:txBody>
      </p:sp>
      <p:sp>
        <p:nvSpPr>
          <p:cNvPr id="32" name="Text 25"/>
          <p:cNvSpPr/>
          <p:nvPr/>
        </p:nvSpPr>
        <p:spPr>
          <a:xfrm>
            <a:off x="5276088" y="5303520"/>
            <a:ext cx="27432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Liquid-to-air and liquid-to-liquid cooling unlock the high rack densities that AI workloads now require.</a:t>
            </a:r>
            <a:endParaRPr lang="en-US" sz="980" dirty="0"/>
          </a:p>
        </p:txBody>
      </p:sp>
      <p:sp>
        <p:nvSpPr>
          <p:cNvPr id="33" name="Shape 26"/>
          <p:cNvSpPr/>
          <p:nvPr/>
        </p:nvSpPr>
        <p:spPr>
          <a:xfrm>
            <a:off x="8321040" y="4700016"/>
            <a:ext cx="3063240" cy="1344168"/>
          </a:xfrm>
          <a:prstGeom prst="roundRect">
            <a:avLst>
              <a:gd name="adj" fmla="val 5442"/>
            </a:avLst>
          </a:prstGeom>
          <a:solidFill>
            <a:srgbClr val="FFFFFF"/>
          </a:solidFill>
          <a:ln w="12700">
            <a:solidFill>
              <a:srgbClr val="DDE8E5"/>
            </a:solidFill>
            <a:prstDash val="solid"/>
          </a:ln>
          <a:effectLst>
            <a:outerShdw blurRad="127000" dist="50800" dir="5400000" algn="bl" rotWithShape="0">
              <a:srgbClr val="0B2B2B">
                <a:alpha val="10000"/>
              </a:srgbClr>
            </a:outerShdw>
          </a:effectLst>
        </p:spPr>
      </p:sp>
      <p:pic>
        <p:nvPicPr>
          <p:cNvPr id="34" name="Image 5" descr="/home/claude/assets/money_tea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2208" y="4882896"/>
            <a:ext cx="347472" cy="347472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8979408" y="4882896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per token</a:t>
            </a:r>
            <a:endParaRPr lang="en-US" sz="1200" dirty="0"/>
          </a:p>
        </p:txBody>
      </p:sp>
      <p:sp>
        <p:nvSpPr>
          <p:cNvPr id="36" name="Text 28"/>
          <p:cNvSpPr/>
          <p:nvPr/>
        </p:nvSpPr>
        <p:spPr>
          <a:xfrm>
            <a:off x="8522208" y="5303520"/>
            <a:ext cx="27432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8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 relentlessly for unit economics: cost per inference is the number that decides whether a service scales.</a:t>
            </a:r>
            <a:endParaRPr lang="en-US" sz="980" dirty="0"/>
          </a:p>
        </p:txBody>
      </p:sp>
      <p:sp>
        <p:nvSpPr>
          <p:cNvPr id="37" name="Text 29"/>
          <p:cNvSpPr/>
          <p:nvPr/>
        </p:nvSpPr>
        <p:spPr>
          <a:xfrm>
            <a:off x="64008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4F63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Tech Forum Zimbabwe Summit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2278</Words>
  <Application>Microsoft Office PowerPoint</Application>
  <PresentationFormat>Widescreen</PresentationFormat>
  <Paragraphs>220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Infrastructure Engineering: Compute &amp; Storage</dc:title>
  <dc:subject>PptxGenJS Presentation</dc:subject>
  <dc:creator>PRAZ ICT — F. Ndhlovu</dc:creator>
  <cp:lastModifiedBy>Freddy Ndhlovu</cp:lastModifiedBy>
  <cp:revision>5</cp:revision>
  <dcterms:created xsi:type="dcterms:W3CDTF">2026-06-15T18:34:55Z</dcterms:created>
  <dcterms:modified xsi:type="dcterms:W3CDTF">2026-06-18T08:33:15Z</dcterms:modified>
</cp:coreProperties>
</file>