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86"/>
    <p:restoredTop sz="75801"/>
  </p:normalViewPr>
  <p:slideViewPr>
    <p:cSldViewPr snapToGrid="0" snapToObjects="1">
      <p:cViewPr varScale="1">
        <p:scale>
          <a:sx n="80" d="100"/>
          <a:sy n="80" d="100"/>
        </p:scale>
        <p:origin x="135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4141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morning/afternoon. I am pleased to speak on SupTech, RegTech and National Payments in the AI Era from the perspective of the Reserve Bank of Zimbabwe’s IT and Fintech Innovation mandate</a:t>
            </a:r>
            <a:r>
              <a:rPr lang="en-US"/>
              <a:t>. </a:t>
            </a:r>
          </a:p>
          <a:p>
            <a:r>
              <a:rPr lang="en-US"/>
              <a:t>The </a:t>
            </a:r>
            <a:r>
              <a:rPr lang="en-US" dirty="0"/>
              <a:t>central message is that AI is no longer only a technology discussion; it is now a financial-sector governance, supervision, payments and public trust discussion</a:t>
            </a:r>
            <a:r>
              <a:rPr lang="en-US"/>
              <a:t>. </a:t>
            </a:r>
          </a:p>
          <a:p>
            <a:r>
              <a:rPr lang="en-US"/>
              <a:t>For </a:t>
            </a:r>
            <a:r>
              <a:rPr lang="en-US" dirty="0"/>
              <a:t>a central bank, the question is not whether AI will enter financial services, but how we ensure that its adoption strengthens stability, resilience, inclusion, innovation and confidence. This presentation therefore links AI to the Bank’s vision, mandate and value of innovation, then discusses how AI can enhance supervisory technology, regulatory technology and national payments infrastructure.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policy trajectory is important</a:t>
            </a:r>
            <a:r>
              <a:rPr lang="en-US"/>
              <a:t>. </a:t>
            </a:r>
          </a:p>
          <a:p>
            <a:r>
              <a:rPr lang="en-US"/>
              <a:t>Zimbabwe’s </a:t>
            </a:r>
            <a:r>
              <a:rPr lang="en-US" dirty="0"/>
              <a:t>National AI Strategy provides a national direction for AI adoption and innovation. At the regional level, the SADC Committee of Central Bank Governors adopted AI guidelines in 2025, creating a foundation for harmonised thinking within the regional central banking community</a:t>
            </a:r>
            <a:r>
              <a:rPr lang="en-US"/>
              <a:t>. </a:t>
            </a:r>
          </a:p>
          <a:p>
            <a:r>
              <a:rPr lang="en-US"/>
              <a:t>Building </a:t>
            </a:r>
            <a:r>
              <a:rPr lang="en-US" dirty="0"/>
              <a:t>on these developments, the Reserve Bank of Zimbabwe is working on guidelines for the adoption of AI in the financial services sector</a:t>
            </a:r>
            <a:r>
              <a:rPr lang="en-US"/>
              <a:t>. </a:t>
            </a:r>
          </a:p>
          <a:p>
            <a:r>
              <a:rPr lang="en-US"/>
              <a:t>The </a:t>
            </a:r>
            <a:r>
              <a:rPr lang="en-US" dirty="0"/>
              <a:t>intention is to promote innovation while ensuring that AI is governed responsibly, with attention to financial stability, consumer protection, data protection, cyber resilience, model risk, transparency and accountability.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focuses on SupTech — supervisory technology</a:t>
            </a:r>
            <a:r>
              <a:rPr lang="en-US"/>
              <a:t>. </a:t>
            </a:r>
          </a:p>
          <a:p>
            <a:r>
              <a:rPr lang="en-US"/>
              <a:t>The </a:t>
            </a:r>
            <a:r>
              <a:rPr lang="en-US" dirty="0"/>
              <a:t>value proposition of SupTech is straightforward: it helps the supervisory authority see risks earlier, analyse more data, allocate supervisory resources more effectively and intervene based on evidence</a:t>
            </a:r>
            <a:r>
              <a:rPr lang="en-US"/>
              <a:t>. </a:t>
            </a:r>
          </a:p>
          <a:p>
            <a:r>
              <a:rPr lang="en-US"/>
              <a:t>In </a:t>
            </a:r>
            <a:r>
              <a:rPr lang="en-US" dirty="0"/>
              <a:t>the AI era, financial-sector risk is increasingly data-rich, fast-moving and interconnected</a:t>
            </a:r>
            <a:r>
              <a:rPr lang="en-US"/>
              <a:t>. </a:t>
            </a:r>
          </a:p>
          <a:p>
            <a:r>
              <a:rPr lang="en-US"/>
              <a:t>Manual </a:t>
            </a:r>
            <a:r>
              <a:rPr lang="en-US" dirty="0"/>
              <a:t>supervision alone cannot keep pace with this environment. SupTech therefore becomes an essential capability for a modern central bank</a:t>
            </a:r>
            <a:r>
              <a:rPr lang="en-US"/>
              <a:t>. </a:t>
            </a:r>
          </a:p>
          <a:p>
            <a:r>
              <a:rPr lang="en-US"/>
              <a:t>However</a:t>
            </a:r>
            <a:r>
              <a:rPr lang="en-US" dirty="0"/>
              <a:t>, SupTech is not about replacing supervisors. It is about enhancing supervisory judgement with better data, better analytics and better workflow tools.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SupTech use cases are relevant for a modern central bank</a:t>
            </a:r>
            <a:r>
              <a:rPr lang="en-US"/>
              <a:t>. </a:t>
            </a:r>
          </a:p>
          <a:p>
            <a:r>
              <a:rPr lang="en-US"/>
              <a:t>AI </a:t>
            </a:r>
            <a:r>
              <a:rPr lang="en-US" dirty="0"/>
              <a:t>can support automated validation of regulatory returns, anomaly detection in prudential data, early-warning indicators for financial institutions, surveillance of payment flows, analysis of customer complaints, and thematic reviews of emerging </a:t>
            </a:r>
            <a:r>
              <a:rPr lang="en-US"/>
              <a:t>risks.</a:t>
            </a:r>
          </a:p>
          <a:p>
            <a:r>
              <a:rPr lang="en-US"/>
              <a:t> </a:t>
            </a:r>
            <a:r>
              <a:rPr lang="en-US" dirty="0"/>
              <a:t>Natural language processing can help analyse policies, reports, audit findings and incident narratives</a:t>
            </a:r>
            <a:r>
              <a:rPr lang="en-US"/>
              <a:t>. </a:t>
            </a:r>
          </a:p>
          <a:p>
            <a:r>
              <a:rPr lang="en-US"/>
              <a:t>AI </a:t>
            </a:r>
            <a:r>
              <a:rPr lang="en-US" dirty="0"/>
              <a:t>can also assist in prioritising supervisory attention where risk signals are strongest</a:t>
            </a:r>
            <a:r>
              <a:rPr lang="en-US"/>
              <a:t>. </a:t>
            </a:r>
          </a:p>
          <a:p>
            <a:r>
              <a:rPr lang="en-US"/>
              <a:t>The </a:t>
            </a:r>
            <a:r>
              <a:rPr lang="en-US" dirty="0"/>
              <a:t>important point is that SupTech should be designed around supervisory decisions, not around technology novelty</a:t>
            </a:r>
            <a:r>
              <a:rPr lang="en-US"/>
              <a:t>. </a:t>
            </a:r>
          </a:p>
          <a:p>
            <a:r>
              <a:rPr lang="en-US"/>
              <a:t>Every </a:t>
            </a:r>
            <a:r>
              <a:rPr lang="en-US" dirty="0"/>
              <a:t>use case must answer the question: what decision does this improve, accelerate or strengthen?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SupTech must be trusted before it can be transformational. The design principles on this slide are therefore critical</a:t>
            </a:r>
            <a:r>
              <a:rPr lang="en-US"/>
              <a:t>. </a:t>
            </a:r>
          </a:p>
          <a:p>
            <a:r>
              <a:rPr lang="en-US"/>
              <a:t>First</a:t>
            </a:r>
            <a:r>
              <a:rPr lang="en-US" dirty="0"/>
              <a:t>, data quality is non-negotiable; poor data produces poor insight</a:t>
            </a:r>
            <a:r>
              <a:rPr lang="en-US"/>
              <a:t>. </a:t>
            </a:r>
          </a:p>
          <a:p>
            <a:r>
              <a:rPr lang="en-US"/>
              <a:t>Second</a:t>
            </a:r>
            <a:r>
              <a:rPr lang="en-US" dirty="0"/>
              <a:t>, models must be explainable enough for supervisory use</a:t>
            </a:r>
            <a:r>
              <a:rPr lang="en-US"/>
              <a:t>. </a:t>
            </a:r>
          </a:p>
          <a:p>
            <a:r>
              <a:rPr lang="en-US"/>
              <a:t>Third</a:t>
            </a:r>
            <a:r>
              <a:rPr lang="en-US" dirty="0"/>
              <a:t>, human accountability must remain clear — AI can recommend or flag, but supervisors remain responsible for decisions</a:t>
            </a:r>
            <a:r>
              <a:rPr lang="en-US"/>
              <a:t>. </a:t>
            </a:r>
          </a:p>
          <a:p>
            <a:r>
              <a:rPr lang="en-US"/>
              <a:t>Fourth</a:t>
            </a:r>
            <a:r>
              <a:rPr lang="en-US" dirty="0"/>
              <a:t>, cyber and privacy controls must be embedded</a:t>
            </a:r>
            <a:r>
              <a:rPr lang="en-US"/>
              <a:t>. </a:t>
            </a:r>
          </a:p>
          <a:p>
            <a:r>
              <a:rPr lang="en-US"/>
              <a:t>Fifth</a:t>
            </a:r>
            <a:r>
              <a:rPr lang="en-US" dirty="0"/>
              <a:t>, the system must keep evidence trails so that supervisory conclusions can be defended. Finally, proportionality matters: not every use case requires the same level of sophistication, but every use case requires governance.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turns to RegTech. From the industry perspective, AI presents a major opportunity to reduce the cost and friction of compliance while improving control quality</a:t>
            </a:r>
            <a:r>
              <a:rPr lang="en-US"/>
              <a:t>. </a:t>
            </a:r>
          </a:p>
          <a:p>
            <a:r>
              <a:rPr lang="en-US"/>
              <a:t>RegTech </a:t>
            </a:r>
            <a:r>
              <a:rPr lang="en-US" dirty="0"/>
              <a:t>enables institutions to embed compliance into systems and processes rather than treating it as a manual after-the-fact activity</a:t>
            </a:r>
            <a:r>
              <a:rPr lang="en-US"/>
              <a:t>. </a:t>
            </a:r>
          </a:p>
          <a:p>
            <a:r>
              <a:rPr lang="en-US"/>
              <a:t>In </a:t>
            </a:r>
            <a:r>
              <a:rPr lang="en-US" dirty="0"/>
              <a:t>the AI era, this includes automated monitoring of transactions, digital onboarding controls, sanctions and AML screening, customer-risk scoring, regulatory reporting validation, and policy compliance monitoring. However, the same principle applies: technology should not be used to bypass accountability. RegTech must make compliance more effective, more transparent and more auditable.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institutions should begin preparing now for AI-ready </a:t>
            </a:r>
            <a:r>
              <a:rPr lang="en-US"/>
              <a:t>compliance.</a:t>
            </a:r>
          </a:p>
          <a:p>
            <a:r>
              <a:rPr lang="en-US"/>
              <a:t>At </a:t>
            </a:r>
            <a:r>
              <a:rPr lang="en-US" dirty="0"/>
              <a:t>a minimum, they should have an AI policy, an AI use-case inventory, risk classification for AI systems, data governance standards, model validation procedures, cyber controls, third-party risk management and internal reporting to management and boards</a:t>
            </a:r>
            <a:r>
              <a:rPr lang="en-US"/>
              <a:t>. </a:t>
            </a:r>
          </a:p>
          <a:p>
            <a:r>
              <a:rPr lang="en-US"/>
              <a:t>Institutions </a:t>
            </a:r>
            <a:r>
              <a:rPr lang="en-US" dirty="0"/>
              <a:t>should also ensure that customer-facing AI is fair, transparent and subject to escalation where customers are materially affected</a:t>
            </a:r>
            <a:r>
              <a:rPr lang="en-US"/>
              <a:t>. </a:t>
            </a:r>
          </a:p>
          <a:p>
            <a:r>
              <a:rPr lang="en-US"/>
              <a:t>For </a:t>
            </a:r>
            <a:r>
              <a:rPr lang="en-US" dirty="0"/>
              <a:t>the Bank, this is important because unmanaged AI in one institution can create broader conduct, operational, reputational or stability risks. RegTech maturity will increasingly become part of institutional resilience.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describes the shift from compliance burden to compliance-by-design. In the old model, compliance is often seen as documentation, checklists and periodic reporting. In the target model, compliance controls are embedded in digital workflows, systems and data pipelines. For example, a payment platform can screen transactions in real time, a lending platform can test affordability and fairness before approval, and a reporting engine can validate submissions before they reach the regulator. This approach benefits both institutions and supervisors. Institutions reduce errors and manual rework, while the regulator receives more reliable and timely information.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focuses on National Payments. Payments are the bloodstream of the economy. They connect households, businesses, government, financial institutions and cross-border activity. In the AI era, payments are no longer only about clearing and settlement infrastructure. They are becoming intelligent digital public infrastructure supported by data, APIs, digital identity, fraud analytics, cyber resilience and interoperability. For a central bank, the policy anchors remain safety, efficiency, reliability, accessibility, affordability and inclusion. AI should therefore be directed towards safer, faster, more inclusive and more trusted payments, not merely towards more complex technology.</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Bank’s priorities in national payments remain grounded in public policy</a:t>
            </a:r>
            <a:r>
              <a:rPr lang="en-US"/>
              <a:t>. </a:t>
            </a:r>
          </a:p>
          <a:p>
            <a:r>
              <a:rPr lang="en-US"/>
              <a:t>AI </a:t>
            </a:r>
            <a:r>
              <a:rPr lang="en-US" dirty="0"/>
              <a:t>should support payment-system safety by improving risk monitoring and fraud detection</a:t>
            </a:r>
            <a:r>
              <a:rPr lang="en-US"/>
              <a:t>. </a:t>
            </a:r>
          </a:p>
          <a:p>
            <a:r>
              <a:rPr lang="en-US"/>
              <a:t>It </a:t>
            </a:r>
            <a:r>
              <a:rPr lang="en-US" dirty="0"/>
              <a:t>should support efficiency by improving routing, settlement analytics and operational performance</a:t>
            </a:r>
            <a:r>
              <a:rPr lang="en-US"/>
              <a:t>. </a:t>
            </a:r>
          </a:p>
          <a:p>
            <a:r>
              <a:rPr lang="en-US"/>
              <a:t>It </a:t>
            </a:r>
            <a:r>
              <a:rPr lang="en-US" dirty="0"/>
              <a:t>should support interoperability by helping different platforms, channels and providers work together more intelligently</a:t>
            </a:r>
            <a:r>
              <a:rPr lang="en-US"/>
              <a:t>. </a:t>
            </a:r>
          </a:p>
          <a:p>
            <a:r>
              <a:rPr lang="en-US"/>
              <a:t>It </a:t>
            </a:r>
            <a:r>
              <a:rPr lang="en-US" dirty="0"/>
              <a:t>should support inclusion by helping design products for underserved communities, small businesses and informal-sector participants</a:t>
            </a:r>
            <a:r>
              <a:rPr lang="en-US"/>
              <a:t>. </a:t>
            </a:r>
          </a:p>
          <a:p>
            <a:r>
              <a:rPr lang="en-US"/>
              <a:t>It </a:t>
            </a:r>
            <a:r>
              <a:rPr lang="en-US" dirty="0"/>
              <a:t>should also support resilience by detecting operational disruptions and cyber threats early. The core message is that AI must reinforce the fundamentals of a sound national payment system.</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AI can be applied across the payment lifecycle. During onboarding, it can support identity verification, risk assessment and fraud prevention</a:t>
            </a:r>
            <a:r>
              <a:rPr lang="en-US"/>
              <a:t>. </a:t>
            </a:r>
          </a:p>
          <a:p>
            <a:pPr marL="171450" indent="-171450">
              <a:buFont typeface="Arial" panose="020B0604020202020204" pitchFamily="34" charset="0"/>
              <a:buChar char="•"/>
            </a:pPr>
            <a:r>
              <a:rPr lang="en-US"/>
              <a:t>During </a:t>
            </a:r>
            <a:r>
              <a:rPr lang="en-US" dirty="0"/>
              <a:t>transaction initiation, it can detect unusual behaviour, device risk and social-engineering patterns</a:t>
            </a:r>
            <a:r>
              <a:rPr lang="en-US"/>
              <a:t>. </a:t>
            </a:r>
          </a:p>
          <a:p>
            <a:pPr marL="171450" indent="-171450">
              <a:buFont typeface="Arial" panose="020B0604020202020204" pitchFamily="34" charset="0"/>
              <a:buChar char="•"/>
            </a:pPr>
            <a:r>
              <a:rPr lang="en-US"/>
              <a:t>During </a:t>
            </a:r>
            <a:r>
              <a:rPr lang="en-US" dirty="0"/>
              <a:t>processing, it can support smart routing, liquidity forecasting and operational monitoring</a:t>
            </a:r>
            <a:r>
              <a:rPr lang="en-US"/>
              <a:t>. </a:t>
            </a:r>
          </a:p>
          <a:p>
            <a:pPr marL="171450" indent="-171450">
              <a:buFont typeface="Arial" panose="020B0604020202020204" pitchFamily="34" charset="0"/>
              <a:buChar char="•"/>
            </a:pPr>
            <a:r>
              <a:rPr lang="en-US"/>
              <a:t>During </a:t>
            </a:r>
            <a:r>
              <a:rPr lang="en-US" dirty="0"/>
              <a:t>settlement and reconciliation, it can identify mismatches and exceptions</a:t>
            </a:r>
            <a:r>
              <a:rPr lang="en-US"/>
              <a:t>. </a:t>
            </a:r>
          </a:p>
          <a:p>
            <a:pPr marL="171450" indent="-171450">
              <a:buFont typeface="Arial" panose="020B0604020202020204" pitchFamily="34" charset="0"/>
              <a:buChar char="•"/>
            </a:pPr>
            <a:r>
              <a:rPr lang="en-US"/>
              <a:t>After </a:t>
            </a:r>
            <a:r>
              <a:rPr lang="en-US" dirty="0"/>
              <a:t>the transaction, it can support dispute handling, customer insights, market conduct monitoring and inclusion analytics. These use cases demonstrate why payments data must be governed carefully. It is high-value data, and therefore it carries high responsibility.</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has three intended outcomes</a:t>
            </a:r>
            <a:r>
              <a:rPr lang="en-US"/>
              <a:t>. </a:t>
            </a:r>
          </a:p>
          <a:p>
            <a:endParaRPr lang="en-US"/>
          </a:p>
          <a:p>
            <a:r>
              <a:rPr lang="en-US"/>
              <a:t>First</a:t>
            </a:r>
            <a:r>
              <a:rPr lang="en-US" dirty="0"/>
              <a:t>, it frames the opportunity</a:t>
            </a:r>
            <a:r>
              <a:rPr lang="en-US"/>
              <a:t>: </a:t>
            </a:r>
          </a:p>
          <a:p>
            <a:endParaRPr lang="en-US"/>
          </a:p>
          <a:p>
            <a:r>
              <a:rPr lang="en-US"/>
              <a:t>AI </a:t>
            </a:r>
            <a:r>
              <a:rPr lang="en-US" dirty="0"/>
              <a:t>can help regulators and institutions move from slow, manual and retrospective processes to more intelligent, data-driven and proactive approaches</a:t>
            </a:r>
            <a:r>
              <a:rPr lang="en-US"/>
              <a:t>. </a:t>
            </a:r>
          </a:p>
          <a:p>
            <a:endParaRPr lang="en-US"/>
          </a:p>
          <a:p>
            <a:r>
              <a:rPr lang="en-US"/>
              <a:t>Second</a:t>
            </a:r>
            <a:r>
              <a:rPr lang="en-US" dirty="0"/>
              <a:t>, it anchors the discussion in the Bank’s mandate: price stability, financial stability, payment-system oversight, innovation and inclusive growth</a:t>
            </a:r>
            <a:r>
              <a:rPr lang="en-US"/>
              <a:t>. </a:t>
            </a:r>
          </a:p>
          <a:p>
            <a:endParaRPr lang="en-US"/>
          </a:p>
          <a:p>
            <a:r>
              <a:rPr lang="en-US"/>
              <a:t>Third</a:t>
            </a:r>
            <a:r>
              <a:rPr lang="en-US" dirty="0"/>
              <a:t>, it signals the policy direction: the sector needs common expectations on AI governance, data management, model risk, cyber resilience, consumer protection and regulatory reporting</a:t>
            </a:r>
            <a:r>
              <a:rPr lang="en-US"/>
              <a:t>. </a:t>
            </a:r>
          </a:p>
          <a:p>
            <a:endParaRPr lang="en-US"/>
          </a:p>
          <a:p>
            <a:r>
              <a:rPr lang="en-US"/>
              <a:t>The </a:t>
            </a:r>
            <a:r>
              <a:rPr lang="en-US" dirty="0"/>
              <a:t>key message is balance. We should not slow down innovation unnecessarily, but neither should we allow uncontrolled innovation to undermine trust.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also changes the payments risk landscape</a:t>
            </a:r>
            <a:r>
              <a:rPr lang="en-US"/>
              <a:t>. </a:t>
            </a:r>
          </a:p>
          <a:p>
            <a:r>
              <a:rPr lang="en-US"/>
              <a:t>Criminals </a:t>
            </a:r>
            <a:r>
              <a:rPr lang="en-US" dirty="0"/>
              <a:t>can use AI to automate fraud, create convincing social-engineering messages, impersonate trusted parties, and adapt attacks quickly</a:t>
            </a:r>
            <a:r>
              <a:rPr lang="en-US"/>
              <a:t>. </a:t>
            </a:r>
          </a:p>
          <a:p>
            <a:r>
              <a:rPr lang="en-US"/>
              <a:t>Poorly </a:t>
            </a:r>
            <a:r>
              <a:rPr lang="en-US" dirty="0"/>
              <a:t>governed AI models may produce biased outcomes, incorrect risk scores or unexplained customer </a:t>
            </a:r>
            <a:r>
              <a:rPr lang="en-US"/>
              <a:t>exclusions.</a:t>
            </a:r>
          </a:p>
          <a:p>
            <a:r>
              <a:rPr lang="en-US"/>
              <a:t> </a:t>
            </a:r>
            <a:r>
              <a:rPr lang="en-US" dirty="0"/>
              <a:t>Heavy dependence on third-party AI providers can create concentration and operational-resilience risks</a:t>
            </a:r>
            <a:r>
              <a:rPr lang="en-US"/>
              <a:t>. </a:t>
            </a:r>
          </a:p>
          <a:p>
            <a:r>
              <a:rPr lang="en-US"/>
              <a:t>Data </a:t>
            </a:r>
            <a:r>
              <a:rPr lang="en-US" dirty="0"/>
              <a:t>privacy and cyber risks also increase because AI systems often depend on large datasets and complex integrations. The conclusion is not that AI should be avoided. The conclusion is that payment-system innovation must be accompanied by stronger governance, monitoring and resilience controls.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introduces responsible AI governance for financial services</a:t>
            </a:r>
            <a:r>
              <a:rPr lang="en-US"/>
              <a:t>. </a:t>
            </a:r>
          </a:p>
          <a:p>
            <a:r>
              <a:rPr lang="en-US"/>
              <a:t>The </a:t>
            </a:r>
            <a:r>
              <a:rPr lang="en-US" dirty="0"/>
              <a:t>central idea is that the sector needs common guardrails</a:t>
            </a:r>
            <a:r>
              <a:rPr lang="en-US"/>
              <a:t>. T</a:t>
            </a:r>
          </a:p>
          <a:p>
            <a:r>
              <a:rPr lang="en-US"/>
              <a:t>hese </a:t>
            </a:r>
            <a:r>
              <a:rPr lang="en-US" dirty="0"/>
              <a:t>guardrails should not suppress innovation; they should create confidence for innovation to scale safely. Responsible AI governance should cover accountability, transparency, explainability, fairness, data quality, privacy, cyber resilience, model validation, third-party risk, auditability and incident reporting. In practice, this means that boards and senior management of regulated institutions must understand their AI exposures and ensure that controls are in place. AI governance should be treated as part of enterprise risk management, not as a purely technical matter.</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presents the proposed direction of the Bank’s AI adoption guidelines</a:t>
            </a:r>
            <a:r>
              <a:rPr lang="en-US"/>
              <a:t>. </a:t>
            </a:r>
          </a:p>
          <a:p>
            <a:r>
              <a:rPr lang="en-US"/>
              <a:t>The </a:t>
            </a:r>
            <a:r>
              <a:rPr lang="en-US" dirty="0"/>
              <a:t>guidance is expected to establish minimum expectations for financial-sector institutions</a:t>
            </a:r>
            <a:r>
              <a:rPr lang="en-US"/>
              <a:t>. </a:t>
            </a:r>
          </a:p>
          <a:p>
            <a:r>
              <a:rPr lang="en-US"/>
              <a:t>These </a:t>
            </a:r>
            <a:r>
              <a:rPr lang="en-US" dirty="0"/>
              <a:t>include governance and accountability, AI inventory and use-case classification, data governance and privacy, model-risk management, cyber resilience, consumer protection, regulatory reporting and innovation pathways such as sandboxes. The intent is proportionate regulation. High-risk use cases should receive stronger scrutiny, while lower-risk experimentation should not be unnecessarily constrained. The Bank’s role is to provide clarity, protect the system and support responsible innovation.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describes the target operating model required to make AI adoption effective</a:t>
            </a:r>
            <a:r>
              <a:rPr lang="en-US"/>
              <a:t>. </a:t>
            </a:r>
          </a:p>
          <a:p>
            <a:r>
              <a:rPr lang="en-US"/>
              <a:t>Internally</a:t>
            </a:r>
            <a:r>
              <a:rPr lang="en-US" dirty="0"/>
              <a:t>, the regulator needs governance structures, data platforms, analytics capability, supervisory workflows and assurance functions</a:t>
            </a:r>
            <a:r>
              <a:rPr lang="en-US"/>
              <a:t>. </a:t>
            </a:r>
          </a:p>
          <a:p>
            <a:r>
              <a:rPr lang="en-US"/>
              <a:t>Externally</a:t>
            </a:r>
            <a:r>
              <a:rPr lang="en-US" dirty="0"/>
              <a:t>, the ecosystem needs collaboration with banks, microfinance institutions, payment service providers, fintechs, switches, academia and regional peers</a:t>
            </a:r>
            <a:r>
              <a:rPr lang="en-US"/>
              <a:t>. </a:t>
            </a:r>
          </a:p>
          <a:p>
            <a:r>
              <a:rPr lang="en-US"/>
              <a:t>AI </a:t>
            </a:r>
            <a:r>
              <a:rPr lang="en-US" dirty="0"/>
              <a:t>transformation is therefore not just about acquiring tools. It requires people, processes, data, technology, governance and culture to work together. For the Bank, this is also a capacity-building agenda. The institution must supervise AI confidently while also using AI responsibly in its own operations.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roadmap is deliberately phased</a:t>
            </a:r>
            <a:r>
              <a:rPr lang="en-US"/>
              <a:t>. </a:t>
            </a:r>
          </a:p>
          <a:p>
            <a:r>
              <a:rPr lang="en-US"/>
              <a:t>In </a:t>
            </a:r>
            <a:r>
              <a:rPr lang="en-US" dirty="0"/>
              <a:t>the first six months, the priority is foundation: assess sector readiness, understand current AI use, draft guidance, strengthen governance and prioritise use cases</a:t>
            </a:r>
            <a:r>
              <a:rPr lang="en-US"/>
              <a:t>. </a:t>
            </a:r>
          </a:p>
          <a:p>
            <a:r>
              <a:rPr lang="en-US"/>
              <a:t>In </a:t>
            </a:r>
            <a:r>
              <a:rPr lang="en-US" dirty="0"/>
              <a:t>the next six to twelve months, the priority is pilots: test SupTech analytics, support sandbox experimentation, develop model-risk templates and build payment-risk dashboards. Over twelve to twenty-four months, the focus shifts to scale: integrate APIs, expand RegTech adoption, monitor AI risks sector-wide and strengthen regional collaboration. This staged approach reduces execution risk and allows the Bank and market to learn as capability matures.</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Measuring success is essential. AI adoption should not be judged by the number of models deployed, but by the outcomes achieved and risks controlled. Useful KPIs include policy adoption rates, AI-use-case registration, reduction in reporting errors, faster fraud detection and improved digital payment inclusion. Useful KRIs include unvalidated high-risk models, data quality failures, third-party concentration, AI incidents, customer complaints and cyber events affecting AI systems. This measurement approach supports board oversight, supervisory prioritisation and accountability. The message is that AI innovation must be measurable, auditable and risk-aware.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 call to action. Regulated institutions should develop AI policies, maintain inventories, classify risks and build strong data and model governance. Fintechs should use sandbox pathways and design inclusion-first solutions with controls embedded from the start. Technology partners should support secure, transparent and interoperable architectures. Academia should help build local skills, research capacity and datasets relevant to Zimbabwe and the region. Regional and international peers should collaborate on standards, cross-border issues and supervisory capacity. Responsible AI in financial services is a collective project, not the responsibility of one institution alone.</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closing message. AI will shape the future of financial services, but technology alone will not define that future. The decisive factor will be governance: whether AI is applied in a manner that strengthens trust, stability, payment-system integrity and inclusive growth. SupTech gives supervisors better sight. RegTech gives institutions better controls. AI-enabled payments can give citizens and businesses better access. Together, these capabilities can support a safer, more innovative and more inclusive financial system. End by thanking the organisers and audience, and reiterate the Bank’s commitment to responsible innovation in the financial sector.</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establishes the institutional anchor. In financial services, AI cannot be adopted simply because it is fashionable or globally popular. It must be deliberately linked to the statutory and policy objectives of the central bank. The Reserve Bank of Zimbabwe has a public-interest mandate, and therefore AI adoption in the financial sector must be assessed through that lens. The starting point is not the algorithm; the starting point is institutional purpose: stability, trust, inclusion, resilience and value preservation. This is why the Bank’s vision, mission, mandate and values are important in framing how we think about SupTech, RegTech and payments in the AI era.</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reminds us that the Bank already has a strong foundation for responsible innovation</a:t>
            </a:r>
            <a:r>
              <a:rPr lang="en-US"/>
              <a:t>. </a:t>
            </a:r>
          </a:p>
          <a:p>
            <a:r>
              <a:rPr lang="en-US"/>
              <a:t>The </a:t>
            </a:r>
            <a:r>
              <a:rPr lang="en-US" dirty="0"/>
              <a:t>vision is to be an innovative, world-class central bank. The mission emphasises prudent, innovative and evidence-based monetary policies that preserve value and promote sustainable and inclusive growth</a:t>
            </a:r>
            <a:r>
              <a:rPr lang="en-US"/>
              <a:t>. </a:t>
            </a:r>
          </a:p>
          <a:p>
            <a:r>
              <a:rPr lang="en-US"/>
              <a:t>AI </a:t>
            </a:r>
            <a:r>
              <a:rPr lang="en-US" dirty="0"/>
              <a:t>fits naturally within this language because it can improve evidence, speed, insight and decision-support. The mandate also matters: where the Bank oversees stability, currency, banking and payments, AI must support those outcomes. The values are equally important. Integrity, transparency, innovativeness, sustainability, commitment, mutual respect and teamwork must shape how AI is designed, governed, used and supervised.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this slide is to connect AI directly to the Bank’s value of innovation</a:t>
            </a:r>
            <a:r>
              <a:rPr lang="en-US"/>
              <a:t>. </a:t>
            </a:r>
          </a:p>
          <a:p>
            <a:r>
              <a:rPr lang="en-US"/>
              <a:t>AI </a:t>
            </a:r>
            <a:r>
              <a:rPr lang="en-US" dirty="0"/>
              <a:t>is not innovation by itself; it becomes meaningful only when it improves outcomes</a:t>
            </a:r>
            <a:r>
              <a:rPr lang="en-US"/>
              <a:t>. </a:t>
            </a:r>
          </a:p>
          <a:p>
            <a:r>
              <a:rPr lang="en-US"/>
              <a:t>In </a:t>
            </a:r>
            <a:r>
              <a:rPr lang="en-US" dirty="0"/>
              <a:t>a central bank and financial-sector context, AI can improve policy intelligence, risk detection, fraud monitoring, customer protection, operational resilience and financial inclusion</a:t>
            </a:r>
            <a:r>
              <a:rPr lang="en-US"/>
              <a:t>. </a:t>
            </a:r>
          </a:p>
          <a:p>
            <a:r>
              <a:rPr lang="en-US"/>
              <a:t>However</a:t>
            </a:r>
            <a:r>
              <a:rPr lang="en-US" dirty="0"/>
              <a:t>, it must be handled responsibly</a:t>
            </a:r>
            <a:r>
              <a:rPr lang="en-US"/>
              <a:t>. </a:t>
            </a:r>
          </a:p>
          <a:p>
            <a:r>
              <a:rPr lang="en-US"/>
              <a:t>Innovation </a:t>
            </a:r>
            <a:r>
              <a:rPr lang="en-US" dirty="0"/>
              <a:t>without trust can create systemic, consumer and reputational risks. Therefore, our preferred framing is trusted innovation: AI that is explainable, secure, accountable, inclusive and aligned to public policy outcomes. The Bank’s innovation value therefore creates both an opportunity and a responsibility.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brings together SupTech, RegTech and National Payments as one connected system</a:t>
            </a:r>
            <a:r>
              <a:rPr lang="en-US"/>
              <a:t>. </a:t>
            </a:r>
          </a:p>
          <a:p>
            <a:r>
              <a:rPr lang="en-US"/>
              <a:t>These </a:t>
            </a:r>
            <a:r>
              <a:rPr lang="en-US" dirty="0"/>
              <a:t>should not be viewed as isolated topics</a:t>
            </a:r>
            <a:r>
              <a:rPr lang="en-US"/>
              <a:t>. </a:t>
            </a:r>
          </a:p>
          <a:p>
            <a:r>
              <a:rPr lang="en-US"/>
              <a:t>SupTech </a:t>
            </a:r>
            <a:r>
              <a:rPr lang="en-US" dirty="0"/>
              <a:t>focuses on the regulator’s ability to supervise better using data and technology</a:t>
            </a:r>
            <a:r>
              <a:rPr lang="en-US"/>
              <a:t>. </a:t>
            </a:r>
          </a:p>
          <a:p>
            <a:r>
              <a:rPr lang="en-US"/>
              <a:t>RegTech </a:t>
            </a:r>
            <a:r>
              <a:rPr lang="en-US" dirty="0"/>
              <a:t>focuses on regulated institutions using technology to comply more effectively and efficiently</a:t>
            </a:r>
            <a:r>
              <a:rPr lang="en-US"/>
              <a:t>. </a:t>
            </a:r>
          </a:p>
          <a:p>
            <a:r>
              <a:rPr lang="en-US"/>
              <a:t>National </a:t>
            </a:r>
            <a:r>
              <a:rPr lang="en-US" dirty="0"/>
              <a:t>Payments focuses on the infrastructure through which value moves across the economy</a:t>
            </a:r>
            <a:r>
              <a:rPr lang="en-US"/>
              <a:t>. </a:t>
            </a:r>
          </a:p>
          <a:p>
            <a:r>
              <a:rPr lang="en-US"/>
              <a:t>AI </a:t>
            </a:r>
            <a:r>
              <a:rPr lang="en-US" dirty="0"/>
              <a:t>cuts across all three domains because all three depend on data, digital identity, cyber resilience, interoperability, governance and analytics. The strategic opportunity is to build an ecosystem where regulation, compliance and payments are more intelligent, connected and trusted.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useful to clarify the terminology. SupTech refers to technology used by supervisory authorities to enhance oversight, surveillance, analysis and enforcement. RegTech refers to technology used by regulated institutions to meet compliance obligations more efficiently and transparently. National Payments refers to the rails, schemes, switches, instruments, rules and institutions that enable funds to move safely and efficiently. AI changes all three. For supervisors, it strengthens early-warning capability. For institutions, it supports compliance-by-design. For payments, it enables fraud detection, smart routing, richer analytics and more inclusive services. The concepts are distinct, but they increasingly rely on the same digital foundations.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Traditionally, many supervisory and compliance processes have depended on periodic returns, manual reconciliation and after-the-fact analysis</a:t>
            </a:r>
            <a:r>
              <a:rPr lang="en-US"/>
              <a:t>. </a:t>
            </a:r>
          </a:p>
          <a:p>
            <a:r>
              <a:rPr lang="en-US"/>
              <a:t>That </a:t>
            </a:r>
            <a:r>
              <a:rPr lang="en-US" dirty="0"/>
              <a:t>approach remains important, but it is no longer sufficient in a real-time digital financial system. Payments now move instantly, fraud evolves quickly, and operational incidents can spread rapidly. AI enables a shift from retrospective reporting to more continuous intelligence. The goal is not to eliminate human judgement. The goal is to give supervisors and institutions better signals, earlier warnings and more reliable evidence. In the AI era, the winning model is human accountability supported by machine intelligence.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recognises that the Bank has already issued important signals to the market</a:t>
            </a:r>
            <a:r>
              <a:rPr lang="en-US"/>
              <a:t>. </a:t>
            </a:r>
          </a:p>
          <a:p>
            <a:r>
              <a:rPr lang="en-US"/>
              <a:t>The </a:t>
            </a:r>
            <a:r>
              <a:rPr lang="en-US" dirty="0"/>
              <a:t>guidance to date has focused on responsible innovation, cyber resilience, fintech experimentation, digital financial services and prudential expectations. In the specific context of AI, one key step has been to request institutions to put in place AI policies and governance arrangements</a:t>
            </a:r>
            <a:r>
              <a:rPr lang="en-US"/>
              <a:t>. </a:t>
            </a:r>
          </a:p>
          <a:p>
            <a:r>
              <a:rPr lang="en-US"/>
              <a:t>That </a:t>
            </a:r>
            <a:r>
              <a:rPr lang="en-US" dirty="0"/>
              <a:t>is a foundational step, because institutions cannot manage AI risk if they do not know where AI is being used, who is accountable, what data is involved, and what controls are in place. The next stage is to move from policy awareness to consistent sector-wide guidance and supervisory expectations.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411480" y="6473952"/>
            <a:ext cx="11384280" cy="0"/>
          </a:xfrm>
          <a:prstGeom prst="line">
            <a:avLst/>
          </a:prstGeom>
          <a:noFill/>
          <a:ln w="6350">
            <a:solidFill>
              <a:srgbClr val="CBD5E1"/>
            </a:solidFill>
            <a:prstDash val="solid"/>
          </a:ln>
        </p:spPr>
        <p:txBody>
          <a:bodyPr/>
          <a:lstStyle/>
          <a:p>
            <a:endParaRPr lang="en-US"/>
          </a:p>
        </p:txBody>
      </p:sp>
      <p:sp>
        <p:nvSpPr>
          <p:cNvPr id="3" name="Text 1"/>
          <p:cNvSpPr/>
          <p:nvPr/>
        </p:nvSpPr>
        <p:spPr>
          <a:xfrm>
            <a:off x="502920" y="6528816"/>
            <a:ext cx="5303520" cy="164592"/>
          </a:xfrm>
          <a:prstGeom prst="rect">
            <a:avLst/>
          </a:prstGeom>
          <a:noFill/>
          <a:ln/>
        </p:spPr>
        <p:txBody>
          <a:bodyPr wrap="square" rtlCol="0" anchor="ctr"/>
          <a:lstStyle/>
          <a:p>
            <a:pPr marL="0" indent="0">
              <a:buNone/>
            </a:pPr>
            <a:r>
              <a:rPr lang="en-US" sz="650" dirty="0">
                <a:solidFill>
                  <a:srgbClr val="64748B"/>
                </a:solidFill>
                <a:latin typeface="Aptos" pitchFamily="34" charset="0"/>
                <a:ea typeface="Aptos" pitchFamily="34" charset="-122"/>
                <a:cs typeface="Aptos" pitchFamily="34" charset="-120"/>
              </a:rPr>
              <a:t>Reserve Bank of Zimbabwe | AI-Tech Forum</a:t>
            </a:r>
            <a:endParaRPr lang="en-US" sz="65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2347"/>
        </a:solidFill>
        <a:effectLst/>
      </p:bgPr>
    </p:bg>
    <p:spTree>
      <p:nvGrpSpPr>
        <p:cNvPr id="1" name=""/>
        <p:cNvGrpSpPr/>
        <p:nvPr/>
      </p:nvGrpSpPr>
      <p:grpSpPr>
        <a:xfrm>
          <a:off x="0" y="0"/>
          <a:ext cx="0" cy="0"/>
          <a:chOff x="0" y="0"/>
          <a:chExt cx="0" cy="0"/>
        </a:xfrm>
      </p:grpSpPr>
      <p:sp>
        <p:nvSpPr>
          <p:cNvPr id="5" name="Text 3"/>
          <p:cNvSpPr/>
          <p:nvPr/>
        </p:nvSpPr>
        <p:spPr>
          <a:xfrm>
            <a:off x="685800" y="1051560"/>
            <a:ext cx="8138160" cy="2194560"/>
          </a:xfrm>
          <a:prstGeom prst="rect">
            <a:avLst/>
          </a:prstGeom>
          <a:noFill/>
          <a:ln/>
        </p:spPr>
        <p:txBody>
          <a:bodyPr wrap="square" lIns="0" tIns="0" rIns="0" bIns="0" rtlCol="0" anchor="ctr"/>
          <a:lstStyle/>
          <a:p>
            <a:pPr marL="0" indent="0">
              <a:buNone/>
            </a:pPr>
            <a:r>
              <a:rPr lang="en-US" sz="3400" b="1" dirty="0">
                <a:solidFill>
                  <a:srgbClr val="FFFFFF"/>
                </a:solidFill>
                <a:latin typeface="Aptos Display" pitchFamily="34" charset="0"/>
                <a:ea typeface="Aptos Display" pitchFamily="34" charset="-122"/>
                <a:cs typeface="Aptos Display" pitchFamily="34" charset="-120"/>
              </a:rPr>
              <a:t>SupTech, RegTech &amp;</a:t>
            </a:r>
            <a:endParaRPr lang="en-US" sz="3400" dirty="0"/>
          </a:p>
          <a:p>
            <a:pPr marL="0" indent="0">
              <a:buNone/>
            </a:pPr>
            <a:r>
              <a:rPr lang="en-US" sz="3400" b="1" dirty="0">
                <a:solidFill>
                  <a:srgbClr val="FFFFFF"/>
                </a:solidFill>
                <a:latin typeface="Aptos Display" pitchFamily="34" charset="0"/>
                <a:ea typeface="Aptos Display" pitchFamily="34" charset="-122"/>
                <a:cs typeface="Aptos Display" pitchFamily="34" charset="-120"/>
              </a:rPr>
              <a:t>National Payments</a:t>
            </a:r>
            <a:endParaRPr lang="en-US" sz="3400" dirty="0"/>
          </a:p>
          <a:p>
            <a:pPr marL="0" indent="0">
              <a:buNone/>
            </a:pPr>
            <a:r>
              <a:rPr lang="en-US" sz="3400" b="1" dirty="0">
                <a:solidFill>
                  <a:srgbClr val="FFFFFF"/>
                </a:solidFill>
                <a:latin typeface="Aptos Display" pitchFamily="34" charset="0"/>
                <a:ea typeface="Aptos Display" pitchFamily="34" charset="-122"/>
                <a:cs typeface="Aptos Display" pitchFamily="34" charset="-120"/>
              </a:rPr>
              <a:t>in the AI Era</a:t>
            </a:r>
            <a:endParaRPr lang="en-US" sz="3400" dirty="0"/>
          </a:p>
        </p:txBody>
      </p:sp>
      <p:sp>
        <p:nvSpPr>
          <p:cNvPr id="6" name="Shape 4"/>
          <p:cNvSpPr/>
          <p:nvPr/>
        </p:nvSpPr>
        <p:spPr>
          <a:xfrm>
            <a:off x="713232" y="3566160"/>
            <a:ext cx="2011680" cy="0"/>
          </a:xfrm>
          <a:prstGeom prst="line">
            <a:avLst/>
          </a:prstGeom>
          <a:noFill/>
          <a:ln w="38100">
            <a:solidFill>
              <a:srgbClr val="C99700"/>
            </a:solidFill>
            <a:prstDash val="solid"/>
          </a:ln>
        </p:spPr>
        <p:txBody>
          <a:bodyPr/>
          <a:lstStyle/>
          <a:p>
            <a:endParaRPr lang="en-US"/>
          </a:p>
        </p:txBody>
      </p:sp>
      <p:sp>
        <p:nvSpPr>
          <p:cNvPr id="7" name="Text 5"/>
          <p:cNvSpPr/>
          <p:nvPr/>
        </p:nvSpPr>
        <p:spPr>
          <a:xfrm>
            <a:off x="1965960" y="4061677"/>
            <a:ext cx="6858000" cy="502920"/>
          </a:xfrm>
          <a:prstGeom prst="rect">
            <a:avLst/>
          </a:prstGeom>
          <a:noFill/>
          <a:ln/>
        </p:spPr>
        <p:txBody>
          <a:bodyPr wrap="square" lIns="0" tIns="0" rIns="0" bIns="0" rtlCol="0" anchor="ctr"/>
          <a:lstStyle/>
          <a:p>
            <a:pPr marL="0" indent="0">
              <a:buNone/>
            </a:pPr>
            <a:r>
              <a:rPr lang="en-US" sz="1300" dirty="0">
                <a:solidFill>
                  <a:srgbClr val="D9EAFE"/>
                </a:solidFill>
              </a:rPr>
              <a:t>Presented by</a:t>
            </a:r>
            <a:r>
              <a:rPr lang="en-US" sz="1300">
                <a:solidFill>
                  <a:srgbClr val="D9EAFE"/>
                </a:solidFill>
              </a:rPr>
              <a:t>: </a:t>
            </a:r>
          </a:p>
          <a:p>
            <a:pPr marL="0" indent="0">
              <a:buNone/>
            </a:pPr>
            <a:r>
              <a:rPr lang="en-US" sz="1300">
                <a:solidFill>
                  <a:srgbClr val="D9EAFE"/>
                </a:solidFill>
              </a:rPr>
              <a:t>Clever Haparari - Director </a:t>
            </a:r>
            <a:r>
              <a:rPr lang="en-US" sz="1300" dirty="0">
                <a:solidFill>
                  <a:srgbClr val="D9EAFE"/>
                </a:solidFill>
              </a:rPr>
              <a:t>– IT and Fintech Innovation</a:t>
            </a:r>
            <a:endParaRPr lang="en-US" sz="1300" dirty="0"/>
          </a:p>
          <a:p>
            <a:pPr marL="0" indent="0">
              <a:buNone/>
            </a:pPr>
            <a:r>
              <a:rPr lang="en-US" sz="1300" dirty="0">
                <a:solidFill>
                  <a:srgbClr val="D9EAFE"/>
                </a:solidFill>
              </a:rPr>
              <a:t>Reserve Bank of </a:t>
            </a:r>
            <a:r>
              <a:rPr lang="en-US" sz="1300">
                <a:solidFill>
                  <a:srgbClr val="D9EAFE"/>
                </a:solidFill>
              </a:rPr>
              <a:t>Zimbabwe </a:t>
            </a:r>
            <a:endParaRPr lang="en-US" sz="1300" dirty="0"/>
          </a:p>
        </p:txBody>
      </p:sp>
      <p:sp>
        <p:nvSpPr>
          <p:cNvPr id="8" name="Text 6"/>
          <p:cNvSpPr/>
          <p:nvPr/>
        </p:nvSpPr>
        <p:spPr>
          <a:xfrm>
            <a:off x="1417320" y="5380154"/>
            <a:ext cx="7955280" cy="274320"/>
          </a:xfrm>
          <a:prstGeom prst="rect">
            <a:avLst/>
          </a:prstGeom>
          <a:noFill/>
          <a:ln/>
        </p:spPr>
        <p:txBody>
          <a:bodyPr wrap="square" lIns="0" tIns="0" rIns="0" bIns="0" rtlCol="0" anchor="ctr"/>
          <a:lstStyle/>
          <a:p>
            <a:pPr marL="0" indent="0">
              <a:buNone/>
            </a:pPr>
            <a:r>
              <a:rPr lang="en-US" sz="1350" i="1" dirty="0">
                <a:solidFill>
                  <a:srgbClr val="FDE68A"/>
                </a:solidFill>
              </a:rPr>
              <a:t>From digitisation to intelligent, trusted and inclusive financial infrastructure</a:t>
            </a:r>
            <a:endParaRPr lang="en-US" sz="135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a:t>
            </a:fld>
            <a:endParaRPr lang="en-US"/>
          </a:p>
        </p:txBody>
      </p:sp>
      <p:sp>
        <p:nvSpPr>
          <p:cNvPr id="13" name="Rectangle 2">
            <a:extLst>
              <a:ext uri="{FF2B5EF4-FFF2-40B4-BE49-F238E27FC236}">
                <a16:creationId xmlns:a16="http://schemas.microsoft.com/office/drawing/2014/main" id="{0F97F08E-5C9A-E51E-DACD-77F7CB970E5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ject 14">
            <a:extLst>
              <a:ext uri="{FF2B5EF4-FFF2-40B4-BE49-F238E27FC236}">
                <a16:creationId xmlns:a16="http://schemas.microsoft.com/office/drawing/2014/main" id="{D4B2E14A-C2ED-54EC-9798-E2C7ECCBF45C}"/>
              </a:ext>
            </a:extLst>
          </p:cNvPr>
          <p:cNvGraphicFramePr>
            <a:graphicFrameLocks noChangeAspect="1"/>
          </p:cNvGraphicFramePr>
          <p:nvPr>
            <p:extLst>
              <p:ext uri="{D42A27DB-BD31-4B8C-83A1-F6EECF244321}">
                <p14:modId xmlns:p14="http://schemas.microsoft.com/office/powerpoint/2010/main" val="3569615840"/>
              </p:ext>
            </p:extLst>
          </p:nvPr>
        </p:nvGraphicFramePr>
        <p:xfrm>
          <a:off x="10585304" y="0"/>
          <a:ext cx="1584960" cy="1550783"/>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5" name="Object 14">
                        <a:extLst>
                          <a:ext uri="{FF2B5EF4-FFF2-40B4-BE49-F238E27FC236}">
                            <a16:creationId xmlns:a16="http://schemas.microsoft.com/office/drawing/2014/main" id="{D4B2E14A-C2ED-54EC-9798-E2C7ECCBF4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85304" y="0"/>
                        <a:ext cx="1584960" cy="1550783"/>
                      </a:xfrm>
                      <a:prstGeom prst="rect">
                        <a:avLst/>
                      </a:prstGeom>
                      <a:noFill/>
                    </p:spPr>
                  </p:pic>
                </p:oleObj>
              </mc:Fallback>
            </mc:AlternateContent>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Policy Trajectory: From National Strategy to Sector Guidelines</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Aligning Zimbabwe, SADC and financial-sector implementation</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85800" y="1600200"/>
            <a:ext cx="2514600" cy="3246120"/>
          </a:xfrm>
          <a:prstGeom prst="roundRect">
            <a:avLst>
              <a:gd name="adj" fmla="val 2909"/>
            </a:avLst>
          </a:prstGeom>
          <a:solidFill>
            <a:srgbClr val="FFFFFF"/>
          </a:solidFill>
          <a:ln w="762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Text 8"/>
          <p:cNvSpPr/>
          <p:nvPr/>
        </p:nvSpPr>
        <p:spPr>
          <a:xfrm>
            <a:off x="868680" y="1810512"/>
            <a:ext cx="2148840" cy="219456"/>
          </a:xfrm>
          <a:prstGeom prst="rect">
            <a:avLst/>
          </a:prstGeom>
          <a:noFill/>
          <a:ln/>
        </p:spPr>
        <p:txBody>
          <a:bodyPr wrap="square" lIns="0" tIns="0" rIns="0" bIns="0" rtlCol="0" anchor="ctr"/>
          <a:lstStyle/>
          <a:p>
            <a:pPr marL="0" indent="0" algn="ctr">
              <a:buNone/>
            </a:pPr>
            <a:r>
              <a:rPr lang="en-US" sz="1050" b="1" dirty="0">
                <a:solidFill>
                  <a:srgbClr val="64748B"/>
                </a:solidFill>
              </a:rPr>
              <a:t>2024–2025</a:t>
            </a:r>
            <a:endParaRPr lang="en-US" sz="1050" dirty="0"/>
          </a:p>
        </p:txBody>
      </p:sp>
      <p:sp>
        <p:nvSpPr>
          <p:cNvPr id="11" name="Text 9"/>
          <p:cNvSpPr/>
          <p:nvPr/>
        </p:nvSpPr>
        <p:spPr>
          <a:xfrm>
            <a:off x="868680" y="2176272"/>
            <a:ext cx="2148840" cy="320040"/>
          </a:xfrm>
          <a:prstGeom prst="rect">
            <a:avLst/>
          </a:prstGeom>
          <a:noFill/>
          <a:ln/>
        </p:spPr>
        <p:txBody>
          <a:bodyPr wrap="square" lIns="0" tIns="0" rIns="0" bIns="0" rtlCol="0" anchor="ctr"/>
          <a:lstStyle/>
          <a:p>
            <a:pPr marL="0" indent="0" algn="ctr">
              <a:buNone/>
            </a:pPr>
            <a:r>
              <a:rPr lang="en-US" sz="1320" b="1" dirty="0">
                <a:solidFill>
                  <a:srgbClr val="0F4C81"/>
                </a:solidFill>
              </a:rPr>
              <a:t>Market assessment</a:t>
            </a:r>
            <a:endParaRPr lang="en-US" sz="1320" dirty="0"/>
          </a:p>
        </p:txBody>
      </p:sp>
      <p:sp>
        <p:nvSpPr>
          <p:cNvPr id="12" name="Text 10"/>
          <p:cNvSpPr/>
          <p:nvPr/>
        </p:nvSpPr>
        <p:spPr>
          <a:xfrm>
            <a:off x="914400" y="2788920"/>
            <a:ext cx="2057400" cy="1554480"/>
          </a:xfrm>
          <a:prstGeom prst="rect">
            <a:avLst/>
          </a:prstGeom>
          <a:noFill/>
          <a:ln/>
        </p:spPr>
        <p:txBody>
          <a:bodyPr wrap="square" lIns="508" tIns="508" rIns="508" bIns="508" rtlCol="0" anchor="ctr">
            <a:normAutofit/>
          </a:bodyPr>
          <a:lstStyle/>
          <a:p>
            <a:pPr marL="0" indent="0" algn="ctr">
              <a:buNone/>
            </a:pPr>
            <a:r>
              <a:rPr lang="en-US" sz="820" dirty="0">
                <a:solidFill>
                  <a:srgbClr val="334155"/>
                </a:solidFill>
              </a:rPr>
              <a:t>AI adoption surveys; request for AI policies/strategies; monitoring of use cases and controls</a:t>
            </a:r>
            <a:endParaRPr lang="en-US" sz="820" dirty="0"/>
          </a:p>
        </p:txBody>
      </p:sp>
      <p:sp>
        <p:nvSpPr>
          <p:cNvPr id="13" name="Shape 11"/>
          <p:cNvSpPr/>
          <p:nvPr/>
        </p:nvSpPr>
        <p:spPr>
          <a:xfrm>
            <a:off x="3172968" y="2944368"/>
            <a:ext cx="393192" cy="320040"/>
          </a:xfrm>
          <a:prstGeom prst="rightArrow">
            <a:avLst/>
          </a:prstGeom>
          <a:solidFill>
            <a:srgbClr val="0B2347"/>
          </a:solidFill>
          <a:ln w="12700">
            <a:solidFill>
              <a:srgbClr val="0B2347"/>
            </a:solidFill>
            <a:prstDash val="solid"/>
          </a:ln>
        </p:spPr>
        <p:txBody>
          <a:bodyPr/>
          <a:lstStyle/>
          <a:p>
            <a:endParaRPr lang="en-US"/>
          </a:p>
        </p:txBody>
      </p:sp>
      <p:sp>
        <p:nvSpPr>
          <p:cNvPr id="14" name="Shape 12"/>
          <p:cNvSpPr/>
          <p:nvPr/>
        </p:nvSpPr>
        <p:spPr>
          <a:xfrm>
            <a:off x="3520440" y="1600200"/>
            <a:ext cx="2514600" cy="3246120"/>
          </a:xfrm>
          <a:prstGeom prst="roundRect">
            <a:avLst>
              <a:gd name="adj" fmla="val 2909"/>
            </a:avLst>
          </a:prstGeom>
          <a:solidFill>
            <a:srgbClr val="FFFFFF"/>
          </a:solidFill>
          <a:ln w="762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5" name="Text 13"/>
          <p:cNvSpPr/>
          <p:nvPr/>
        </p:nvSpPr>
        <p:spPr>
          <a:xfrm>
            <a:off x="3703320" y="1810512"/>
            <a:ext cx="2148840" cy="219456"/>
          </a:xfrm>
          <a:prstGeom prst="rect">
            <a:avLst/>
          </a:prstGeom>
          <a:noFill/>
          <a:ln/>
        </p:spPr>
        <p:txBody>
          <a:bodyPr wrap="square" lIns="0" tIns="0" rIns="0" bIns="0" rtlCol="0" anchor="ctr"/>
          <a:lstStyle/>
          <a:p>
            <a:pPr marL="0" indent="0" algn="ctr">
              <a:buNone/>
            </a:pPr>
            <a:r>
              <a:rPr lang="en-US" sz="1050" b="1" dirty="0">
                <a:solidFill>
                  <a:srgbClr val="64748B"/>
                </a:solidFill>
              </a:rPr>
              <a:t>2025</a:t>
            </a:r>
            <a:endParaRPr lang="en-US" sz="1050" dirty="0"/>
          </a:p>
        </p:txBody>
      </p:sp>
      <p:sp>
        <p:nvSpPr>
          <p:cNvPr id="16" name="Text 14"/>
          <p:cNvSpPr/>
          <p:nvPr/>
        </p:nvSpPr>
        <p:spPr>
          <a:xfrm>
            <a:off x="3703320" y="2176272"/>
            <a:ext cx="2148840" cy="320040"/>
          </a:xfrm>
          <a:prstGeom prst="rect">
            <a:avLst/>
          </a:prstGeom>
          <a:noFill/>
          <a:ln/>
        </p:spPr>
        <p:txBody>
          <a:bodyPr wrap="square" lIns="0" tIns="0" rIns="0" bIns="0" rtlCol="0" anchor="ctr"/>
          <a:lstStyle/>
          <a:p>
            <a:pPr marL="0" indent="0" algn="ctr">
              <a:buNone/>
            </a:pPr>
            <a:r>
              <a:rPr lang="en-US" sz="1320" b="1" dirty="0">
                <a:solidFill>
                  <a:srgbClr val="1F7A4D"/>
                </a:solidFill>
              </a:rPr>
              <a:t>SADC CCBG AI Guidelines</a:t>
            </a:r>
            <a:endParaRPr lang="en-US" sz="1320" dirty="0"/>
          </a:p>
        </p:txBody>
      </p:sp>
      <p:sp>
        <p:nvSpPr>
          <p:cNvPr id="17" name="Text 15"/>
          <p:cNvSpPr/>
          <p:nvPr/>
        </p:nvSpPr>
        <p:spPr>
          <a:xfrm>
            <a:off x="3749040" y="2788920"/>
            <a:ext cx="2057400" cy="1554480"/>
          </a:xfrm>
          <a:prstGeom prst="rect">
            <a:avLst/>
          </a:prstGeom>
          <a:noFill/>
          <a:ln/>
        </p:spPr>
        <p:txBody>
          <a:bodyPr wrap="square" lIns="508" tIns="508" rIns="508" bIns="508" rtlCol="0" anchor="ctr">
            <a:normAutofit/>
          </a:bodyPr>
          <a:lstStyle/>
          <a:p>
            <a:pPr marL="0" indent="0" algn="ctr">
              <a:buNone/>
            </a:pPr>
            <a:r>
              <a:rPr lang="en-US" sz="820" dirty="0">
                <a:solidFill>
                  <a:srgbClr val="334155"/>
                </a:solidFill>
              </a:rPr>
              <a:t>Regional guidance for central banks and supervisors: governance, risk management, data discipline, model oversight, ethical safeguards and privacy controls</a:t>
            </a:r>
            <a:endParaRPr lang="en-US" sz="820" dirty="0"/>
          </a:p>
        </p:txBody>
      </p:sp>
      <p:sp>
        <p:nvSpPr>
          <p:cNvPr id="18" name="Shape 16"/>
          <p:cNvSpPr/>
          <p:nvPr/>
        </p:nvSpPr>
        <p:spPr>
          <a:xfrm>
            <a:off x="6007608" y="2944368"/>
            <a:ext cx="393192" cy="320040"/>
          </a:xfrm>
          <a:prstGeom prst="rightArrow">
            <a:avLst/>
          </a:prstGeom>
          <a:solidFill>
            <a:srgbClr val="0B2347"/>
          </a:solidFill>
          <a:ln w="12700">
            <a:solidFill>
              <a:srgbClr val="0B2347"/>
            </a:solidFill>
            <a:prstDash val="solid"/>
          </a:ln>
        </p:spPr>
        <p:txBody>
          <a:bodyPr/>
          <a:lstStyle/>
          <a:p>
            <a:endParaRPr lang="en-US"/>
          </a:p>
        </p:txBody>
      </p:sp>
      <p:sp>
        <p:nvSpPr>
          <p:cNvPr id="19" name="Shape 17"/>
          <p:cNvSpPr/>
          <p:nvPr/>
        </p:nvSpPr>
        <p:spPr>
          <a:xfrm>
            <a:off x="6355080" y="1600200"/>
            <a:ext cx="2514600" cy="3246120"/>
          </a:xfrm>
          <a:prstGeom prst="roundRect">
            <a:avLst>
              <a:gd name="adj" fmla="val 2909"/>
            </a:avLst>
          </a:prstGeom>
          <a:solidFill>
            <a:srgbClr val="FFFFFF"/>
          </a:solidFill>
          <a:ln w="762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0" name="Text 18"/>
          <p:cNvSpPr/>
          <p:nvPr/>
        </p:nvSpPr>
        <p:spPr>
          <a:xfrm>
            <a:off x="6537960" y="1810512"/>
            <a:ext cx="2148840" cy="219456"/>
          </a:xfrm>
          <a:prstGeom prst="rect">
            <a:avLst/>
          </a:prstGeom>
          <a:noFill/>
          <a:ln/>
        </p:spPr>
        <p:txBody>
          <a:bodyPr wrap="square" lIns="0" tIns="0" rIns="0" bIns="0" rtlCol="0" anchor="ctr"/>
          <a:lstStyle/>
          <a:p>
            <a:pPr marL="0" indent="0" algn="ctr">
              <a:buNone/>
            </a:pPr>
            <a:r>
              <a:rPr lang="en-US" sz="1050" b="1" dirty="0">
                <a:solidFill>
                  <a:srgbClr val="64748B"/>
                </a:solidFill>
              </a:rPr>
              <a:t>2026–2030</a:t>
            </a:r>
            <a:endParaRPr lang="en-US" sz="1050" dirty="0"/>
          </a:p>
        </p:txBody>
      </p:sp>
      <p:sp>
        <p:nvSpPr>
          <p:cNvPr id="21" name="Text 19"/>
          <p:cNvSpPr/>
          <p:nvPr/>
        </p:nvSpPr>
        <p:spPr>
          <a:xfrm>
            <a:off x="6537960" y="2176272"/>
            <a:ext cx="2148840" cy="320040"/>
          </a:xfrm>
          <a:prstGeom prst="rect">
            <a:avLst/>
          </a:prstGeom>
          <a:noFill/>
          <a:ln/>
        </p:spPr>
        <p:txBody>
          <a:bodyPr wrap="square" lIns="0" tIns="0" rIns="0" bIns="0" rtlCol="0" anchor="ctr"/>
          <a:lstStyle/>
          <a:p>
            <a:pPr marL="0" indent="0" algn="ctr">
              <a:buNone/>
            </a:pPr>
            <a:r>
              <a:rPr lang="en-US" sz="1320" b="1" dirty="0">
                <a:solidFill>
                  <a:srgbClr val="5B2C83"/>
                </a:solidFill>
              </a:rPr>
              <a:t>Zimbabwe National AI Strategy</a:t>
            </a:r>
            <a:endParaRPr lang="en-US" sz="1320" dirty="0"/>
          </a:p>
        </p:txBody>
      </p:sp>
      <p:sp>
        <p:nvSpPr>
          <p:cNvPr id="22" name="Text 20"/>
          <p:cNvSpPr/>
          <p:nvPr/>
        </p:nvSpPr>
        <p:spPr>
          <a:xfrm>
            <a:off x="6583680" y="2788920"/>
            <a:ext cx="2057400" cy="1554480"/>
          </a:xfrm>
          <a:prstGeom prst="rect">
            <a:avLst/>
          </a:prstGeom>
          <a:noFill/>
          <a:ln/>
        </p:spPr>
        <p:txBody>
          <a:bodyPr wrap="square" lIns="508" tIns="508" rIns="508" bIns="508" rtlCol="0" anchor="ctr">
            <a:normAutofit/>
          </a:bodyPr>
          <a:lstStyle/>
          <a:p>
            <a:pPr marL="0" indent="0" algn="ctr">
              <a:buNone/>
            </a:pPr>
            <a:r>
              <a:rPr lang="en-US" sz="820" dirty="0">
                <a:solidFill>
                  <a:srgbClr val="334155"/>
                </a:solidFill>
              </a:rPr>
              <a:t>National framework for inclusive, ethical, sovereign and innovation-led AI adoption across priority sectors, including financial services</a:t>
            </a:r>
            <a:endParaRPr lang="en-US" sz="820" dirty="0"/>
          </a:p>
        </p:txBody>
      </p:sp>
      <p:sp>
        <p:nvSpPr>
          <p:cNvPr id="23" name="Shape 21"/>
          <p:cNvSpPr/>
          <p:nvPr/>
        </p:nvSpPr>
        <p:spPr>
          <a:xfrm>
            <a:off x="8842248" y="2944368"/>
            <a:ext cx="393192" cy="320040"/>
          </a:xfrm>
          <a:prstGeom prst="rightArrow">
            <a:avLst/>
          </a:prstGeom>
          <a:solidFill>
            <a:srgbClr val="0B2347"/>
          </a:solidFill>
          <a:ln w="12700">
            <a:solidFill>
              <a:srgbClr val="0B2347"/>
            </a:solidFill>
            <a:prstDash val="solid"/>
          </a:ln>
        </p:spPr>
        <p:txBody>
          <a:bodyPr/>
          <a:lstStyle/>
          <a:p>
            <a:endParaRPr lang="en-US"/>
          </a:p>
        </p:txBody>
      </p:sp>
      <p:sp>
        <p:nvSpPr>
          <p:cNvPr id="24" name="Shape 22"/>
          <p:cNvSpPr/>
          <p:nvPr/>
        </p:nvSpPr>
        <p:spPr>
          <a:xfrm>
            <a:off x="9189720" y="1600200"/>
            <a:ext cx="2514600" cy="3246120"/>
          </a:xfrm>
          <a:prstGeom prst="roundRect">
            <a:avLst>
              <a:gd name="adj" fmla="val 2909"/>
            </a:avLst>
          </a:prstGeom>
          <a:solidFill>
            <a:srgbClr val="FFFFFF"/>
          </a:solidFill>
          <a:ln w="25400">
            <a:solidFill>
              <a:srgbClr val="C99700"/>
            </a:solidFill>
            <a:prstDash val="solid"/>
          </a:ln>
          <a:effectLst>
            <a:outerShdw blurRad="25400" dist="50800" dir="2700000" algn="bl" rotWithShape="0">
              <a:srgbClr val="000000">
                <a:alpha val="12000"/>
              </a:srgbClr>
            </a:outerShdw>
          </a:effectLst>
        </p:spPr>
        <p:txBody>
          <a:bodyPr/>
          <a:lstStyle/>
          <a:p>
            <a:endParaRPr lang="en-US"/>
          </a:p>
        </p:txBody>
      </p:sp>
      <p:sp>
        <p:nvSpPr>
          <p:cNvPr id="25" name="Text 23"/>
          <p:cNvSpPr/>
          <p:nvPr/>
        </p:nvSpPr>
        <p:spPr>
          <a:xfrm>
            <a:off x="9372600" y="1810512"/>
            <a:ext cx="2148840" cy="219456"/>
          </a:xfrm>
          <a:prstGeom prst="rect">
            <a:avLst/>
          </a:prstGeom>
          <a:noFill/>
          <a:ln/>
        </p:spPr>
        <p:txBody>
          <a:bodyPr wrap="square" lIns="0" tIns="0" rIns="0" bIns="0" rtlCol="0" anchor="ctr"/>
          <a:lstStyle/>
          <a:p>
            <a:pPr marL="0" indent="0" algn="ctr">
              <a:buNone/>
            </a:pPr>
            <a:r>
              <a:rPr lang="en-US" sz="1050" b="1" dirty="0">
                <a:solidFill>
                  <a:srgbClr val="64748B"/>
                </a:solidFill>
              </a:rPr>
              <a:t>Underway</a:t>
            </a:r>
            <a:endParaRPr lang="en-US" sz="1050" dirty="0"/>
          </a:p>
        </p:txBody>
      </p:sp>
      <p:sp>
        <p:nvSpPr>
          <p:cNvPr id="26" name="Text 24"/>
          <p:cNvSpPr/>
          <p:nvPr/>
        </p:nvSpPr>
        <p:spPr>
          <a:xfrm>
            <a:off x="9372600" y="2176272"/>
            <a:ext cx="2148840" cy="320040"/>
          </a:xfrm>
          <a:prstGeom prst="rect">
            <a:avLst/>
          </a:prstGeom>
          <a:noFill/>
          <a:ln/>
        </p:spPr>
        <p:txBody>
          <a:bodyPr wrap="square" lIns="0" tIns="0" rIns="0" bIns="0" rtlCol="0" anchor="ctr"/>
          <a:lstStyle/>
          <a:p>
            <a:pPr marL="0" indent="0" algn="ctr">
              <a:buNone/>
            </a:pPr>
            <a:r>
              <a:rPr lang="en-US" sz="1320" b="1" dirty="0">
                <a:solidFill>
                  <a:srgbClr val="C99700"/>
                </a:solidFill>
              </a:rPr>
              <a:t>RBZ sector AI guidelines</a:t>
            </a:r>
            <a:endParaRPr lang="en-US" sz="1320" dirty="0"/>
          </a:p>
        </p:txBody>
      </p:sp>
      <p:sp>
        <p:nvSpPr>
          <p:cNvPr id="27" name="Text 25"/>
          <p:cNvSpPr/>
          <p:nvPr/>
        </p:nvSpPr>
        <p:spPr>
          <a:xfrm>
            <a:off x="9418320" y="2788920"/>
            <a:ext cx="2057400" cy="1554480"/>
          </a:xfrm>
          <a:prstGeom prst="rect">
            <a:avLst/>
          </a:prstGeom>
          <a:noFill/>
          <a:ln/>
        </p:spPr>
        <p:txBody>
          <a:bodyPr wrap="square" lIns="508" tIns="508" rIns="508" bIns="508" rtlCol="0" anchor="ctr">
            <a:normAutofit/>
          </a:bodyPr>
          <a:lstStyle/>
          <a:p>
            <a:pPr marL="0" indent="0" algn="ctr">
              <a:buNone/>
            </a:pPr>
            <a:r>
              <a:rPr lang="en-US" sz="820" dirty="0">
                <a:solidFill>
                  <a:srgbClr val="334155"/>
                </a:solidFill>
              </a:rPr>
              <a:t>Minimum expectations for adoption of AI by financial institutions: governance, risk controls, data, accountability, monitoring, reporting and consumer protection</a:t>
            </a:r>
            <a:endParaRPr lang="en-US" sz="820" dirty="0"/>
          </a:p>
        </p:txBody>
      </p:sp>
      <p:sp>
        <p:nvSpPr>
          <p:cNvPr id="28" name="Text 26"/>
          <p:cNvSpPr/>
          <p:nvPr/>
        </p:nvSpPr>
        <p:spPr>
          <a:xfrm>
            <a:off x="566928" y="6291072"/>
            <a:ext cx="10424160" cy="137160"/>
          </a:xfrm>
          <a:prstGeom prst="rect">
            <a:avLst/>
          </a:prstGeom>
          <a:noFill/>
          <a:ln/>
        </p:spPr>
        <p:txBody>
          <a:bodyPr wrap="square" lIns="0" tIns="0" rIns="0" bIns="0" rtlCol="0" anchor="ctr"/>
          <a:lstStyle/>
          <a:p>
            <a:pPr marL="0" indent="0">
              <a:buNone/>
            </a:pPr>
            <a:r>
              <a:rPr lang="en-US" sz="560" dirty="0">
                <a:solidFill>
                  <a:srgbClr val="94A3B8"/>
                </a:solidFill>
              </a:rPr>
              <a:t>Sources: Zimbabwe National AI Strategy 2026–2030; World Bank 2025 AI in Supervision report referencing SADC CCBG AI Guidelines; RBZ Monetary Policy Statements.</a:t>
            </a:r>
            <a:endParaRPr lang="en-US" sz="560" dirty="0"/>
          </a:p>
        </p:txBody>
      </p:sp>
      <p:sp>
        <p:nvSpPr>
          <p:cNvPr id="29"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10</a:t>
            </a:fld>
            <a:endParaRPr lang="en-US"/>
          </a:p>
        </p:txBody>
      </p:sp>
      <p:graphicFrame>
        <p:nvGraphicFramePr>
          <p:cNvPr id="30" name="Object 29">
            <a:extLst>
              <a:ext uri="{FF2B5EF4-FFF2-40B4-BE49-F238E27FC236}">
                <a16:creationId xmlns:a16="http://schemas.microsoft.com/office/drawing/2014/main" id="{7567F477-2325-E1D3-0DEF-0006DA750DFA}"/>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0" name="Object 29">
                        <a:extLst>
                          <a:ext uri="{FF2B5EF4-FFF2-40B4-BE49-F238E27FC236}">
                            <a16:creationId xmlns:a16="http://schemas.microsoft.com/office/drawing/2014/main" id="{7567F477-2325-E1D3-0DEF-0006DA750D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2347"/>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B2347"/>
          </a:solidFill>
          <a:ln w="12700">
            <a:solidFill>
              <a:srgbClr val="0B2347"/>
            </a:solidFill>
            <a:prstDash val="solid"/>
          </a:ln>
        </p:spPr>
        <p:txBody>
          <a:bodyPr/>
          <a:lstStyle/>
          <a:p>
            <a:endParaRPr lang="en-US"/>
          </a:p>
        </p:txBody>
      </p:sp>
      <p:sp>
        <p:nvSpPr>
          <p:cNvPr id="5" name="Text 3"/>
          <p:cNvSpPr/>
          <p:nvPr/>
        </p:nvSpPr>
        <p:spPr>
          <a:xfrm>
            <a:off x="685800" y="713232"/>
            <a:ext cx="1097280" cy="365760"/>
          </a:xfrm>
          <a:prstGeom prst="rect">
            <a:avLst/>
          </a:prstGeom>
          <a:noFill/>
          <a:ln/>
        </p:spPr>
        <p:txBody>
          <a:bodyPr wrap="square" lIns="0" tIns="0" rIns="0" bIns="0" rtlCol="0" anchor="ctr"/>
          <a:lstStyle/>
          <a:p>
            <a:pPr marL="0" indent="0">
              <a:buNone/>
            </a:pPr>
            <a:r>
              <a:rPr lang="en-US" sz="1800" b="1" dirty="0">
                <a:solidFill>
                  <a:srgbClr val="C99700"/>
                </a:solidFill>
              </a:rPr>
              <a:t>03</a:t>
            </a:r>
            <a:endParaRPr lang="en-US" sz="1800" dirty="0"/>
          </a:p>
        </p:txBody>
      </p:sp>
      <p:sp>
        <p:nvSpPr>
          <p:cNvPr id="6" name="Text 4"/>
          <p:cNvSpPr/>
          <p:nvPr/>
        </p:nvSpPr>
        <p:spPr>
          <a:xfrm>
            <a:off x="685800" y="1572768"/>
            <a:ext cx="9875520" cy="731520"/>
          </a:xfrm>
          <a:prstGeom prst="rect">
            <a:avLst/>
          </a:prstGeom>
          <a:noFill/>
          <a:ln/>
        </p:spPr>
        <p:txBody>
          <a:bodyPr wrap="square" lIns="0" tIns="0" rIns="0" bIns="0" rtlCol="0" anchor="ctr"/>
          <a:lstStyle/>
          <a:p>
            <a:pPr marL="0" indent="0">
              <a:buNone/>
            </a:pPr>
            <a:r>
              <a:rPr lang="en-US" sz="3000" b="1" dirty="0">
                <a:solidFill>
                  <a:srgbClr val="FFFFFF"/>
                </a:solidFill>
              </a:rPr>
              <a:t>SupTech: Intelligent Supervision and Oversight</a:t>
            </a:r>
            <a:endParaRPr lang="en-US" sz="3000" dirty="0"/>
          </a:p>
        </p:txBody>
      </p:sp>
      <p:sp>
        <p:nvSpPr>
          <p:cNvPr id="7" name="Text 5"/>
          <p:cNvSpPr/>
          <p:nvPr/>
        </p:nvSpPr>
        <p:spPr>
          <a:xfrm>
            <a:off x="713232" y="2505456"/>
            <a:ext cx="8961120" cy="640080"/>
          </a:xfrm>
          <a:prstGeom prst="rect">
            <a:avLst/>
          </a:prstGeom>
          <a:noFill/>
          <a:ln/>
        </p:spPr>
        <p:txBody>
          <a:bodyPr wrap="square" lIns="0" tIns="0" rIns="0" bIns="0" rtlCol="0" anchor="ctr"/>
          <a:lstStyle/>
          <a:p>
            <a:pPr marL="0" indent="0">
              <a:buNone/>
            </a:pPr>
            <a:r>
              <a:rPr lang="en-US" sz="1400" dirty="0">
                <a:solidFill>
                  <a:srgbClr val="D9EAFE"/>
                </a:solidFill>
              </a:rPr>
              <a:t>SupTech helps authorities see risks earlier, allocate </a:t>
            </a:r>
            <a:r>
              <a:rPr lang="en-US" sz="1400">
                <a:solidFill>
                  <a:srgbClr val="D9EAFE"/>
                </a:solidFill>
              </a:rPr>
              <a:t>supervisory resoruces  </a:t>
            </a:r>
            <a:r>
              <a:rPr lang="en-US" sz="1400" dirty="0">
                <a:solidFill>
                  <a:srgbClr val="D9EAFE"/>
                </a:solidFill>
              </a:rPr>
              <a:t>better </a:t>
            </a:r>
            <a:r>
              <a:rPr lang="en-US" sz="1400">
                <a:solidFill>
                  <a:srgbClr val="D9EAFE"/>
                </a:solidFill>
              </a:rPr>
              <a:t>and make, timely and  evidence-based Policy Interventions.</a:t>
            </a:r>
            <a:endParaRPr lang="en-US" sz="1400" dirty="0"/>
          </a:p>
        </p:txBody>
      </p:sp>
      <p:sp>
        <p:nvSpPr>
          <p:cNvPr id="8" name="Shape 6"/>
          <p:cNvSpPr/>
          <p:nvPr/>
        </p:nvSpPr>
        <p:spPr>
          <a:xfrm>
            <a:off x="10561320" y="320040"/>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9" name="Text 7"/>
          <p:cNvSpPr/>
          <p:nvPr/>
        </p:nvSpPr>
        <p:spPr>
          <a:xfrm>
            <a:off x="10671048" y="393192"/>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10" name="Shape 8"/>
          <p:cNvSpPr/>
          <p:nvPr/>
        </p:nvSpPr>
        <p:spPr>
          <a:xfrm>
            <a:off x="11183112" y="393192"/>
            <a:ext cx="36576" cy="274320"/>
          </a:xfrm>
          <a:prstGeom prst="rect">
            <a:avLst/>
          </a:prstGeom>
          <a:solidFill>
            <a:srgbClr val="C99700"/>
          </a:solidFill>
          <a:ln w="12700">
            <a:solidFill>
              <a:srgbClr val="C99700"/>
            </a:solidFill>
            <a:prstDash val="solid"/>
          </a:ln>
        </p:spPr>
        <p:txBody>
          <a:bodyPr/>
          <a:lstStyle/>
          <a:p>
            <a:endParaRPr lang="en-US"/>
          </a:p>
        </p:txBody>
      </p:sp>
      <p:sp>
        <p:nvSpPr>
          <p:cNvPr id="11" name="Text 9"/>
          <p:cNvSpPr/>
          <p:nvPr/>
        </p:nvSpPr>
        <p:spPr>
          <a:xfrm>
            <a:off x="11265408" y="374904"/>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11</a:t>
            </a:fld>
            <a:endParaRPr lang="en-US"/>
          </a:p>
        </p:txBody>
      </p:sp>
      <p:graphicFrame>
        <p:nvGraphicFramePr>
          <p:cNvPr id="12" name="Object 11">
            <a:extLst>
              <a:ext uri="{FF2B5EF4-FFF2-40B4-BE49-F238E27FC236}">
                <a16:creationId xmlns:a16="http://schemas.microsoft.com/office/drawing/2014/main" id="{F0069299-1C3C-7A03-EDE4-426153AEDBC5}"/>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2" name="Object 11">
                        <a:extLst>
                          <a:ext uri="{FF2B5EF4-FFF2-40B4-BE49-F238E27FC236}">
                            <a16:creationId xmlns:a16="http://schemas.microsoft.com/office/drawing/2014/main" id="{F0069299-1C3C-7A03-EDE4-426153AEDB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SupTech Use Cases for a Modern Central Bank</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From data collection to supervisory judgement support</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85800" y="1417320"/>
            <a:ext cx="3383280" cy="1325880"/>
          </a:xfrm>
          <a:prstGeom prst="roundRect">
            <a:avLst>
              <a:gd name="adj" fmla="val 5517"/>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685800" y="1417320"/>
            <a:ext cx="73152" cy="1325880"/>
          </a:xfrm>
          <a:prstGeom prst="rect">
            <a:avLst/>
          </a:prstGeom>
          <a:solidFill>
            <a:srgbClr val="0F4C81"/>
          </a:solidFill>
          <a:ln w="12700">
            <a:solidFill>
              <a:srgbClr val="0F4C81"/>
            </a:solidFill>
            <a:prstDash val="solid"/>
          </a:ln>
        </p:spPr>
        <p:txBody>
          <a:bodyPr/>
          <a:lstStyle/>
          <a:p>
            <a:endParaRPr lang="en-US"/>
          </a:p>
        </p:txBody>
      </p:sp>
      <p:sp>
        <p:nvSpPr>
          <p:cNvPr id="11" name="Text 9"/>
          <p:cNvSpPr/>
          <p:nvPr/>
        </p:nvSpPr>
        <p:spPr>
          <a:xfrm>
            <a:off x="886968" y="1581912"/>
            <a:ext cx="3054096" cy="228600"/>
          </a:xfrm>
          <a:prstGeom prst="rect">
            <a:avLst/>
          </a:prstGeom>
          <a:noFill/>
          <a:ln/>
        </p:spPr>
        <p:txBody>
          <a:bodyPr wrap="square" lIns="0" tIns="0" rIns="0" bIns="0" rtlCol="0" anchor="ctr"/>
          <a:lstStyle/>
          <a:p>
            <a:pPr marL="0" indent="0">
              <a:buNone/>
            </a:pPr>
            <a:r>
              <a:rPr lang="en-US" sz="1220" b="1" dirty="0">
                <a:solidFill>
                  <a:srgbClr val="0F4C81"/>
                </a:solidFill>
              </a:rPr>
              <a:t>Automated data ingestion</a:t>
            </a:r>
            <a:endParaRPr lang="en-US" sz="1220" dirty="0"/>
          </a:p>
        </p:txBody>
      </p:sp>
      <p:sp>
        <p:nvSpPr>
          <p:cNvPr id="12" name="Text 10"/>
          <p:cNvSpPr/>
          <p:nvPr/>
        </p:nvSpPr>
        <p:spPr>
          <a:xfrm>
            <a:off x="886968" y="1920240"/>
            <a:ext cx="3063240" cy="64008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API-based regulatory returns, validation rules, data-quality scoring and anomaly detection.</a:t>
            </a:r>
            <a:endParaRPr lang="en-US" sz="880" dirty="0"/>
          </a:p>
        </p:txBody>
      </p:sp>
      <p:sp>
        <p:nvSpPr>
          <p:cNvPr id="13" name="Shape 11"/>
          <p:cNvSpPr/>
          <p:nvPr/>
        </p:nvSpPr>
        <p:spPr>
          <a:xfrm>
            <a:off x="4462272" y="1417320"/>
            <a:ext cx="3383280" cy="1325880"/>
          </a:xfrm>
          <a:prstGeom prst="roundRect">
            <a:avLst>
              <a:gd name="adj" fmla="val 5517"/>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4462272" y="1417320"/>
            <a:ext cx="73152" cy="1325880"/>
          </a:xfrm>
          <a:prstGeom prst="rect">
            <a:avLst/>
          </a:prstGeom>
          <a:solidFill>
            <a:srgbClr val="1F7A4D"/>
          </a:solidFill>
          <a:ln w="12700">
            <a:solidFill>
              <a:srgbClr val="1F7A4D"/>
            </a:solidFill>
            <a:prstDash val="solid"/>
          </a:ln>
        </p:spPr>
        <p:txBody>
          <a:bodyPr/>
          <a:lstStyle/>
          <a:p>
            <a:endParaRPr lang="en-US"/>
          </a:p>
        </p:txBody>
      </p:sp>
      <p:sp>
        <p:nvSpPr>
          <p:cNvPr id="15" name="Text 13"/>
          <p:cNvSpPr/>
          <p:nvPr/>
        </p:nvSpPr>
        <p:spPr>
          <a:xfrm>
            <a:off x="4663440" y="1581912"/>
            <a:ext cx="3054096" cy="228600"/>
          </a:xfrm>
          <a:prstGeom prst="rect">
            <a:avLst/>
          </a:prstGeom>
          <a:noFill/>
          <a:ln/>
        </p:spPr>
        <p:txBody>
          <a:bodyPr wrap="square" lIns="0" tIns="0" rIns="0" bIns="0" rtlCol="0" anchor="ctr"/>
          <a:lstStyle/>
          <a:p>
            <a:pPr marL="0" indent="0">
              <a:buNone/>
            </a:pPr>
            <a:r>
              <a:rPr lang="en-US" sz="1220" b="1" dirty="0">
                <a:solidFill>
                  <a:srgbClr val="1F7A4D"/>
                </a:solidFill>
              </a:rPr>
              <a:t>Risk-based supervision</a:t>
            </a:r>
            <a:endParaRPr lang="en-US" sz="1220" dirty="0"/>
          </a:p>
        </p:txBody>
      </p:sp>
      <p:sp>
        <p:nvSpPr>
          <p:cNvPr id="16" name="Text 14"/>
          <p:cNvSpPr/>
          <p:nvPr/>
        </p:nvSpPr>
        <p:spPr>
          <a:xfrm>
            <a:off x="4663440" y="1920240"/>
            <a:ext cx="3063240" cy="64008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Early-warning indicators for liquidity, credit, market, operational, conduct and cyber risks.</a:t>
            </a:r>
            <a:endParaRPr lang="en-US" sz="880" dirty="0"/>
          </a:p>
        </p:txBody>
      </p:sp>
      <p:sp>
        <p:nvSpPr>
          <p:cNvPr id="17" name="Shape 15"/>
          <p:cNvSpPr/>
          <p:nvPr/>
        </p:nvSpPr>
        <p:spPr>
          <a:xfrm>
            <a:off x="8238744" y="1417320"/>
            <a:ext cx="3383280" cy="1325880"/>
          </a:xfrm>
          <a:prstGeom prst="roundRect">
            <a:avLst>
              <a:gd name="adj" fmla="val 5517"/>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8" name="Shape 16"/>
          <p:cNvSpPr/>
          <p:nvPr/>
        </p:nvSpPr>
        <p:spPr>
          <a:xfrm>
            <a:off x="8238744" y="1417320"/>
            <a:ext cx="73152" cy="1325880"/>
          </a:xfrm>
          <a:prstGeom prst="rect">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8439912" y="1581912"/>
            <a:ext cx="3054096" cy="228600"/>
          </a:xfrm>
          <a:prstGeom prst="rect">
            <a:avLst/>
          </a:prstGeom>
          <a:noFill/>
          <a:ln/>
        </p:spPr>
        <p:txBody>
          <a:bodyPr wrap="square" lIns="0" tIns="0" rIns="0" bIns="0" rtlCol="0" anchor="ctr"/>
          <a:lstStyle/>
          <a:p>
            <a:pPr marL="0" indent="0">
              <a:buNone/>
            </a:pPr>
            <a:r>
              <a:rPr lang="en-US" sz="1220" b="1" dirty="0">
                <a:solidFill>
                  <a:srgbClr val="C99700"/>
                </a:solidFill>
              </a:rPr>
              <a:t>AML/CFT analytics</a:t>
            </a:r>
            <a:endParaRPr lang="en-US" sz="1220" dirty="0"/>
          </a:p>
        </p:txBody>
      </p:sp>
      <p:sp>
        <p:nvSpPr>
          <p:cNvPr id="20" name="Text 18"/>
          <p:cNvSpPr/>
          <p:nvPr/>
        </p:nvSpPr>
        <p:spPr>
          <a:xfrm>
            <a:off x="8439912" y="1920240"/>
            <a:ext cx="3063240" cy="64008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Network analysis, typology detection, suspicious pattern recognition and cross-border transaction monitoring.</a:t>
            </a:r>
            <a:endParaRPr lang="en-US" sz="880" dirty="0"/>
          </a:p>
        </p:txBody>
      </p:sp>
      <p:sp>
        <p:nvSpPr>
          <p:cNvPr id="21" name="Shape 19"/>
          <p:cNvSpPr/>
          <p:nvPr/>
        </p:nvSpPr>
        <p:spPr>
          <a:xfrm>
            <a:off x="685800" y="3200400"/>
            <a:ext cx="3383280" cy="1325880"/>
          </a:xfrm>
          <a:prstGeom prst="roundRect">
            <a:avLst>
              <a:gd name="adj" fmla="val 5517"/>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2" name="Shape 20"/>
          <p:cNvSpPr/>
          <p:nvPr/>
        </p:nvSpPr>
        <p:spPr>
          <a:xfrm>
            <a:off x="685800" y="3200400"/>
            <a:ext cx="73152" cy="1325880"/>
          </a:xfrm>
          <a:prstGeom prst="rect">
            <a:avLst/>
          </a:prstGeom>
          <a:solidFill>
            <a:srgbClr val="5B2C83"/>
          </a:solidFill>
          <a:ln w="12700">
            <a:solidFill>
              <a:srgbClr val="5B2C83"/>
            </a:solidFill>
            <a:prstDash val="solid"/>
          </a:ln>
        </p:spPr>
        <p:txBody>
          <a:bodyPr/>
          <a:lstStyle/>
          <a:p>
            <a:endParaRPr lang="en-US"/>
          </a:p>
        </p:txBody>
      </p:sp>
      <p:sp>
        <p:nvSpPr>
          <p:cNvPr id="23" name="Text 21"/>
          <p:cNvSpPr/>
          <p:nvPr/>
        </p:nvSpPr>
        <p:spPr>
          <a:xfrm>
            <a:off x="886968" y="3364992"/>
            <a:ext cx="3054096" cy="228600"/>
          </a:xfrm>
          <a:prstGeom prst="rect">
            <a:avLst/>
          </a:prstGeom>
          <a:noFill/>
          <a:ln/>
        </p:spPr>
        <p:txBody>
          <a:bodyPr wrap="square" lIns="0" tIns="0" rIns="0" bIns="0" rtlCol="0" anchor="ctr"/>
          <a:lstStyle/>
          <a:p>
            <a:pPr marL="0" indent="0">
              <a:buNone/>
            </a:pPr>
            <a:r>
              <a:rPr lang="en-US" sz="1220" b="1" dirty="0">
                <a:solidFill>
                  <a:srgbClr val="5B2C83"/>
                </a:solidFill>
              </a:rPr>
              <a:t>Consumer protection</a:t>
            </a:r>
            <a:endParaRPr lang="en-US" sz="1220" dirty="0"/>
          </a:p>
        </p:txBody>
      </p:sp>
      <p:sp>
        <p:nvSpPr>
          <p:cNvPr id="24" name="Text 22"/>
          <p:cNvSpPr/>
          <p:nvPr/>
        </p:nvSpPr>
        <p:spPr>
          <a:xfrm>
            <a:off x="886968" y="3703320"/>
            <a:ext cx="3063240" cy="64008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Complaint mining, sentiment analysis, product-risk monitoring and conduct-risk signals.</a:t>
            </a:r>
            <a:endParaRPr lang="en-US" sz="880" dirty="0"/>
          </a:p>
        </p:txBody>
      </p:sp>
      <p:sp>
        <p:nvSpPr>
          <p:cNvPr id="25" name="Shape 23"/>
          <p:cNvSpPr/>
          <p:nvPr/>
        </p:nvSpPr>
        <p:spPr>
          <a:xfrm>
            <a:off x="4462272" y="3200400"/>
            <a:ext cx="3383280" cy="1325880"/>
          </a:xfrm>
          <a:prstGeom prst="roundRect">
            <a:avLst>
              <a:gd name="adj" fmla="val 5517"/>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6" name="Shape 24"/>
          <p:cNvSpPr/>
          <p:nvPr/>
        </p:nvSpPr>
        <p:spPr>
          <a:xfrm>
            <a:off x="4462272" y="3200400"/>
            <a:ext cx="73152" cy="1325880"/>
          </a:xfrm>
          <a:prstGeom prst="rect">
            <a:avLst/>
          </a:prstGeom>
          <a:solidFill>
            <a:srgbClr val="C2410C"/>
          </a:solidFill>
          <a:ln w="12700">
            <a:solidFill>
              <a:srgbClr val="C2410C"/>
            </a:solidFill>
            <a:prstDash val="solid"/>
          </a:ln>
        </p:spPr>
        <p:txBody>
          <a:bodyPr/>
          <a:lstStyle/>
          <a:p>
            <a:endParaRPr lang="en-US"/>
          </a:p>
        </p:txBody>
      </p:sp>
      <p:sp>
        <p:nvSpPr>
          <p:cNvPr id="27" name="Text 25"/>
          <p:cNvSpPr/>
          <p:nvPr/>
        </p:nvSpPr>
        <p:spPr>
          <a:xfrm>
            <a:off x="4663440" y="3364992"/>
            <a:ext cx="3054096" cy="228600"/>
          </a:xfrm>
          <a:prstGeom prst="rect">
            <a:avLst/>
          </a:prstGeom>
          <a:noFill/>
          <a:ln/>
        </p:spPr>
        <p:txBody>
          <a:bodyPr wrap="square" lIns="0" tIns="0" rIns="0" bIns="0" rtlCol="0" anchor="ctr"/>
          <a:lstStyle/>
          <a:p>
            <a:pPr marL="0" indent="0">
              <a:buNone/>
            </a:pPr>
            <a:r>
              <a:rPr lang="en-US" sz="1220" b="1" dirty="0">
                <a:solidFill>
                  <a:srgbClr val="C2410C"/>
                </a:solidFill>
              </a:rPr>
              <a:t>Cyber resilience</a:t>
            </a:r>
            <a:endParaRPr lang="en-US" sz="1220" dirty="0"/>
          </a:p>
        </p:txBody>
      </p:sp>
      <p:sp>
        <p:nvSpPr>
          <p:cNvPr id="28" name="Text 26"/>
          <p:cNvSpPr/>
          <p:nvPr/>
        </p:nvSpPr>
        <p:spPr>
          <a:xfrm>
            <a:off x="4663440" y="3703320"/>
            <a:ext cx="3063240" cy="64008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Sectoral threat intelligence, incident analytics, vulnerability trends and systemic concentration monitoring.</a:t>
            </a:r>
            <a:endParaRPr lang="en-US" sz="880" dirty="0"/>
          </a:p>
        </p:txBody>
      </p:sp>
      <p:sp>
        <p:nvSpPr>
          <p:cNvPr id="29" name="Shape 27"/>
          <p:cNvSpPr/>
          <p:nvPr/>
        </p:nvSpPr>
        <p:spPr>
          <a:xfrm>
            <a:off x="8238744" y="3200400"/>
            <a:ext cx="3383280" cy="1325880"/>
          </a:xfrm>
          <a:prstGeom prst="roundRect">
            <a:avLst>
              <a:gd name="adj" fmla="val 5517"/>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30" name="Shape 28"/>
          <p:cNvSpPr/>
          <p:nvPr/>
        </p:nvSpPr>
        <p:spPr>
          <a:xfrm>
            <a:off x="8238744" y="3200400"/>
            <a:ext cx="73152" cy="1325880"/>
          </a:xfrm>
          <a:prstGeom prst="rect">
            <a:avLst/>
          </a:prstGeom>
          <a:solidFill>
            <a:srgbClr val="0B2347"/>
          </a:solidFill>
          <a:ln w="12700">
            <a:solidFill>
              <a:srgbClr val="0B2347"/>
            </a:solidFill>
            <a:prstDash val="solid"/>
          </a:ln>
        </p:spPr>
        <p:txBody>
          <a:bodyPr/>
          <a:lstStyle/>
          <a:p>
            <a:endParaRPr lang="en-US"/>
          </a:p>
        </p:txBody>
      </p:sp>
      <p:sp>
        <p:nvSpPr>
          <p:cNvPr id="31" name="Text 29"/>
          <p:cNvSpPr/>
          <p:nvPr/>
        </p:nvSpPr>
        <p:spPr>
          <a:xfrm>
            <a:off x="8439912" y="3364992"/>
            <a:ext cx="3054096" cy="228600"/>
          </a:xfrm>
          <a:prstGeom prst="rect">
            <a:avLst/>
          </a:prstGeom>
          <a:noFill/>
          <a:ln/>
        </p:spPr>
        <p:txBody>
          <a:bodyPr wrap="square" lIns="0" tIns="0" rIns="0" bIns="0" rtlCol="0" anchor="ctr"/>
          <a:lstStyle/>
          <a:p>
            <a:pPr marL="0" indent="0">
              <a:buNone/>
            </a:pPr>
            <a:r>
              <a:rPr lang="en-US" sz="1220" b="1" dirty="0">
                <a:solidFill>
                  <a:srgbClr val="0B2347"/>
                </a:solidFill>
              </a:rPr>
              <a:t>Policy intelligence</a:t>
            </a:r>
            <a:endParaRPr lang="en-US" sz="1220" dirty="0"/>
          </a:p>
        </p:txBody>
      </p:sp>
      <p:sp>
        <p:nvSpPr>
          <p:cNvPr id="32" name="Text 30"/>
          <p:cNvSpPr/>
          <p:nvPr/>
        </p:nvSpPr>
        <p:spPr>
          <a:xfrm>
            <a:off x="8439912" y="3703320"/>
            <a:ext cx="3063240" cy="64008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NLP-assisted research, market scanning, regulatory impact analysis and evidence generation.</a:t>
            </a:r>
            <a:endParaRPr lang="en-US" sz="880" dirty="0"/>
          </a:p>
        </p:txBody>
      </p:sp>
      <p:sp>
        <p:nvSpPr>
          <p:cNvPr id="33"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12</a:t>
            </a:fld>
            <a:endParaRPr lang="en-US"/>
          </a:p>
        </p:txBody>
      </p:sp>
      <p:graphicFrame>
        <p:nvGraphicFramePr>
          <p:cNvPr id="34" name="Object 33">
            <a:extLst>
              <a:ext uri="{FF2B5EF4-FFF2-40B4-BE49-F238E27FC236}">
                <a16:creationId xmlns:a16="http://schemas.microsoft.com/office/drawing/2014/main" id="{65F32060-DCBB-7729-F0D6-90DA06DD9CD2}"/>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4" name="Object 33">
                        <a:extLst>
                          <a:ext uri="{FF2B5EF4-FFF2-40B4-BE49-F238E27FC236}">
                            <a16:creationId xmlns:a16="http://schemas.microsoft.com/office/drawing/2014/main" id="{65F32060-DCBB-7729-F0D6-90DA06DD9C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
        <p:nvSpPr>
          <p:cNvPr id="35" name="Text 23">
            <a:extLst>
              <a:ext uri="{FF2B5EF4-FFF2-40B4-BE49-F238E27FC236}">
                <a16:creationId xmlns:a16="http://schemas.microsoft.com/office/drawing/2014/main" id="{139618E0-54B1-9008-D52F-9160B099FBBD}"/>
              </a:ext>
            </a:extLst>
          </p:cNvPr>
          <p:cNvSpPr/>
          <p:nvPr/>
        </p:nvSpPr>
        <p:spPr>
          <a:xfrm>
            <a:off x="822960" y="5303520"/>
            <a:ext cx="10515600" cy="365760"/>
          </a:xfrm>
          <a:prstGeom prst="rect">
            <a:avLst/>
          </a:prstGeom>
          <a:noFill/>
          <a:ln/>
        </p:spPr>
        <p:txBody>
          <a:bodyPr wrap="square" lIns="381" tIns="381" rIns="381" bIns="381" rtlCol="0" anchor="ctr"/>
          <a:lstStyle/>
          <a:p>
            <a:pPr marL="0" indent="0" algn="ctr">
              <a:buNone/>
            </a:pPr>
            <a:r>
              <a:rPr lang="en-US" sz="1360" b="1">
                <a:solidFill>
                  <a:srgbClr val="0B2347"/>
                </a:solidFill>
              </a:rPr>
              <a:t>Key Question for every use case: What decision does this improve, accelerate or strengthen?</a:t>
            </a:r>
            <a:endParaRPr lang="en-US" sz="136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SupTech Design Principles</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Supervisory AI must be trusted before it can be transformational</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777240" y="1298448"/>
            <a:ext cx="4983480" cy="914400"/>
          </a:xfrm>
          <a:prstGeom prst="roundRect">
            <a:avLst>
              <a:gd name="adj" fmla="val 8000"/>
            </a:avLst>
          </a:prstGeom>
          <a:solidFill>
            <a:srgbClr val="EAF3FF"/>
          </a:solidFill>
          <a:ln w="5080">
            <a:solidFill>
              <a:srgbClr val="CBD5E1"/>
            </a:solidFill>
            <a:prstDash val="solid"/>
          </a:ln>
        </p:spPr>
        <p:txBody>
          <a:bodyPr/>
          <a:lstStyle/>
          <a:p>
            <a:endParaRPr lang="en-US"/>
          </a:p>
        </p:txBody>
      </p:sp>
      <p:sp>
        <p:nvSpPr>
          <p:cNvPr id="10" name="Text 8"/>
          <p:cNvSpPr/>
          <p:nvPr/>
        </p:nvSpPr>
        <p:spPr>
          <a:xfrm>
            <a:off x="941832" y="1435608"/>
            <a:ext cx="1600200" cy="182880"/>
          </a:xfrm>
          <a:prstGeom prst="rect">
            <a:avLst/>
          </a:prstGeom>
          <a:noFill/>
          <a:ln/>
        </p:spPr>
        <p:txBody>
          <a:bodyPr wrap="square" lIns="0" tIns="0" rIns="0" bIns="0" rtlCol="0" anchor="ctr"/>
          <a:lstStyle/>
          <a:p>
            <a:pPr marL="0" indent="0">
              <a:buNone/>
            </a:pPr>
            <a:r>
              <a:rPr lang="en-US" sz="1150" b="1" dirty="0">
                <a:solidFill>
                  <a:srgbClr val="0F4C81"/>
                </a:solidFill>
              </a:rPr>
              <a:t>Human authority</a:t>
            </a:r>
            <a:endParaRPr lang="en-US" sz="1150" dirty="0"/>
          </a:p>
        </p:txBody>
      </p:sp>
      <p:sp>
        <p:nvSpPr>
          <p:cNvPr id="11" name="Text 9"/>
          <p:cNvSpPr/>
          <p:nvPr/>
        </p:nvSpPr>
        <p:spPr>
          <a:xfrm>
            <a:off x="2606040" y="1444752"/>
            <a:ext cx="2926080" cy="365760"/>
          </a:xfrm>
          <a:prstGeom prst="rect">
            <a:avLst/>
          </a:prstGeom>
          <a:noFill/>
          <a:ln/>
        </p:spPr>
        <p:txBody>
          <a:bodyPr wrap="square" lIns="0" tIns="0" rIns="0" bIns="0" rtlCol="0" anchor="ctr">
            <a:normAutofit/>
          </a:bodyPr>
          <a:lstStyle/>
          <a:p>
            <a:pPr marL="0" indent="0">
              <a:buNone/>
            </a:pPr>
            <a:r>
              <a:rPr lang="en-US" sz="840">
                <a:solidFill>
                  <a:srgbClr val="334155"/>
                </a:solidFill>
              </a:rPr>
              <a:t>Supervisors  remain responsible for decisions </a:t>
            </a:r>
            <a:endParaRPr lang="en-US" sz="840" dirty="0"/>
          </a:p>
        </p:txBody>
      </p:sp>
      <p:sp>
        <p:nvSpPr>
          <p:cNvPr id="12" name="Shape 10"/>
          <p:cNvSpPr/>
          <p:nvPr/>
        </p:nvSpPr>
        <p:spPr>
          <a:xfrm>
            <a:off x="6217920" y="1298448"/>
            <a:ext cx="4983480" cy="914400"/>
          </a:xfrm>
          <a:prstGeom prst="roundRect">
            <a:avLst>
              <a:gd name="adj" fmla="val 8000"/>
            </a:avLst>
          </a:prstGeom>
          <a:solidFill>
            <a:srgbClr val="EAF7EF"/>
          </a:solidFill>
          <a:ln w="5080">
            <a:solidFill>
              <a:srgbClr val="CBD5E1"/>
            </a:solidFill>
            <a:prstDash val="solid"/>
          </a:ln>
        </p:spPr>
        <p:txBody>
          <a:bodyPr/>
          <a:lstStyle/>
          <a:p>
            <a:endParaRPr lang="en-US"/>
          </a:p>
        </p:txBody>
      </p:sp>
      <p:sp>
        <p:nvSpPr>
          <p:cNvPr id="13" name="Text 11"/>
          <p:cNvSpPr/>
          <p:nvPr/>
        </p:nvSpPr>
        <p:spPr>
          <a:xfrm>
            <a:off x="6382512" y="1435608"/>
            <a:ext cx="1600200" cy="182880"/>
          </a:xfrm>
          <a:prstGeom prst="rect">
            <a:avLst/>
          </a:prstGeom>
          <a:noFill/>
          <a:ln/>
        </p:spPr>
        <p:txBody>
          <a:bodyPr wrap="square" lIns="0" tIns="0" rIns="0" bIns="0" rtlCol="0" anchor="ctr"/>
          <a:lstStyle/>
          <a:p>
            <a:pPr marL="0" indent="0">
              <a:buNone/>
            </a:pPr>
            <a:r>
              <a:rPr lang="en-US" sz="1150" b="1" dirty="0">
                <a:solidFill>
                  <a:srgbClr val="1F7A4D"/>
                </a:solidFill>
              </a:rPr>
              <a:t>Explainability</a:t>
            </a:r>
            <a:endParaRPr lang="en-US" sz="1150" dirty="0"/>
          </a:p>
        </p:txBody>
      </p:sp>
      <p:sp>
        <p:nvSpPr>
          <p:cNvPr id="14" name="Text 12"/>
          <p:cNvSpPr/>
          <p:nvPr/>
        </p:nvSpPr>
        <p:spPr>
          <a:xfrm>
            <a:off x="8046720" y="1444752"/>
            <a:ext cx="2926080" cy="365760"/>
          </a:xfrm>
          <a:prstGeom prst="rect">
            <a:avLst/>
          </a:prstGeom>
          <a:noFill/>
          <a:ln/>
        </p:spPr>
        <p:txBody>
          <a:bodyPr wrap="square" lIns="0" tIns="0" rIns="0" bIns="0" rtlCol="0" anchor="ctr">
            <a:normAutofit/>
          </a:bodyPr>
          <a:lstStyle/>
          <a:p>
            <a:pPr marL="0" indent="0">
              <a:buNone/>
            </a:pPr>
            <a:r>
              <a:rPr lang="en-US" sz="840" dirty="0">
                <a:solidFill>
                  <a:srgbClr val="334155"/>
                </a:solidFill>
              </a:rPr>
              <a:t>Risk signals must be traceable, testable and defensible.</a:t>
            </a:r>
            <a:endParaRPr lang="en-US" sz="840" dirty="0"/>
          </a:p>
        </p:txBody>
      </p:sp>
      <p:sp>
        <p:nvSpPr>
          <p:cNvPr id="15" name="Shape 13"/>
          <p:cNvSpPr/>
          <p:nvPr/>
        </p:nvSpPr>
        <p:spPr>
          <a:xfrm>
            <a:off x="777240" y="2670048"/>
            <a:ext cx="4983480" cy="914400"/>
          </a:xfrm>
          <a:prstGeom prst="roundRect">
            <a:avLst>
              <a:gd name="adj" fmla="val 8000"/>
            </a:avLst>
          </a:prstGeom>
          <a:solidFill>
            <a:srgbClr val="FFF7D6"/>
          </a:solidFill>
          <a:ln w="5080">
            <a:solidFill>
              <a:srgbClr val="CBD5E1"/>
            </a:solidFill>
            <a:prstDash val="solid"/>
          </a:ln>
        </p:spPr>
        <p:txBody>
          <a:bodyPr/>
          <a:lstStyle/>
          <a:p>
            <a:endParaRPr lang="en-US"/>
          </a:p>
        </p:txBody>
      </p:sp>
      <p:sp>
        <p:nvSpPr>
          <p:cNvPr id="16" name="Text 14"/>
          <p:cNvSpPr/>
          <p:nvPr/>
        </p:nvSpPr>
        <p:spPr>
          <a:xfrm>
            <a:off x="941832" y="2807208"/>
            <a:ext cx="1600200" cy="182880"/>
          </a:xfrm>
          <a:prstGeom prst="rect">
            <a:avLst/>
          </a:prstGeom>
          <a:noFill/>
          <a:ln/>
        </p:spPr>
        <p:txBody>
          <a:bodyPr wrap="square" lIns="0" tIns="0" rIns="0" bIns="0" rtlCol="0" anchor="ctr"/>
          <a:lstStyle/>
          <a:p>
            <a:pPr marL="0" indent="0">
              <a:buNone/>
            </a:pPr>
            <a:r>
              <a:rPr lang="en-US" sz="1150" b="1" dirty="0">
                <a:solidFill>
                  <a:srgbClr val="C99700"/>
                </a:solidFill>
              </a:rPr>
              <a:t>Data discipline</a:t>
            </a:r>
            <a:endParaRPr lang="en-US" sz="1150" dirty="0"/>
          </a:p>
        </p:txBody>
      </p:sp>
      <p:sp>
        <p:nvSpPr>
          <p:cNvPr id="17" name="Text 15"/>
          <p:cNvSpPr/>
          <p:nvPr/>
        </p:nvSpPr>
        <p:spPr>
          <a:xfrm>
            <a:off x="2606040" y="2816352"/>
            <a:ext cx="2926080" cy="365760"/>
          </a:xfrm>
          <a:prstGeom prst="rect">
            <a:avLst/>
          </a:prstGeom>
          <a:noFill/>
          <a:ln/>
        </p:spPr>
        <p:txBody>
          <a:bodyPr wrap="square" lIns="0" tIns="0" rIns="0" bIns="0" rtlCol="0" anchor="ctr">
            <a:normAutofit/>
          </a:bodyPr>
          <a:lstStyle/>
          <a:p>
            <a:pPr marL="0" indent="0">
              <a:buNone/>
            </a:pPr>
            <a:r>
              <a:rPr lang="en-US" sz="840">
                <a:solidFill>
                  <a:srgbClr val="334155"/>
                </a:solidFill>
              </a:rPr>
              <a:t>Data Quality – Non-negoitiaible .</a:t>
            </a:r>
            <a:endParaRPr lang="en-US" sz="840" dirty="0"/>
          </a:p>
        </p:txBody>
      </p:sp>
      <p:sp>
        <p:nvSpPr>
          <p:cNvPr id="18" name="Shape 16"/>
          <p:cNvSpPr/>
          <p:nvPr/>
        </p:nvSpPr>
        <p:spPr>
          <a:xfrm>
            <a:off x="6217920" y="2670048"/>
            <a:ext cx="4983480" cy="914400"/>
          </a:xfrm>
          <a:prstGeom prst="roundRect">
            <a:avLst>
              <a:gd name="adj" fmla="val 8000"/>
            </a:avLst>
          </a:prstGeom>
          <a:solidFill>
            <a:srgbClr val="F1E9FF"/>
          </a:solidFill>
          <a:ln w="5080">
            <a:solidFill>
              <a:srgbClr val="CBD5E1"/>
            </a:solidFill>
            <a:prstDash val="solid"/>
          </a:ln>
        </p:spPr>
        <p:txBody>
          <a:bodyPr/>
          <a:lstStyle/>
          <a:p>
            <a:endParaRPr lang="en-US"/>
          </a:p>
        </p:txBody>
      </p:sp>
      <p:sp>
        <p:nvSpPr>
          <p:cNvPr id="19" name="Text 17"/>
          <p:cNvSpPr/>
          <p:nvPr/>
        </p:nvSpPr>
        <p:spPr>
          <a:xfrm>
            <a:off x="6382512" y="2807208"/>
            <a:ext cx="1600200" cy="182880"/>
          </a:xfrm>
          <a:prstGeom prst="rect">
            <a:avLst/>
          </a:prstGeom>
          <a:noFill/>
          <a:ln/>
        </p:spPr>
        <p:txBody>
          <a:bodyPr wrap="square" lIns="0" tIns="0" rIns="0" bIns="0" rtlCol="0" anchor="ctr"/>
          <a:lstStyle/>
          <a:p>
            <a:pPr marL="0" indent="0">
              <a:buNone/>
            </a:pPr>
            <a:r>
              <a:rPr lang="en-US" sz="1150" b="1" dirty="0">
                <a:solidFill>
                  <a:srgbClr val="5B2C83"/>
                </a:solidFill>
              </a:rPr>
              <a:t>Risk tiering</a:t>
            </a:r>
            <a:endParaRPr lang="en-US" sz="1150" dirty="0"/>
          </a:p>
        </p:txBody>
      </p:sp>
      <p:sp>
        <p:nvSpPr>
          <p:cNvPr id="20" name="Text 18"/>
          <p:cNvSpPr/>
          <p:nvPr/>
        </p:nvSpPr>
        <p:spPr>
          <a:xfrm>
            <a:off x="8046720" y="2816352"/>
            <a:ext cx="2926080" cy="365760"/>
          </a:xfrm>
          <a:prstGeom prst="rect">
            <a:avLst/>
          </a:prstGeom>
          <a:noFill/>
          <a:ln/>
        </p:spPr>
        <p:txBody>
          <a:bodyPr wrap="square" lIns="0" tIns="0" rIns="0" bIns="0" rtlCol="0" anchor="ctr">
            <a:normAutofit/>
          </a:bodyPr>
          <a:lstStyle/>
          <a:p>
            <a:pPr marL="0" indent="0">
              <a:buNone/>
            </a:pPr>
            <a:r>
              <a:rPr lang="en-US" sz="840" dirty="0">
                <a:solidFill>
                  <a:srgbClr val="334155"/>
                </a:solidFill>
              </a:rPr>
              <a:t>Higher-risk AI requires stronger validation, monitoring and approval.</a:t>
            </a:r>
            <a:endParaRPr lang="en-US" sz="840" dirty="0"/>
          </a:p>
        </p:txBody>
      </p:sp>
      <p:sp>
        <p:nvSpPr>
          <p:cNvPr id="21" name="Shape 19"/>
          <p:cNvSpPr/>
          <p:nvPr/>
        </p:nvSpPr>
        <p:spPr>
          <a:xfrm>
            <a:off x="777240" y="4041648"/>
            <a:ext cx="4983480" cy="914400"/>
          </a:xfrm>
          <a:prstGeom prst="roundRect">
            <a:avLst>
              <a:gd name="adj" fmla="val 8000"/>
            </a:avLst>
          </a:prstGeom>
          <a:solidFill>
            <a:srgbClr val="FEE2E2"/>
          </a:solidFill>
          <a:ln w="5080">
            <a:solidFill>
              <a:srgbClr val="CBD5E1"/>
            </a:solidFill>
            <a:prstDash val="solid"/>
          </a:ln>
        </p:spPr>
        <p:txBody>
          <a:bodyPr/>
          <a:lstStyle/>
          <a:p>
            <a:endParaRPr lang="en-US"/>
          </a:p>
        </p:txBody>
      </p:sp>
      <p:sp>
        <p:nvSpPr>
          <p:cNvPr id="22" name="Text 20"/>
          <p:cNvSpPr/>
          <p:nvPr/>
        </p:nvSpPr>
        <p:spPr>
          <a:xfrm>
            <a:off x="941832" y="4178808"/>
            <a:ext cx="1600200" cy="182880"/>
          </a:xfrm>
          <a:prstGeom prst="rect">
            <a:avLst/>
          </a:prstGeom>
          <a:noFill/>
          <a:ln/>
        </p:spPr>
        <p:txBody>
          <a:bodyPr wrap="square" lIns="0" tIns="0" rIns="0" bIns="0" rtlCol="0" anchor="ctr"/>
          <a:lstStyle/>
          <a:p>
            <a:pPr marL="0" indent="0">
              <a:buNone/>
            </a:pPr>
            <a:r>
              <a:rPr lang="en-US" sz="1150" b="1" dirty="0">
                <a:solidFill>
                  <a:srgbClr val="B91C1C"/>
                </a:solidFill>
              </a:rPr>
              <a:t>Security by design</a:t>
            </a:r>
            <a:endParaRPr lang="en-US" sz="1150" dirty="0"/>
          </a:p>
        </p:txBody>
      </p:sp>
      <p:sp>
        <p:nvSpPr>
          <p:cNvPr id="23" name="Text 21"/>
          <p:cNvSpPr/>
          <p:nvPr/>
        </p:nvSpPr>
        <p:spPr>
          <a:xfrm>
            <a:off x="2606040" y="4187952"/>
            <a:ext cx="2926080" cy="365760"/>
          </a:xfrm>
          <a:prstGeom prst="rect">
            <a:avLst/>
          </a:prstGeom>
          <a:noFill/>
          <a:ln/>
        </p:spPr>
        <p:txBody>
          <a:bodyPr wrap="square" lIns="0" tIns="0" rIns="0" bIns="0" rtlCol="0" anchor="ctr">
            <a:normAutofit/>
          </a:bodyPr>
          <a:lstStyle/>
          <a:p>
            <a:pPr marL="0" indent="0">
              <a:buNone/>
            </a:pPr>
            <a:r>
              <a:rPr lang="en-US" sz="840" dirty="0">
                <a:solidFill>
                  <a:srgbClr val="334155"/>
                </a:solidFill>
              </a:rPr>
              <a:t>Cyber, privacy and access controls embedded from the start.</a:t>
            </a:r>
            <a:endParaRPr lang="en-US" sz="840" dirty="0"/>
          </a:p>
        </p:txBody>
      </p:sp>
      <p:sp>
        <p:nvSpPr>
          <p:cNvPr id="24" name="Shape 22"/>
          <p:cNvSpPr/>
          <p:nvPr/>
        </p:nvSpPr>
        <p:spPr>
          <a:xfrm>
            <a:off x="6217920" y="4041648"/>
            <a:ext cx="4983480" cy="914400"/>
          </a:xfrm>
          <a:prstGeom prst="roundRect">
            <a:avLst>
              <a:gd name="adj" fmla="val 8000"/>
            </a:avLst>
          </a:prstGeom>
          <a:solidFill>
            <a:srgbClr val="F1F5F9"/>
          </a:solidFill>
          <a:ln w="5080">
            <a:solidFill>
              <a:srgbClr val="CBD5E1"/>
            </a:solidFill>
            <a:prstDash val="solid"/>
          </a:ln>
        </p:spPr>
        <p:txBody>
          <a:bodyPr/>
          <a:lstStyle/>
          <a:p>
            <a:endParaRPr lang="en-US"/>
          </a:p>
        </p:txBody>
      </p:sp>
      <p:sp>
        <p:nvSpPr>
          <p:cNvPr id="25" name="Text 23"/>
          <p:cNvSpPr/>
          <p:nvPr/>
        </p:nvSpPr>
        <p:spPr>
          <a:xfrm>
            <a:off x="6382512" y="4178808"/>
            <a:ext cx="1600200" cy="182880"/>
          </a:xfrm>
          <a:prstGeom prst="rect">
            <a:avLst/>
          </a:prstGeom>
          <a:noFill/>
          <a:ln/>
        </p:spPr>
        <p:txBody>
          <a:bodyPr wrap="square" lIns="0" tIns="0" rIns="0" bIns="0" rtlCol="0" anchor="ctr"/>
          <a:lstStyle/>
          <a:p>
            <a:pPr marL="0" indent="0">
              <a:buNone/>
            </a:pPr>
            <a:r>
              <a:rPr lang="en-US" sz="1150" b="1" dirty="0">
                <a:solidFill>
                  <a:srgbClr val="0B2347"/>
                </a:solidFill>
              </a:rPr>
              <a:t>Continuous assurance</a:t>
            </a:r>
            <a:endParaRPr lang="en-US" sz="1150" dirty="0"/>
          </a:p>
        </p:txBody>
      </p:sp>
      <p:sp>
        <p:nvSpPr>
          <p:cNvPr id="26" name="Text 24"/>
          <p:cNvSpPr/>
          <p:nvPr/>
        </p:nvSpPr>
        <p:spPr>
          <a:xfrm>
            <a:off x="8046720" y="4187952"/>
            <a:ext cx="2926080" cy="365760"/>
          </a:xfrm>
          <a:prstGeom prst="rect">
            <a:avLst/>
          </a:prstGeom>
          <a:noFill/>
          <a:ln/>
        </p:spPr>
        <p:txBody>
          <a:bodyPr wrap="square" lIns="0" tIns="0" rIns="0" bIns="0" rtlCol="0" anchor="ctr">
            <a:normAutofit/>
          </a:bodyPr>
          <a:lstStyle/>
          <a:p>
            <a:pPr marL="0" indent="0">
              <a:buNone/>
            </a:pPr>
            <a:r>
              <a:rPr lang="en-US" sz="840" dirty="0">
                <a:solidFill>
                  <a:srgbClr val="334155"/>
                </a:solidFill>
              </a:rPr>
              <a:t>Models are monitored for drift, bias, errors and unintended impacts.</a:t>
            </a:r>
            <a:endParaRPr lang="en-US" sz="840" dirty="0"/>
          </a:p>
        </p:txBody>
      </p:sp>
      <p:sp>
        <p:nvSpPr>
          <p:cNvPr id="27"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13</a:t>
            </a:fld>
            <a:endParaRPr lang="en-US"/>
          </a:p>
        </p:txBody>
      </p:sp>
      <p:graphicFrame>
        <p:nvGraphicFramePr>
          <p:cNvPr id="28" name="Object 27">
            <a:extLst>
              <a:ext uri="{FF2B5EF4-FFF2-40B4-BE49-F238E27FC236}">
                <a16:creationId xmlns:a16="http://schemas.microsoft.com/office/drawing/2014/main" id="{3DC38424-6E43-9670-5AA5-FDC5E3AD925B}"/>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28" name="Object 27">
                        <a:extLst>
                          <a:ext uri="{FF2B5EF4-FFF2-40B4-BE49-F238E27FC236}">
                            <a16:creationId xmlns:a16="http://schemas.microsoft.com/office/drawing/2014/main" id="{3DC38424-6E43-9670-5AA5-FDC5E3AD92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2347"/>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B2347"/>
          </a:solidFill>
          <a:ln w="12700">
            <a:solidFill>
              <a:srgbClr val="0B2347"/>
            </a:solidFill>
            <a:prstDash val="solid"/>
          </a:ln>
        </p:spPr>
        <p:txBody>
          <a:bodyPr/>
          <a:lstStyle/>
          <a:p>
            <a:endParaRPr lang="en-US"/>
          </a:p>
        </p:txBody>
      </p:sp>
      <p:sp>
        <p:nvSpPr>
          <p:cNvPr id="5" name="Text 3"/>
          <p:cNvSpPr/>
          <p:nvPr/>
        </p:nvSpPr>
        <p:spPr>
          <a:xfrm>
            <a:off x="685800" y="713232"/>
            <a:ext cx="1097280" cy="365760"/>
          </a:xfrm>
          <a:prstGeom prst="rect">
            <a:avLst/>
          </a:prstGeom>
          <a:noFill/>
          <a:ln/>
        </p:spPr>
        <p:txBody>
          <a:bodyPr wrap="square" lIns="0" tIns="0" rIns="0" bIns="0" rtlCol="0" anchor="ctr"/>
          <a:lstStyle/>
          <a:p>
            <a:pPr marL="0" indent="0">
              <a:buNone/>
            </a:pPr>
            <a:r>
              <a:rPr lang="en-US" sz="1800" b="1" dirty="0">
                <a:solidFill>
                  <a:srgbClr val="C99700"/>
                </a:solidFill>
              </a:rPr>
              <a:t>04</a:t>
            </a:r>
            <a:endParaRPr lang="en-US" sz="1800" dirty="0"/>
          </a:p>
        </p:txBody>
      </p:sp>
      <p:sp>
        <p:nvSpPr>
          <p:cNvPr id="6" name="Text 4"/>
          <p:cNvSpPr/>
          <p:nvPr/>
        </p:nvSpPr>
        <p:spPr>
          <a:xfrm>
            <a:off x="685800" y="1572768"/>
            <a:ext cx="9875520" cy="731520"/>
          </a:xfrm>
          <a:prstGeom prst="rect">
            <a:avLst/>
          </a:prstGeom>
          <a:noFill/>
          <a:ln/>
        </p:spPr>
        <p:txBody>
          <a:bodyPr wrap="square" lIns="0" tIns="0" rIns="0" bIns="0" rtlCol="0" anchor="ctr"/>
          <a:lstStyle/>
          <a:p>
            <a:pPr marL="0" indent="0">
              <a:buNone/>
            </a:pPr>
            <a:r>
              <a:rPr lang="en-US" sz="3000" b="1" dirty="0">
                <a:solidFill>
                  <a:srgbClr val="FFFFFF"/>
                </a:solidFill>
              </a:rPr>
              <a:t>RegTech: Compliance by Design</a:t>
            </a:r>
            <a:endParaRPr lang="en-US" sz="3000" dirty="0"/>
          </a:p>
        </p:txBody>
      </p:sp>
      <p:sp>
        <p:nvSpPr>
          <p:cNvPr id="7" name="Text 5"/>
          <p:cNvSpPr/>
          <p:nvPr/>
        </p:nvSpPr>
        <p:spPr>
          <a:xfrm>
            <a:off x="713232" y="2505456"/>
            <a:ext cx="8961120" cy="640080"/>
          </a:xfrm>
          <a:prstGeom prst="rect">
            <a:avLst/>
          </a:prstGeom>
          <a:noFill/>
          <a:ln/>
        </p:spPr>
        <p:txBody>
          <a:bodyPr wrap="square" lIns="0" tIns="0" rIns="0" bIns="0" rtlCol="0" anchor="ctr"/>
          <a:lstStyle/>
          <a:p>
            <a:pPr marL="0" indent="0">
              <a:buNone/>
            </a:pPr>
            <a:r>
              <a:rPr lang="en-US" sz="1400" dirty="0">
                <a:solidFill>
                  <a:srgbClr val="D9EAFE"/>
                </a:solidFill>
              </a:rPr>
              <a:t>RegTech moves regulated institutions from manual, fragmented compliance to embedded, automated and auditable controls.</a:t>
            </a:r>
            <a:endParaRPr lang="en-US" sz="1400" dirty="0"/>
          </a:p>
        </p:txBody>
      </p:sp>
      <p:sp>
        <p:nvSpPr>
          <p:cNvPr id="8" name="Shape 6"/>
          <p:cNvSpPr/>
          <p:nvPr/>
        </p:nvSpPr>
        <p:spPr>
          <a:xfrm>
            <a:off x="10561320" y="320040"/>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9" name="Text 7"/>
          <p:cNvSpPr/>
          <p:nvPr/>
        </p:nvSpPr>
        <p:spPr>
          <a:xfrm>
            <a:off x="10671048" y="393192"/>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10" name="Shape 8"/>
          <p:cNvSpPr/>
          <p:nvPr/>
        </p:nvSpPr>
        <p:spPr>
          <a:xfrm>
            <a:off x="11183112" y="393192"/>
            <a:ext cx="36576" cy="274320"/>
          </a:xfrm>
          <a:prstGeom prst="rect">
            <a:avLst/>
          </a:prstGeom>
          <a:solidFill>
            <a:srgbClr val="C99700"/>
          </a:solidFill>
          <a:ln w="12700">
            <a:solidFill>
              <a:srgbClr val="C99700"/>
            </a:solidFill>
            <a:prstDash val="solid"/>
          </a:ln>
        </p:spPr>
        <p:txBody>
          <a:bodyPr/>
          <a:lstStyle/>
          <a:p>
            <a:endParaRPr lang="en-US"/>
          </a:p>
        </p:txBody>
      </p:sp>
      <p:sp>
        <p:nvSpPr>
          <p:cNvPr id="11" name="Text 9"/>
          <p:cNvSpPr/>
          <p:nvPr/>
        </p:nvSpPr>
        <p:spPr>
          <a:xfrm>
            <a:off x="11265408" y="374904"/>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14</a:t>
            </a:fld>
            <a:endParaRPr lang="en-US"/>
          </a:p>
        </p:txBody>
      </p:sp>
      <p:graphicFrame>
        <p:nvGraphicFramePr>
          <p:cNvPr id="12" name="Object 11">
            <a:extLst>
              <a:ext uri="{FF2B5EF4-FFF2-40B4-BE49-F238E27FC236}">
                <a16:creationId xmlns:a16="http://schemas.microsoft.com/office/drawing/2014/main" id="{DC6EB27A-2197-15C9-D4C9-9C8262FD41EA}"/>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2" name="Object 11">
                        <a:extLst>
                          <a:ext uri="{FF2B5EF4-FFF2-40B4-BE49-F238E27FC236}">
                            <a16:creationId xmlns:a16="http://schemas.microsoft.com/office/drawing/2014/main" id="{DC6EB27A-2197-15C9-D4C9-9C8262FD41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RegTech in the AI Era: What Institutions Should Prepare For</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Minimum capabilities expected of AI-ready financial institutions</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85800" y="14173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685800" y="1417320"/>
            <a:ext cx="73152" cy="1371600"/>
          </a:xfrm>
          <a:prstGeom prst="rect">
            <a:avLst/>
          </a:prstGeom>
          <a:solidFill>
            <a:srgbClr val="0F4C81"/>
          </a:solidFill>
          <a:ln w="12700">
            <a:solidFill>
              <a:srgbClr val="0F4C81"/>
            </a:solidFill>
            <a:prstDash val="solid"/>
          </a:ln>
        </p:spPr>
        <p:txBody>
          <a:bodyPr/>
          <a:lstStyle/>
          <a:p>
            <a:endParaRPr lang="en-US"/>
          </a:p>
        </p:txBody>
      </p:sp>
      <p:sp>
        <p:nvSpPr>
          <p:cNvPr id="11" name="Text 9"/>
          <p:cNvSpPr/>
          <p:nvPr/>
        </p:nvSpPr>
        <p:spPr>
          <a:xfrm>
            <a:off x="886968" y="1581912"/>
            <a:ext cx="3054096" cy="228600"/>
          </a:xfrm>
          <a:prstGeom prst="rect">
            <a:avLst/>
          </a:prstGeom>
          <a:noFill/>
          <a:ln/>
        </p:spPr>
        <p:txBody>
          <a:bodyPr wrap="square" lIns="0" tIns="0" rIns="0" bIns="0" rtlCol="0" anchor="ctr"/>
          <a:lstStyle/>
          <a:p>
            <a:pPr marL="0" indent="0">
              <a:buNone/>
            </a:pPr>
            <a:r>
              <a:rPr lang="en-US" sz="1220" b="1" dirty="0">
                <a:solidFill>
                  <a:srgbClr val="0F4C81"/>
                </a:solidFill>
              </a:rPr>
              <a:t>AI governance policy</a:t>
            </a:r>
            <a:endParaRPr lang="en-US" sz="1220" dirty="0"/>
          </a:p>
        </p:txBody>
      </p:sp>
      <p:sp>
        <p:nvSpPr>
          <p:cNvPr id="12" name="Text 10"/>
          <p:cNvSpPr/>
          <p:nvPr/>
        </p:nvSpPr>
        <p:spPr>
          <a:xfrm>
            <a:off x="886968" y="19202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Board-approved policy, approved use cases, prohibited uses, model inventory and escalation paths.</a:t>
            </a:r>
            <a:endParaRPr lang="en-US" sz="880" dirty="0"/>
          </a:p>
        </p:txBody>
      </p:sp>
      <p:sp>
        <p:nvSpPr>
          <p:cNvPr id="13" name="Shape 11"/>
          <p:cNvSpPr/>
          <p:nvPr/>
        </p:nvSpPr>
        <p:spPr>
          <a:xfrm>
            <a:off x="4462272" y="14173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4462272" y="1417320"/>
            <a:ext cx="73152" cy="1371600"/>
          </a:xfrm>
          <a:prstGeom prst="rect">
            <a:avLst/>
          </a:prstGeom>
          <a:solidFill>
            <a:srgbClr val="1F7A4D"/>
          </a:solidFill>
          <a:ln w="12700">
            <a:solidFill>
              <a:srgbClr val="1F7A4D"/>
            </a:solidFill>
            <a:prstDash val="solid"/>
          </a:ln>
        </p:spPr>
        <p:txBody>
          <a:bodyPr/>
          <a:lstStyle/>
          <a:p>
            <a:endParaRPr lang="en-US"/>
          </a:p>
        </p:txBody>
      </p:sp>
      <p:sp>
        <p:nvSpPr>
          <p:cNvPr id="15" name="Text 13"/>
          <p:cNvSpPr/>
          <p:nvPr/>
        </p:nvSpPr>
        <p:spPr>
          <a:xfrm>
            <a:off x="4663440" y="1581912"/>
            <a:ext cx="3054096" cy="228600"/>
          </a:xfrm>
          <a:prstGeom prst="rect">
            <a:avLst/>
          </a:prstGeom>
          <a:noFill/>
          <a:ln/>
        </p:spPr>
        <p:txBody>
          <a:bodyPr wrap="square" lIns="0" tIns="0" rIns="0" bIns="0" rtlCol="0" anchor="ctr"/>
          <a:lstStyle/>
          <a:p>
            <a:pPr marL="0" indent="0">
              <a:buNone/>
            </a:pPr>
            <a:r>
              <a:rPr lang="en-US" sz="1220" b="1" dirty="0">
                <a:solidFill>
                  <a:srgbClr val="1F7A4D"/>
                </a:solidFill>
              </a:rPr>
              <a:t>Data governance</a:t>
            </a:r>
            <a:endParaRPr lang="en-US" sz="1220" dirty="0"/>
          </a:p>
        </p:txBody>
      </p:sp>
      <p:sp>
        <p:nvSpPr>
          <p:cNvPr id="16" name="Text 14"/>
          <p:cNvSpPr/>
          <p:nvPr/>
        </p:nvSpPr>
        <p:spPr>
          <a:xfrm>
            <a:off x="4663440" y="19202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Data ownership, quality, lineage, privacy, retention, consent and cross-border data controls.</a:t>
            </a:r>
            <a:endParaRPr lang="en-US" sz="880" dirty="0"/>
          </a:p>
        </p:txBody>
      </p:sp>
      <p:sp>
        <p:nvSpPr>
          <p:cNvPr id="17" name="Shape 15"/>
          <p:cNvSpPr/>
          <p:nvPr/>
        </p:nvSpPr>
        <p:spPr>
          <a:xfrm>
            <a:off x="8238744" y="14173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8" name="Shape 16"/>
          <p:cNvSpPr/>
          <p:nvPr/>
        </p:nvSpPr>
        <p:spPr>
          <a:xfrm>
            <a:off x="8238744" y="1417320"/>
            <a:ext cx="73152" cy="1371600"/>
          </a:xfrm>
          <a:prstGeom prst="rect">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8439912" y="1581912"/>
            <a:ext cx="3054096" cy="228600"/>
          </a:xfrm>
          <a:prstGeom prst="rect">
            <a:avLst/>
          </a:prstGeom>
          <a:noFill/>
          <a:ln/>
        </p:spPr>
        <p:txBody>
          <a:bodyPr wrap="square" lIns="0" tIns="0" rIns="0" bIns="0" rtlCol="0" anchor="ctr"/>
          <a:lstStyle/>
          <a:p>
            <a:pPr marL="0" indent="0">
              <a:buNone/>
            </a:pPr>
            <a:r>
              <a:rPr lang="en-US" sz="1220" b="1" dirty="0">
                <a:solidFill>
                  <a:srgbClr val="C99700"/>
                </a:solidFill>
              </a:rPr>
              <a:t>Model risk management</a:t>
            </a:r>
            <a:endParaRPr lang="en-US" sz="1220" dirty="0"/>
          </a:p>
        </p:txBody>
      </p:sp>
      <p:sp>
        <p:nvSpPr>
          <p:cNvPr id="20" name="Text 18"/>
          <p:cNvSpPr/>
          <p:nvPr/>
        </p:nvSpPr>
        <p:spPr>
          <a:xfrm>
            <a:off x="8439912" y="19202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Validation, explainability, fairness testing, performance monitoring, drift management and audit trails.</a:t>
            </a:r>
            <a:endParaRPr lang="en-US" sz="880" dirty="0"/>
          </a:p>
        </p:txBody>
      </p:sp>
      <p:sp>
        <p:nvSpPr>
          <p:cNvPr id="21" name="Shape 19"/>
          <p:cNvSpPr/>
          <p:nvPr/>
        </p:nvSpPr>
        <p:spPr>
          <a:xfrm>
            <a:off x="685800" y="32461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2" name="Shape 20"/>
          <p:cNvSpPr/>
          <p:nvPr/>
        </p:nvSpPr>
        <p:spPr>
          <a:xfrm>
            <a:off x="685800" y="3246120"/>
            <a:ext cx="73152" cy="1371600"/>
          </a:xfrm>
          <a:prstGeom prst="rect">
            <a:avLst/>
          </a:prstGeom>
          <a:solidFill>
            <a:srgbClr val="5B2C83"/>
          </a:solidFill>
          <a:ln w="12700">
            <a:solidFill>
              <a:srgbClr val="5B2C83"/>
            </a:solidFill>
            <a:prstDash val="solid"/>
          </a:ln>
        </p:spPr>
        <p:txBody>
          <a:bodyPr/>
          <a:lstStyle/>
          <a:p>
            <a:endParaRPr lang="en-US"/>
          </a:p>
        </p:txBody>
      </p:sp>
      <p:sp>
        <p:nvSpPr>
          <p:cNvPr id="23" name="Text 21"/>
          <p:cNvSpPr/>
          <p:nvPr/>
        </p:nvSpPr>
        <p:spPr>
          <a:xfrm>
            <a:off x="886968" y="3410712"/>
            <a:ext cx="3054096" cy="228600"/>
          </a:xfrm>
          <a:prstGeom prst="rect">
            <a:avLst/>
          </a:prstGeom>
          <a:noFill/>
          <a:ln/>
        </p:spPr>
        <p:txBody>
          <a:bodyPr wrap="square" lIns="0" tIns="0" rIns="0" bIns="0" rtlCol="0" anchor="ctr"/>
          <a:lstStyle/>
          <a:p>
            <a:pPr marL="0" indent="0">
              <a:buNone/>
            </a:pPr>
            <a:r>
              <a:rPr lang="en-US" sz="1220" b="1" dirty="0">
                <a:solidFill>
                  <a:srgbClr val="5B2C83"/>
                </a:solidFill>
              </a:rPr>
              <a:t>Automated compliance</a:t>
            </a:r>
            <a:endParaRPr lang="en-US" sz="1220" dirty="0"/>
          </a:p>
        </p:txBody>
      </p:sp>
      <p:sp>
        <p:nvSpPr>
          <p:cNvPr id="24" name="Text 22"/>
          <p:cNvSpPr/>
          <p:nvPr/>
        </p:nvSpPr>
        <p:spPr>
          <a:xfrm>
            <a:off x="886968" y="37490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Regulatory rules engines, real-time alerts, automated reporting and evidence capture.</a:t>
            </a:r>
            <a:endParaRPr lang="en-US" sz="880" dirty="0"/>
          </a:p>
        </p:txBody>
      </p:sp>
      <p:sp>
        <p:nvSpPr>
          <p:cNvPr id="25" name="Shape 23"/>
          <p:cNvSpPr/>
          <p:nvPr/>
        </p:nvSpPr>
        <p:spPr>
          <a:xfrm>
            <a:off x="4462272" y="32461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6" name="Shape 24"/>
          <p:cNvSpPr/>
          <p:nvPr/>
        </p:nvSpPr>
        <p:spPr>
          <a:xfrm>
            <a:off x="4462272" y="3246120"/>
            <a:ext cx="73152" cy="1371600"/>
          </a:xfrm>
          <a:prstGeom prst="rect">
            <a:avLst/>
          </a:prstGeom>
          <a:solidFill>
            <a:srgbClr val="C2410C"/>
          </a:solidFill>
          <a:ln w="12700">
            <a:solidFill>
              <a:srgbClr val="C2410C"/>
            </a:solidFill>
            <a:prstDash val="solid"/>
          </a:ln>
        </p:spPr>
        <p:txBody>
          <a:bodyPr/>
          <a:lstStyle/>
          <a:p>
            <a:endParaRPr lang="en-US"/>
          </a:p>
        </p:txBody>
      </p:sp>
      <p:sp>
        <p:nvSpPr>
          <p:cNvPr id="27" name="Text 25"/>
          <p:cNvSpPr/>
          <p:nvPr/>
        </p:nvSpPr>
        <p:spPr>
          <a:xfrm>
            <a:off x="4663440" y="3410712"/>
            <a:ext cx="3054096" cy="228600"/>
          </a:xfrm>
          <a:prstGeom prst="rect">
            <a:avLst/>
          </a:prstGeom>
          <a:noFill/>
          <a:ln/>
        </p:spPr>
        <p:txBody>
          <a:bodyPr wrap="square" lIns="0" tIns="0" rIns="0" bIns="0" rtlCol="0" anchor="ctr"/>
          <a:lstStyle/>
          <a:p>
            <a:pPr marL="0" indent="0">
              <a:buNone/>
            </a:pPr>
            <a:r>
              <a:rPr lang="en-US" sz="1220" b="1" dirty="0">
                <a:solidFill>
                  <a:srgbClr val="C2410C"/>
                </a:solidFill>
              </a:rPr>
              <a:t>Third-party assurance</a:t>
            </a:r>
            <a:endParaRPr lang="en-US" sz="1220" dirty="0"/>
          </a:p>
        </p:txBody>
      </p:sp>
      <p:sp>
        <p:nvSpPr>
          <p:cNvPr id="28" name="Text 26"/>
          <p:cNvSpPr/>
          <p:nvPr/>
        </p:nvSpPr>
        <p:spPr>
          <a:xfrm>
            <a:off x="4663440" y="37490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Cloud, model provider and API risk management; exit strategies; concentration risk controls.</a:t>
            </a:r>
            <a:endParaRPr lang="en-US" sz="880" dirty="0"/>
          </a:p>
        </p:txBody>
      </p:sp>
      <p:sp>
        <p:nvSpPr>
          <p:cNvPr id="29" name="Shape 27"/>
          <p:cNvSpPr/>
          <p:nvPr/>
        </p:nvSpPr>
        <p:spPr>
          <a:xfrm>
            <a:off x="8238744" y="32461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30" name="Shape 28"/>
          <p:cNvSpPr/>
          <p:nvPr/>
        </p:nvSpPr>
        <p:spPr>
          <a:xfrm>
            <a:off x="8238744" y="3246120"/>
            <a:ext cx="73152" cy="1371600"/>
          </a:xfrm>
          <a:prstGeom prst="rect">
            <a:avLst/>
          </a:prstGeom>
          <a:solidFill>
            <a:srgbClr val="0B2347"/>
          </a:solidFill>
          <a:ln w="12700">
            <a:solidFill>
              <a:srgbClr val="0B2347"/>
            </a:solidFill>
            <a:prstDash val="solid"/>
          </a:ln>
        </p:spPr>
        <p:txBody>
          <a:bodyPr/>
          <a:lstStyle/>
          <a:p>
            <a:endParaRPr lang="en-US"/>
          </a:p>
        </p:txBody>
      </p:sp>
      <p:sp>
        <p:nvSpPr>
          <p:cNvPr id="31" name="Text 29"/>
          <p:cNvSpPr/>
          <p:nvPr/>
        </p:nvSpPr>
        <p:spPr>
          <a:xfrm>
            <a:off x="8439912" y="3410712"/>
            <a:ext cx="3054096" cy="228600"/>
          </a:xfrm>
          <a:prstGeom prst="rect">
            <a:avLst/>
          </a:prstGeom>
          <a:noFill/>
          <a:ln/>
        </p:spPr>
        <p:txBody>
          <a:bodyPr wrap="square" lIns="0" tIns="0" rIns="0" bIns="0" rtlCol="0" anchor="ctr"/>
          <a:lstStyle/>
          <a:p>
            <a:pPr marL="0" indent="0">
              <a:buNone/>
            </a:pPr>
            <a:r>
              <a:rPr lang="en-US" sz="1220" b="1" dirty="0">
                <a:solidFill>
                  <a:srgbClr val="0B2347"/>
                </a:solidFill>
              </a:rPr>
              <a:t>Cyber + AI security</a:t>
            </a:r>
            <a:endParaRPr lang="en-US" sz="1220" dirty="0"/>
          </a:p>
        </p:txBody>
      </p:sp>
      <p:sp>
        <p:nvSpPr>
          <p:cNvPr id="32" name="Text 30"/>
          <p:cNvSpPr/>
          <p:nvPr/>
        </p:nvSpPr>
        <p:spPr>
          <a:xfrm>
            <a:off x="8439912" y="37490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Controls against model theft, prompt injection, data poisoning, deepfake fraud and adversarial manipulation.</a:t>
            </a:r>
            <a:endParaRPr lang="en-US" sz="880" dirty="0"/>
          </a:p>
        </p:txBody>
      </p:sp>
      <p:sp>
        <p:nvSpPr>
          <p:cNvPr id="33" name="Text 31"/>
          <p:cNvSpPr/>
          <p:nvPr/>
        </p:nvSpPr>
        <p:spPr>
          <a:xfrm>
            <a:off x="566928" y="6291072"/>
            <a:ext cx="10424160" cy="137160"/>
          </a:xfrm>
          <a:prstGeom prst="rect">
            <a:avLst/>
          </a:prstGeom>
          <a:noFill/>
          <a:ln/>
        </p:spPr>
        <p:txBody>
          <a:bodyPr wrap="square" lIns="0" tIns="0" rIns="0" bIns="0" rtlCol="0" anchor="ctr"/>
          <a:lstStyle/>
          <a:p>
            <a:pPr marL="0" indent="0">
              <a:buNone/>
            </a:pPr>
            <a:r>
              <a:rPr lang="en-US" sz="560" dirty="0">
                <a:solidFill>
                  <a:srgbClr val="94A3B8"/>
                </a:solidFill>
              </a:rPr>
              <a:t>Source: RBZ AI risk-management expectations in the 2025 Monetary Policy Statement; FSB AI financial stability vulnerabilities.</a:t>
            </a:r>
            <a:endParaRPr lang="en-US" sz="560" dirty="0"/>
          </a:p>
        </p:txBody>
      </p:sp>
      <p:sp>
        <p:nvSpPr>
          <p:cNvPr id="34"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15</a:t>
            </a:fld>
            <a:endParaRPr lang="en-US"/>
          </a:p>
        </p:txBody>
      </p:sp>
      <p:graphicFrame>
        <p:nvGraphicFramePr>
          <p:cNvPr id="35" name="Object 34">
            <a:extLst>
              <a:ext uri="{FF2B5EF4-FFF2-40B4-BE49-F238E27FC236}">
                <a16:creationId xmlns:a16="http://schemas.microsoft.com/office/drawing/2014/main" id="{807B1DB4-677B-3BF1-9E38-41921B9F5725}"/>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5" name="Object 34">
                        <a:extLst>
                          <a:ext uri="{FF2B5EF4-FFF2-40B4-BE49-F238E27FC236}">
                            <a16:creationId xmlns:a16="http://schemas.microsoft.com/office/drawing/2014/main" id="{807B1DB4-677B-3BF1-9E38-41921B9F57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
        <p:nvSpPr>
          <p:cNvPr id="36" name="Text 23">
            <a:extLst>
              <a:ext uri="{FF2B5EF4-FFF2-40B4-BE49-F238E27FC236}">
                <a16:creationId xmlns:a16="http://schemas.microsoft.com/office/drawing/2014/main" id="{0797A97A-F876-8F8F-DFBD-89275D4FCD81}"/>
              </a:ext>
            </a:extLst>
          </p:cNvPr>
          <p:cNvSpPr/>
          <p:nvPr/>
        </p:nvSpPr>
        <p:spPr>
          <a:xfrm>
            <a:off x="822960" y="5303520"/>
            <a:ext cx="10515600" cy="365760"/>
          </a:xfrm>
          <a:prstGeom prst="rect">
            <a:avLst/>
          </a:prstGeom>
          <a:noFill/>
          <a:ln/>
        </p:spPr>
        <p:txBody>
          <a:bodyPr wrap="square" lIns="381" tIns="381" rIns="381" bIns="381" rtlCol="0" anchor="ctr"/>
          <a:lstStyle/>
          <a:p>
            <a:pPr marL="0" indent="0" algn="ctr">
              <a:buNone/>
            </a:pPr>
            <a:r>
              <a:rPr lang="en-US" sz="1360" b="1">
                <a:solidFill>
                  <a:srgbClr val="0B2347"/>
                </a:solidFill>
              </a:rPr>
              <a:t>Key message : Unmanaged AI in one in instituition can create systemic sector stability  risks</a:t>
            </a:r>
            <a:endParaRPr lang="en-US" sz="136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From Compliance Burden to Compliance-by-Design</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The emerging target state for regulated institutions</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868680" y="1444752"/>
            <a:ext cx="2560320" cy="3749040"/>
          </a:xfrm>
          <a:prstGeom prst="rect">
            <a:avLst/>
          </a:prstGeom>
          <a:solidFill>
            <a:srgbClr val="F1F5F9"/>
          </a:solidFill>
          <a:ln w="12700">
            <a:solidFill>
              <a:srgbClr val="CBD5E1"/>
            </a:solidFill>
            <a:prstDash val="solid"/>
          </a:ln>
        </p:spPr>
        <p:txBody>
          <a:bodyPr/>
          <a:lstStyle/>
          <a:p>
            <a:endParaRPr lang="en-US"/>
          </a:p>
        </p:txBody>
      </p:sp>
      <p:sp>
        <p:nvSpPr>
          <p:cNvPr id="10" name="Text 8"/>
          <p:cNvSpPr/>
          <p:nvPr/>
        </p:nvSpPr>
        <p:spPr>
          <a:xfrm>
            <a:off x="1051560" y="1737360"/>
            <a:ext cx="2194560" cy="274320"/>
          </a:xfrm>
          <a:prstGeom prst="rect">
            <a:avLst/>
          </a:prstGeom>
          <a:noFill/>
          <a:ln/>
        </p:spPr>
        <p:txBody>
          <a:bodyPr wrap="square" lIns="0" tIns="0" rIns="0" bIns="0" rtlCol="0" anchor="ctr"/>
          <a:lstStyle/>
          <a:p>
            <a:pPr marL="0" indent="0" algn="ctr">
              <a:buNone/>
            </a:pPr>
            <a:r>
              <a:rPr lang="en-US" sz="1500" b="1" dirty="0">
                <a:solidFill>
                  <a:srgbClr val="334155"/>
                </a:solidFill>
              </a:rPr>
              <a:t>Traditional compliance</a:t>
            </a:r>
            <a:endParaRPr lang="en-US" sz="1500" dirty="0"/>
          </a:p>
        </p:txBody>
      </p:sp>
      <p:sp>
        <p:nvSpPr>
          <p:cNvPr id="11" name="Text 9"/>
          <p:cNvSpPr/>
          <p:nvPr/>
        </p:nvSpPr>
        <p:spPr>
          <a:xfrm>
            <a:off x="1143000" y="2331720"/>
            <a:ext cx="1920240" cy="2148840"/>
          </a:xfrm>
          <a:prstGeom prst="rect">
            <a:avLst/>
          </a:prstGeom>
          <a:noFill/>
          <a:ln/>
        </p:spPr>
        <p:txBody>
          <a:bodyPr wrap="square" lIns="635" tIns="635" rIns="635" bIns="635" rtlCol="0" anchor="t">
            <a:normAutofit/>
          </a:bodyPr>
          <a:lstStyle/>
          <a:p>
            <a:r>
              <a:rPr lang="en-US" sz="1050" dirty="0">
                <a:solidFill>
                  <a:srgbClr val="334155"/>
                </a:solidFill>
                <a:latin typeface="Aptos" pitchFamily="34" charset="0"/>
                <a:ea typeface="Aptos" pitchFamily="34" charset="-122"/>
                <a:cs typeface="Aptos" pitchFamily="34" charset="-120"/>
              </a:rPr>
              <a:t>Manual evidence gathering</a:t>
            </a:r>
            <a:endParaRPr lang="en-US" sz="1050" dirty="0"/>
          </a:p>
          <a:p>
            <a:r>
              <a:rPr lang="en-US" sz="1050" dirty="0">
                <a:solidFill>
                  <a:srgbClr val="334155"/>
                </a:solidFill>
                <a:latin typeface="Aptos" pitchFamily="34" charset="0"/>
                <a:ea typeface="Aptos" pitchFamily="34" charset="-122"/>
                <a:cs typeface="Aptos" pitchFamily="34" charset="-120"/>
              </a:rPr>
              <a:t>After-the-fact reporting</a:t>
            </a:r>
            <a:endParaRPr lang="en-US" sz="1050" dirty="0"/>
          </a:p>
          <a:p>
            <a:r>
              <a:rPr lang="en-US" sz="1050" dirty="0">
                <a:solidFill>
                  <a:srgbClr val="334155"/>
                </a:solidFill>
                <a:latin typeface="Aptos" pitchFamily="34" charset="0"/>
                <a:ea typeface="Aptos" pitchFamily="34" charset="-122"/>
                <a:cs typeface="Aptos" pitchFamily="34" charset="-120"/>
              </a:rPr>
              <a:t>Fragmented controls</a:t>
            </a:r>
            <a:endParaRPr lang="en-US" sz="1050" dirty="0"/>
          </a:p>
          <a:p>
            <a:r>
              <a:rPr lang="en-US" sz="1050" dirty="0">
                <a:solidFill>
                  <a:srgbClr val="334155"/>
                </a:solidFill>
                <a:latin typeface="Aptos" pitchFamily="34" charset="0"/>
                <a:ea typeface="Aptos" pitchFamily="34" charset="-122"/>
                <a:cs typeface="Aptos" pitchFamily="34" charset="-120"/>
              </a:rPr>
              <a:t>Slow exception resolution</a:t>
            </a:r>
            <a:endParaRPr lang="en-US" sz="1050" dirty="0"/>
          </a:p>
          <a:p>
            <a:r>
              <a:rPr lang="en-US" sz="1050" dirty="0">
                <a:solidFill>
                  <a:srgbClr val="334155"/>
                </a:solidFill>
                <a:latin typeface="Aptos" pitchFamily="34" charset="0"/>
                <a:ea typeface="Aptos" pitchFamily="34" charset="-122"/>
                <a:cs typeface="Aptos" pitchFamily="34" charset="-120"/>
              </a:rPr>
              <a:t>Limited data lineage</a:t>
            </a:r>
            <a:endParaRPr lang="en-US" sz="1050" dirty="0"/>
          </a:p>
        </p:txBody>
      </p:sp>
      <p:sp>
        <p:nvSpPr>
          <p:cNvPr id="12" name="Shape 10"/>
          <p:cNvSpPr/>
          <p:nvPr/>
        </p:nvSpPr>
        <p:spPr>
          <a:xfrm>
            <a:off x="3794760" y="2834640"/>
            <a:ext cx="1143000" cy="548640"/>
          </a:xfrm>
          <a:prstGeom prst="rightArrow">
            <a:avLst/>
          </a:prstGeom>
          <a:solidFill>
            <a:srgbClr val="C99700"/>
          </a:solidFill>
          <a:ln w="12700">
            <a:solidFill>
              <a:srgbClr val="C99700"/>
            </a:solidFill>
            <a:prstDash val="solid"/>
          </a:ln>
        </p:spPr>
        <p:txBody>
          <a:bodyPr/>
          <a:lstStyle/>
          <a:p>
            <a:endParaRPr lang="en-US"/>
          </a:p>
        </p:txBody>
      </p:sp>
      <p:sp>
        <p:nvSpPr>
          <p:cNvPr id="13" name="Shape 11"/>
          <p:cNvSpPr/>
          <p:nvPr/>
        </p:nvSpPr>
        <p:spPr>
          <a:xfrm>
            <a:off x="5367528" y="1608445"/>
            <a:ext cx="5897880" cy="3749040"/>
          </a:xfrm>
          <a:prstGeom prst="rect">
            <a:avLst/>
          </a:prstGeom>
          <a:solidFill>
            <a:srgbClr val="EAF3FF"/>
          </a:solidFill>
          <a:ln w="12700">
            <a:solidFill>
              <a:srgbClr val="0F4C81"/>
            </a:solidFill>
            <a:prstDash val="solid"/>
          </a:ln>
        </p:spPr>
        <p:txBody>
          <a:bodyPr/>
          <a:lstStyle/>
          <a:p>
            <a:endParaRPr lang="en-US"/>
          </a:p>
        </p:txBody>
      </p:sp>
      <p:sp>
        <p:nvSpPr>
          <p:cNvPr id="14" name="Text 12"/>
          <p:cNvSpPr/>
          <p:nvPr/>
        </p:nvSpPr>
        <p:spPr>
          <a:xfrm>
            <a:off x="5623560" y="1737360"/>
            <a:ext cx="5349240" cy="274320"/>
          </a:xfrm>
          <a:prstGeom prst="rect">
            <a:avLst/>
          </a:prstGeom>
          <a:noFill/>
          <a:ln/>
        </p:spPr>
        <p:txBody>
          <a:bodyPr wrap="square" lIns="0" tIns="0" rIns="0" bIns="0" rtlCol="0" anchor="ctr"/>
          <a:lstStyle/>
          <a:p>
            <a:pPr marL="0" indent="0" algn="ctr">
              <a:buNone/>
            </a:pPr>
            <a:r>
              <a:rPr lang="en-US" sz="1500" b="1" dirty="0">
                <a:solidFill>
                  <a:srgbClr val="0F4C81"/>
                </a:solidFill>
              </a:rPr>
              <a:t>AI-enabled compliance-by-design</a:t>
            </a:r>
            <a:endParaRPr lang="en-US" sz="1500" dirty="0"/>
          </a:p>
        </p:txBody>
      </p:sp>
      <p:sp>
        <p:nvSpPr>
          <p:cNvPr id="15" name="Text 13"/>
          <p:cNvSpPr/>
          <p:nvPr/>
        </p:nvSpPr>
        <p:spPr>
          <a:xfrm>
            <a:off x="5806440" y="2286000"/>
            <a:ext cx="4937760" cy="2331720"/>
          </a:xfrm>
          <a:prstGeom prst="rect">
            <a:avLst/>
          </a:prstGeom>
          <a:noFill/>
          <a:ln/>
        </p:spPr>
        <p:txBody>
          <a:bodyPr wrap="square" lIns="635" tIns="635" rIns="635" bIns="635" rtlCol="0" anchor="t">
            <a:normAutofit/>
          </a:bodyPr>
          <a:lstStyle/>
          <a:p>
            <a:r>
              <a:rPr lang="en-US" sz="1120" dirty="0">
                <a:solidFill>
                  <a:srgbClr val="334155"/>
                </a:solidFill>
                <a:latin typeface="Aptos" pitchFamily="34" charset="0"/>
                <a:ea typeface="Aptos" pitchFamily="34" charset="-122"/>
                <a:cs typeface="Aptos" pitchFamily="34" charset="-120"/>
              </a:rPr>
              <a:t>Controls embedded in products, channels and payment workflows</a:t>
            </a:r>
            <a:endParaRPr lang="en-US" sz="1120" dirty="0"/>
          </a:p>
          <a:p>
            <a:r>
              <a:rPr lang="en-US" sz="1120" dirty="0">
                <a:solidFill>
                  <a:srgbClr val="334155"/>
                </a:solidFill>
                <a:latin typeface="Aptos" pitchFamily="34" charset="0"/>
                <a:ea typeface="Aptos" pitchFamily="34" charset="-122"/>
                <a:cs typeface="Aptos" pitchFamily="34" charset="-120"/>
              </a:rPr>
              <a:t>Automated checks for AML/CFT, sanctions, fraud and consumer-protection rules</a:t>
            </a:r>
            <a:endParaRPr lang="en-US" sz="1120" dirty="0"/>
          </a:p>
          <a:p>
            <a:r>
              <a:rPr lang="en-US" sz="1120" dirty="0">
                <a:solidFill>
                  <a:srgbClr val="334155"/>
                </a:solidFill>
                <a:latin typeface="Aptos" pitchFamily="34" charset="0"/>
                <a:ea typeface="Aptos" pitchFamily="34" charset="-122"/>
                <a:cs typeface="Aptos" pitchFamily="34" charset="-120"/>
              </a:rPr>
              <a:t>Real-time exception management and supervisory reporting APIs</a:t>
            </a:r>
            <a:endParaRPr lang="en-US" sz="1120" dirty="0"/>
          </a:p>
          <a:p>
            <a:r>
              <a:rPr lang="en-US" sz="1120" dirty="0">
                <a:solidFill>
                  <a:srgbClr val="334155"/>
                </a:solidFill>
                <a:latin typeface="Aptos" pitchFamily="34" charset="0"/>
                <a:ea typeface="Aptos" pitchFamily="34" charset="-122"/>
                <a:cs typeface="Aptos" pitchFamily="34" charset="-120"/>
              </a:rPr>
              <a:t>Verifiable audit trails, explainable decisions and stronger accountability</a:t>
            </a:r>
            <a:endParaRPr lang="en-US" sz="1120" dirty="0"/>
          </a:p>
        </p:txBody>
      </p:sp>
      <p:sp>
        <p:nvSpPr>
          <p:cNvPr id="16" name="Text 14"/>
          <p:cNvSpPr/>
          <p:nvPr/>
        </p:nvSpPr>
        <p:spPr>
          <a:xfrm>
            <a:off x="566928" y="6291072"/>
            <a:ext cx="10424160" cy="137160"/>
          </a:xfrm>
          <a:prstGeom prst="rect">
            <a:avLst/>
          </a:prstGeom>
          <a:noFill/>
          <a:ln/>
        </p:spPr>
        <p:txBody>
          <a:bodyPr wrap="square" lIns="0" tIns="0" rIns="0" bIns="0" rtlCol="0" anchor="ctr"/>
          <a:lstStyle/>
          <a:p>
            <a:pPr marL="0" indent="0">
              <a:buNone/>
            </a:pPr>
            <a:r>
              <a:rPr lang="en-US" sz="560" dirty="0">
                <a:solidFill>
                  <a:srgbClr val="94A3B8"/>
                </a:solidFill>
              </a:rPr>
              <a:t>Reference: BIS Project Mandala illustrates compliance-by-design for cross-border payments.</a:t>
            </a:r>
            <a:endParaRPr lang="en-US" sz="56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16</a:t>
            </a:fld>
            <a:endParaRPr lang="en-US"/>
          </a:p>
        </p:txBody>
      </p:sp>
      <p:graphicFrame>
        <p:nvGraphicFramePr>
          <p:cNvPr id="17" name="Object 16">
            <a:extLst>
              <a:ext uri="{FF2B5EF4-FFF2-40B4-BE49-F238E27FC236}">
                <a16:creationId xmlns:a16="http://schemas.microsoft.com/office/drawing/2014/main" id="{80899278-48E5-E802-D5FC-6AE184CC8045}"/>
              </a:ext>
            </a:extLst>
          </p:cNvPr>
          <p:cNvGraphicFramePr>
            <a:graphicFrameLocks noChangeAspect="1"/>
          </p:cNvGraphicFramePr>
          <p:nvPr>
            <p:extLst>
              <p:ext uri="{D42A27DB-BD31-4B8C-83A1-F6EECF244321}">
                <p14:modId xmlns:p14="http://schemas.microsoft.com/office/powerpoint/2010/main" val="74539283"/>
              </p:ext>
            </p:extLst>
          </p:nvPr>
        </p:nvGraphicFramePr>
        <p:xfrm>
          <a:off x="10607040" y="-4548"/>
          <a:ext cx="1584960" cy="1550783"/>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7" name="Object 16">
                        <a:extLst>
                          <a:ext uri="{FF2B5EF4-FFF2-40B4-BE49-F238E27FC236}">
                            <a16:creationId xmlns:a16="http://schemas.microsoft.com/office/drawing/2014/main" id="{80899278-48E5-E802-D5FC-6AE184CC80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550783"/>
                      </a:xfrm>
                      <a:prstGeom prst="rect">
                        <a:avLst/>
                      </a:prstGeom>
                      <a:noFill/>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B2347"/>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B2347"/>
          </a:solidFill>
          <a:ln w="12700">
            <a:solidFill>
              <a:srgbClr val="0B2347"/>
            </a:solidFill>
            <a:prstDash val="solid"/>
          </a:ln>
        </p:spPr>
        <p:txBody>
          <a:bodyPr/>
          <a:lstStyle/>
          <a:p>
            <a:endParaRPr lang="en-US"/>
          </a:p>
        </p:txBody>
      </p:sp>
      <p:sp>
        <p:nvSpPr>
          <p:cNvPr id="3" name="Shape 1"/>
          <p:cNvSpPr/>
          <p:nvPr/>
        </p:nvSpPr>
        <p:spPr>
          <a:xfrm>
            <a:off x="6675120" y="-1097280"/>
            <a:ext cx="5669280" cy="5669280"/>
          </a:xfrm>
          <a:prstGeom prst="arc">
            <a:avLst/>
          </a:prstGeom>
          <a:noFill/>
          <a:ln w="25400">
            <a:solidFill>
              <a:srgbClr val="24466B">
                <a:alpha val="65000"/>
              </a:srgbClr>
            </a:solidFill>
            <a:prstDash val="solid"/>
          </a:ln>
        </p:spPr>
        <p:txBody>
          <a:bodyPr/>
          <a:lstStyle/>
          <a:p>
            <a:endParaRPr lang="en-US"/>
          </a:p>
        </p:txBody>
      </p:sp>
      <p:sp>
        <p:nvSpPr>
          <p:cNvPr id="4" name="Shape 2"/>
          <p:cNvSpPr/>
          <p:nvPr/>
        </p:nvSpPr>
        <p:spPr>
          <a:xfrm>
            <a:off x="7498080" y="1828800"/>
            <a:ext cx="4937760" cy="4937760"/>
          </a:xfrm>
          <a:prstGeom prst="arc">
            <a:avLst/>
          </a:prstGeom>
          <a:noFill/>
          <a:ln w="25400">
            <a:solidFill>
              <a:srgbClr val="C99700">
                <a:alpha val="65000"/>
              </a:srgbClr>
            </a:solidFill>
            <a:prstDash val="solid"/>
          </a:ln>
        </p:spPr>
        <p:txBody>
          <a:bodyPr/>
          <a:lstStyle/>
          <a:p>
            <a:endParaRPr lang="en-US"/>
          </a:p>
        </p:txBody>
      </p:sp>
      <p:sp>
        <p:nvSpPr>
          <p:cNvPr id="5" name="Text 3"/>
          <p:cNvSpPr/>
          <p:nvPr/>
        </p:nvSpPr>
        <p:spPr>
          <a:xfrm>
            <a:off x="685800" y="713232"/>
            <a:ext cx="1097280" cy="365760"/>
          </a:xfrm>
          <a:prstGeom prst="rect">
            <a:avLst/>
          </a:prstGeom>
          <a:noFill/>
          <a:ln/>
        </p:spPr>
        <p:txBody>
          <a:bodyPr wrap="square" lIns="0" tIns="0" rIns="0" bIns="0" rtlCol="0" anchor="ctr"/>
          <a:lstStyle/>
          <a:p>
            <a:pPr marL="0" indent="0">
              <a:buNone/>
            </a:pPr>
            <a:r>
              <a:rPr lang="en-US" sz="1800" b="1" dirty="0">
                <a:solidFill>
                  <a:srgbClr val="C99700"/>
                </a:solidFill>
              </a:rPr>
              <a:t>05</a:t>
            </a:r>
            <a:endParaRPr lang="en-US" sz="1800" dirty="0"/>
          </a:p>
        </p:txBody>
      </p:sp>
      <p:sp>
        <p:nvSpPr>
          <p:cNvPr id="6" name="Text 4"/>
          <p:cNvSpPr/>
          <p:nvPr/>
        </p:nvSpPr>
        <p:spPr>
          <a:xfrm>
            <a:off x="685800" y="1572768"/>
            <a:ext cx="9875520" cy="731520"/>
          </a:xfrm>
          <a:prstGeom prst="rect">
            <a:avLst/>
          </a:prstGeom>
          <a:noFill/>
          <a:ln/>
        </p:spPr>
        <p:txBody>
          <a:bodyPr wrap="square" lIns="0" tIns="0" rIns="0" bIns="0" rtlCol="0" anchor="ctr"/>
          <a:lstStyle/>
          <a:p>
            <a:pPr marL="0" indent="0">
              <a:buNone/>
            </a:pPr>
            <a:r>
              <a:rPr lang="en-US" sz="3000" b="1" dirty="0">
                <a:solidFill>
                  <a:srgbClr val="FFFFFF"/>
                </a:solidFill>
              </a:rPr>
              <a:t>National Payments in the AI Era</a:t>
            </a:r>
            <a:endParaRPr lang="en-US" sz="3000" dirty="0"/>
          </a:p>
        </p:txBody>
      </p:sp>
      <p:sp>
        <p:nvSpPr>
          <p:cNvPr id="7" name="Text 5"/>
          <p:cNvSpPr/>
          <p:nvPr/>
        </p:nvSpPr>
        <p:spPr>
          <a:xfrm>
            <a:off x="713232" y="2505456"/>
            <a:ext cx="8961120" cy="640080"/>
          </a:xfrm>
          <a:prstGeom prst="rect">
            <a:avLst/>
          </a:prstGeom>
          <a:noFill/>
          <a:ln/>
        </p:spPr>
        <p:txBody>
          <a:bodyPr wrap="square" lIns="0" tIns="0" rIns="0" bIns="0" rtlCol="0" anchor="ctr"/>
          <a:lstStyle/>
          <a:p>
            <a:pPr marL="0" indent="0">
              <a:buNone/>
            </a:pPr>
            <a:r>
              <a:rPr lang="en-US" sz="1400" dirty="0">
                <a:solidFill>
                  <a:srgbClr val="D9EAFE"/>
                </a:solidFill>
              </a:rPr>
              <a:t>Payments are moving from rails and channels to intelligent, interoperable and inclusive digital public infrastructure.</a:t>
            </a:r>
            <a:endParaRPr lang="en-US" sz="1400" dirty="0"/>
          </a:p>
        </p:txBody>
      </p:sp>
      <p:sp>
        <p:nvSpPr>
          <p:cNvPr id="8" name="Shape 6"/>
          <p:cNvSpPr/>
          <p:nvPr/>
        </p:nvSpPr>
        <p:spPr>
          <a:xfrm>
            <a:off x="10561320" y="320040"/>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9" name="Text 7"/>
          <p:cNvSpPr/>
          <p:nvPr/>
        </p:nvSpPr>
        <p:spPr>
          <a:xfrm>
            <a:off x="10671048" y="393192"/>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10" name="Shape 8"/>
          <p:cNvSpPr/>
          <p:nvPr/>
        </p:nvSpPr>
        <p:spPr>
          <a:xfrm>
            <a:off x="11183112" y="393192"/>
            <a:ext cx="36576" cy="274320"/>
          </a:xfrm>
          <a:prstGeom prst="rect">
            <a:avLst/>
          </a:prstGeom>
          <a:solidFill>
            <a:srgbClr val="C99700"/>
          </a:solidFill>
          <a:ln w="12700">
            <a:solidFill>
              <a:srgbClr val="C99700"/>
            </a:solidFill>
            <a:prstDash val="solid"/>
          </a:ln>
        </p:spPr>
        <p:txBody>
          <a:bodyPr/>
          <a:lstStyle/>
          <a:p>
            <a:endParaRPr lang="en-US"/>
          </a:p>
        </p:txBody>
      </p:sp>
      <p:sp>
        <p:nvSpPr>
          <p:cNvPr id="11" name="Text 9"/>
          <p:cNvSpPr/>
          <p:nvPr/>
        </p:nvSpPr>
        <p:spPr>
          <a:xfrm>
            <a:off x="11265408" y="374904"/>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17</a:t>
            </a:fld>
            <a:endParaRPr lang="en-US"/>
          </a:p>
        </p:txBody>
      </p:sp>
      <p:graphicFrame>
        <p:nvGraphicFramePr>
          <p:cNvPr id="12" name="Object 11">
            <a:extLst>
              <a:ext uri="{FF2B5EF4-FFF2-40B4-BE49-F238E27FC236}">
                <a16:creationId xmlns:a16="http://schemas.microsoft.com/office/drawing/2014/main" id="{319D8292-33CC-8961-5553-0584376A6017}"/>
              </a:ext>
            </a:extLst>
          </p:cNvPr>
          <p:cNvGraphicFramePr>
            <a:graphicFrameLocks noChangeAspect="1"/>
          </p:cNvGraphicFramePr>
          <p:nvPr>
            <p:extLst>
              <p:ext uri="{D42A27DB-BD31-4B8C-83A1-F6EECF244321}">
                <p14:modId xmlns:p14="http://schemas.microsoft.com/office/powerpoint/2010/main" val="2168709916"/>
              </p:ext>
            </p:extLst>
          </p:nvPr>
        </p:nvGraphicFramePr>
        <p:xfrm>
          <a:off x="10607040" y="-4548"/>
          <a:ext cx="1584960" cy="1550783"/>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2" name="Object 11">
                        <a:extLst>
                          <a:ext uri="{FF2B5EF4-FFF2-40B4-BE49-F238E27FC236}">
                            <a16:creationId xmlns:a16="http://schemas.microsoft.com/office/drawing/2014/main" id="{319D8292-33CC-8961-5553-0584376A60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550783"/>
                      </a:xfrm>
                      <a:prstGeom prst="rect">
                        <a:avLst/>
                      </a:prstGeom>
                      <a:noFill/>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National Payments: Central Bank Priorities in the AI Era</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Safety, efficiency, interoperability and inclusion remain the policy anchors</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914400" y="1188720"/>
            <a:ext cx="10241280" cy="530352"/>
          </a:xfrm>
          <a:prstGeom prst="roundRect">
            <a:avLst>
              <a:gd name="adj" fmla="val 10345"/>
            </a:avLst>
          </a:prstGeom>
          <a:solidFill>
            <a:srgbClr val="0B2347"/>
          </a:solidFill>
          <a:ln w="12700">
            <a:solidFill>
              <a:srgbClr val="0B2347"/>
            </a:solidFill>
            <a:prstDash val="solid"/>
          </a:ln>
        </p:spPr>
        <p:txBody>
          <a:bodyPr/>
          <a:lstStyle/>
          <a:p>
            <a:endParaRPr lang="en-US"/>
          </a:p>
        </p:txBody>
      </p:sp>
      <p:sp>
        <p:nvSpPr>
          <p:cNvPr id="10" name="Text 8"/>
          <p:cNvSpPr/>
          <p:nvPr/>
        </p:nvSpPr>
        <p:spPr>
          <a:xfrm>
            <a:off x="1143000" y="1298448"/>
            <a:ext cx="2377440" cy="201168"/>
          </a:xfrm>
          <a:prstGeom prst="rect">
            <a:avLst/>
          </a:prstGeom>
          <a:noFill/>
          <a:ln/>
        </p:spPr>
        <p:txBody>
          <a:bodyPr wrap="square" lIns="0" tIns="0" rIns="0" bIns="0" rtlCol="0" anchor="ctr"/>
          <a:lstStyle/>
          <a:p>
            <a:pPr marL="0" indent="0">
              <a:buNone/>
            </a:pPr>
            <a:r>
              <a:rPr lang="en-US" sz="1050" b="1">
                <a:solidFill>
                  <a:srgbClr val="FFFFFF"/>
                </a:solidFill>
              </a:rPr>
              <a:t>Safey </a:t>
            </a:r>
            <a:endParaRPr lang="en-US" sz="1050" dirty="0"/>
          </a:p>
        </p:txBody>
      </p:sp>
      <p:sp>
        <p:nvSpPr>
          <p:cNvPr id="11" name="Text 9"/>
          <p:cNvSpPr/>
          <p:nvPr/>
        </p:nvSpPr>
        <p:spPr>
          <a:xfrm>
            <a:off x="3657600" y="1307592"/>
            <a:ext cx="6583680" cy="164592"/>
          </a:xfrm>
          <a:prstGeom prst="rect">
            <a:avLst/>
          </a:prstGeom>
          <a:noFill/>
          <a:ln/>
        </p:spPr>
        <p:txBody>
          <a:bodyPr wrap="square" lIns="0" tIns="0" rIns="0" bIns="0" rtlCol="0" anchor="ctr">
            <a:normAutofit/>
          </a:bodyPr>
          <a:lstStyle/>
          <a:p>
            <a:pPr marL="0" indent="0">
              <a:buNone/>
            </a:pPr>
            <a:r>
              <a:rPr lang="en-US" sz="830">
                <a:solidFill>
                  <a:srgbClr val="FFFFFF"/>
                </a:solidFill>
              </a:rPr>
              <a:t>Enhanced Risk Monitoring and Fraud Detection</a:t>
            </a:r>
            <a:endParaRPr lang="en-US" sz="830" dirty="0"/>
          </a:p>
        </p:txBody>
      </p:sp>
      <p:sp>
        <p:nvSpPr>
          <p:cNvPr id="12" name="Shape 10"/>
          <p:cNvSpPr/>
          <p:nvPr/>
        </p:nvSpPr>
        <p:spPr>
          <a:xfrm>
            <a:off x="1325880" y="1965960"/>
            <a:ext cx="9418320" cy="530352"/>
          </a:xfrm>
          <a:prstGeom prst="roundRect">
            <a:avLst>
              <a:gd name="adj" fmla="val 10345"/>
            </a:avLst>
          </a:prstGeom>
          <a:solidFill>
            <a:srgbClr val="0F4C81"/>
          </a:solidFill>
          <a:ln w="12700">
            <a:solidFill>
              <a:srgbClr val="0F4C81"/>
            </a:solidFill>
            <a:prstDash val="solid"/>
          </a:ln>
        </p:spPr>
        <p:txBody>
          <a:bodyPr/>
          <a:lstStyle/>
          <a:p>
            <a:endParaRPr lang="en-US"/>
          </a:p>
        </p:txBody>
      </p:sp>
      <p:sp>
        <p:nvSpPr>
          <p:cNvPr id="13" name="Text 11"/>
          <p:cNvSpPr/>
          <p:nvPr/>
        </p:nvSpPr>
        <p:spPr>
          <a:xfrm>
            <a:off x="1554480" y="2075688"/>
            <a:ext cx="2377440" cy="201168"/>
          </a:xfrm>
          <a:prstGeom prst="rect">
            <a:avLst/>
          </a:prstGeom>
          <a:noFill/>
          <a:ln/>
        </p:spPr>
        <p:txBody>
          <a:bodyPr wrap="square" lIns="0" tIns="0" rIns="0" bIns="0" rtlCol="0" anchor="ctr"/>
          <a:lstStyle/>
          <a:p>
            <a:pPr marL="0" indent="0">
              <a:buNone/>
            </a:pPr>
            <a:r>
              <a:rPr lang="en-US" sz="1050" b="1">
                <a:solidFill>
                  <a:srgbClr val="FFFFFF"/>
                </a:solidFill>
              </a:rPr>
              <a:t>Efficiency </a:t>
            </a:r>
            <a:endParaRPr lang="en-US" sz="1050" dirty="0"/>
          </a:p>
        </p:txBody>
      </p:sp>
      <p:sp>
        <p:nvSpPr>
          <p:cNvPr id="14" name="Text 12"/>
          <p:cNvSpPr/>
          <p:nvPr/>
        </p:nvSpPr>
        <p:spPr>
          <a:xfrm>
            <a:off x="4069080" y="2084832"/>
            <a:ext cx="5760720" cy="164592"/>
          </a:xfrm>
          <a:prstGeom prst="rect">
            <a:avLst/>
          </a:prstGeom>
          <a:noFill/>
          <a:ln/>
        </p:spPr>
        <p:txBody>
          <a:bodyPr wrap="square" lIns="0" tIns="0" rIns="0" bIns="0" rtlCol="0" anchor="ctr">
            <a:normAutofit/>
          </a:bodyPr>
          <a:lstStyle/>
          <a:p>
            <a:pPr marL="0" indent="0">
              <a:buNone/>
            </a:pPr>
            <a:r>
              <a:rPr lang="en-US" sz="830">
                <a:solidFill>
                  <a:srgbClr val="FFFFFF"/>
                </a:solidFill>
              </a:rPr>
              <a:t>Routing , Settlement Analytics and Operational Performance </a:t>
            </a:r>
            <a:endParaRPr lang="en-US" sz="830" dirty="0"/>
          </a:p>
        </p:txBody>
      </p:sp>
      <p:sp>
        <p:nvSpPr>
          <p:cNvPr id="15" name="Shape 13"/>
          <p:cNvSpPr/>
          <p:nvPr/>
        </p:nvSpPr>
        <p:spPr>
          <a:xfrm>
            <a:off x="1737360" y="2743200"/>
            <a:ext cx="8595360" cy="530352"/>
          </a:xfrm>
          <a:prstGeom prst="roundRect">
            <a:avLst>
              <a:gd name="adj" fmla="val 10345"/>
            </a:avLst>
          </a:prstGeom>
          <a:solidFill>
            <a:srgbClr val="1F7A4D"/>
          </a:solidFill>
          <a:ln w="12700">
            <a:solidFill>
              <a:srgbClr val="1F7A4D"/>
            </a:solidFill>
            <a:prstDash val="solid"/>
          </a:ln>
        </p:spPr>
        <p:txBody>
          <a:bodyPr/>
          <a:lstStyle/>
          <a:p>
            <a:endParaRPr lang="en-US"/>
          </a:p>
        </p:txBody>
      </p:sp>
      <p:sp>
        <p:nvSpPr>
          <p:cNvPr id="16" name="Text 14"/>
          <p:cNvSpPr/>
          <p:nvPr/>
        </p:nvSpPr>
        <p:spPr>
          <a:xfrm>
            <a:off x="1965960" y="2852928"/>
            <a:ext cx="2377440" cy="201168"/>
          </a:xfrm>
          <a:prstGeom prst="rect">
            <a:avLst/>
          </a:prstGeom>
          <a:noFill/>
          <a:ln/>
        </p:spPr>
        <p:txBody>
          <a:bodyPr wrap="square" lIns="0" tIns="0" rIns="0" bIns="0" rtlCol="0" anchor="ctr"/>
          <a:lstStyle/>
          <a:p>
            <a:pPr marL="0" indent="0">
              <a:buNone/>
            </a:pPr>
            <a:r>
              <a:rPr lang="en-US" sz="1050" b="1">
                <a:solidFill>
                  <a:srgbClr val="FFFFFF"/>
                </a:solidFill>
              </a:rPr>
              <a:t>Interoperability </a:t>
            </a:r>
            <a:endParaRPr lang="en-US" sz="1050" dirty="0"/>
          </a:p>
        </p:txBody>
      </p:sp>
      <p:sp>
        <p:nvSpPr>
          <p:cNvPr id="17" name="Text 15"/>
          <p:cNvSpPr/>
          <p:nvPr/>
        </p:nvSpPr>
        <p:spPr>
          <a:xfrm>
            <a:off x="4480560" y="2862072"/>
            <a:ext cx="4937760" cy="164592"/>
          </a:xfrm>
          <a:prstGeom prst="rect">
            <a:avLst/>
          </a:prstGeom>
          <a:noFill/>
          <a:ln/>
        </p:spPr>
        <p:txBody>
          <a:bodyPr wrap="square" lIns="0" tIns="0" rIns="0" bIns="0" rtlCol="0" anchor="ctr">
            <a:normAutofit/>
          </a:bodyPr>
          <a:lstStyle/>
          <a:p>
            <a:pPr marL="0" indent="0">
              <a:buNone/>
            </a:pPr>
            <a:r>
              <a:rPr lang="en-US" sz="830">
                <a:solidFill>
                  <a:srgbClr val="FFFFFF"/>
                </a:solidFill>
              </a:rPr>
              <a:t>Platforms, channels and providers working together intelligently</a:t>
            </a:r>
            <a:endParaRPr lang="en-US" sz="830" dirty="0"/>
          </a:p>
        </p:txBody>
      </p:sp>
      <p:sp>
        <p:nvSpPr>
          <p:cNvPr id="18" name="Shape 16"/>
          <p:cNvSpPr/>
          <p:nvPr/>
        </p:nvSpPr>
        <p:spPr>
          <a:xfrm>
            <a:off x="2148840" y="3520440"/>
            <a:ext cx="7772400" cy="530352"/>
          </a:xfrm>
          <a:prstGeom prst="roundRect">
            <a:avLst>
              <a:gd name="adj" fmla="val 10345"/>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2377440" y="3630168"/>
            <a:ext cx="2377440" cy="201168"/>
          </a:xfrm>
          <a:prstGeom prst="rect">
            <a:avLst/>
          </a:prstGeom>
          <a:noFill/>
          <a:ln/>
        </p:spPr>
        <p:txBody>
          <a:bodyPr wrap="square" lIns="0" tIns="0" rIns="0" bIns="0" rtlCol="0" anchor="ctr"/>
          <a:lstStyle/>
          <a:p>
            <a:pPr marL="0" indent="0">
              <a:buNone/>
            </a:pPr>
            <a:r>
              <a:rPr lang="en-US" sz="1050" b="1">
                <a:solidFill>
                  <a:srgbClr val="FFFFFF"/>
                </a:solidFill>
              </a:rPr>
              <a:t>Inclusion </a:t>
            </a:r>
            <a:endParaRPr lang="en-US" sz="1050" dirty="0"/>
          </a:p>
        </p:txBody>
      </p:sp>
      <p:sp>
        <p:nvSpPr>
          <p:cNvPr id="20" name="Text 18"/>
          <p:cNvSpPr/>
          <p:nvPr/>
        </p:nvSpPr>
        <p:spPr>
          <a:xfrm>
            <a:off x="4892040" y="3639312"/>
            <a:ext cx="4114800" cy="164592"/>
          </a:xfrm>
          <a:prstGeom prst="rect">
            <a:avLst/>
          </a:prstGeom>
          <a:noFill/>
          <a:ln/>
        </p:spPr>
        <p:txBody>
          <a:bodyPr wrap="square" lIns="0" tIns="0" rIns="0" bIns="0" rtlCol="0" anchor="ctr">
            <a:normAutofit/>
          </a:bodyPr>
          <a:lstStyle/>
          <a:p>
            <a:pPr marL="0" indent="0">
              <a:buNone/>
            </a:pPr>
            <a:r>
              <a:rPr lang="en-US" sz="830">
                <a:solidFill>
                  <a:srgbClr val="FFFFFF"/>
                </a:solidFill>
              </a:rPr>
              <a:t>Data Driven, contextuall product design </a:t>
            </a:r>
            <a:endParaRPr lang="en-US" sz="830" dirty="0"/>
          </a:p>
        </p:txBody>
      </p:sp>
      <p:sp>
        <p:nvSpPr>
          <p:cNvPr id="21" name="Shape 19"/>
          <p:cNvSpPr/>
          <p:nvPr/>
        </p:nvSpPr>
        <p:spPr>
          <a:xfrm>
            <a:off x="2560320" y="4297680"/>
            <a:ext cx="6949440" cy="530352"/>
          </a:xfrm>
          <a:prstGeom prst="roundRect">
            <a:avLst>
              <a:gd name="adj" fmla="val 10345"/>
            </a:avLst>
          </a:prstGeom>
          <a:solidFill>
            <a:srgbClr val="5B2C83"/>
          </a:solidFill>
          <a:ln w="12700">
            <a:solidFill>
              <a:srgbClr val="5B2C83"/>
            </a:solidFill>
            <a:prstDash val="solid"/>
          </a:ln>
        </p:spPr>
        <p:txBody>
          <a:bodyPr/>
          <a:lstStyle/>
          <a:p>
            <a:endParaRPr lang="en-US"/>
          </a:p>
        </p:txBody>
      </p:sp>
      <p:sp>
        <p:nvSpPr>
          <p:cNvPr id="22" name="Text 20"/>
          <p:cNvSpPr/>
          <p:nvPr/>
        </p:nvSpPr>
        <p:spPr>
          <a:xfrm>
            <a:off x="2788920" y="4407408"/>
            <a:ext cx="2377440" cy="201168"/>
          </a:xfrm>
          <a:prstGeom prst="rect">
            <a:avLst/>
          </a:prstGeom>
          <a:noFill/>
          <a:ln/>
        </p:spPr>
        <p:txBody>
          <a:bodyPr wrap="square" lIns="0" tIns="0" rIns="0" bIns="0" rtlCol="0" anchor="ctr"/>
          <a:lstStyle/>
          <a:p>
            <a:pPr marL="0" indent="0">
              <a:buNone/>
            </a:pPr>
            <a:r>
              <a:rPr lang="en-US" sz="1050" b="1">
                <a:solidFill>
                  <a:srgbClr val="FFFFFF"/>
                </a:solidFill>
              </a:rPr>
              <a:t>Resilience</a:t>
            </a:r>
            <a:endParaRPr lang="en-US" sz="1050" dirty="0"/>
          </a:p>
        </p:txBody>
      </p:sp>
      <p:sp>
        <p:nvSpPr>
          <p:cNvPr id="23" name="Text 21"/>
          <p:cNvSpPr/>
          <p:nvPr/>
        </p:nvSpPr>
        <p:spPr>
          <a:xfrm>
            <a:off x="5303520" y="4416552"/>
            <a:ext cx="3291840" cy="164592"/>
          </a:xfrm>
          <a:prstGeom prst="rect">
            <a:avLst/>
          </a:prstGeom>
          <a:noFill/>
          <a:ln/>
        </p:spPr>
        <p:txBody>
          <a:bodyPr wrap="square" lIns="0" tIns="0" rIns="0" bIns="0" rtlCol="0" anchor="ctr">
            <a:normAutofit/>
          </a:bodyPr>
          <a:lstStyle/>
          <a:p>
            <a:pPr marL="0" indent="0">
              <a:buNone/>
            </a:pPr>
            <a:r>
              <a:rPr lang="en-US" sz="830">
                <a:solidFill>
                  <a:srgbClr val="FFFFFF"/>
                </a:solidFill>
              </a:rPr>
              <a:t>Detect /forecast operational disruptions and cyber threats </a:t>
            </a:r>
            <a:endParaRPr lang="en-US" sz="830" dirty="0"/>
          </a:p>
        </p:txBody>
      </p:sp>
      <p:sp>
        <p:nvSpPr>
          <p:cNvPr id="24" name="Shape 22"/>
          <p:cNvSpPr/>
          <p:nvPr/>
        </p:nvSpPr>
        <p:spPr>
          <a:xfrm>
            <a:off x="868680" y="5285232"/>
            <a:ext cx="10561320" cy="685800"/>
          </a:xfrm>
          <a:prstGeom prst="roundRect">
            <a:avLst>
              <a:gd name="adj" fmla="val 10667"/>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5" name="Shape 23"/>
          <p:cNvSpPr/>
          <p:nvPr/>
        </p:nvSpPr>
        <p:spPr>
          <a:xfrm>
            <a:off x="868680" y="5285232"/>
            <a:ext cx="73152" cy="685800"/>
          </a:xfrm>
          <a:prstGeom prst="rect">
            <a:avLst/>
          </a:prstGeom>
          <a:solidFill>
            <a:srgbClr val="0B2347"/>
          </a:solidFill>
          <a:ln w="12700">
            <a:solidFill>
              <a:srgbClr val="0B2347"/>
            </a:solidFill>
            <a:prstDash val="solid"/>
          </a:ln>
        </p:spPr>
        <p:txBody>
          <a:bodyPr/>
          <a:lstStyle/>
          <a:p>
            <a:endParaRPr lang="en-US"/>
          </a:p>
        </p:txBody>
      </p:sp>
      <p:sp>
        <p:nvSpPr>
          <p:cNvPr id="26" name="Text 24"/>
          <p:cNvSpPr/>
          <p:nvPr/>
        </p:nvSpPr>
        <p:spPr>
          <a:xfrm>
            <a:off x="1069848" y="5449824"/>
            <a:ext cx="10232136" cy="228600"/>
          </a:xfrm>
          <a:prstGeom prst="rect">
            <a:avLst/>
          </a:prstGeom>
          <a:noFill/>
          <a:ln/>
        </p:spPr>
        <p:txBody>
          <a:bodyPr wrap="square" lIns="0" tIns="0" rIns="0" bIns="0" rtlCol="0" anchor="ctr"/>
          <a:lstStyle/>
          <a:p>
            <a:pPr marL="0" indent="0">
              <a:buNone/>
            </a:pPr>
            <a:r>
              <a:rPr lang="en-US" sz="1220" b="1">
                <a:solidFill>
                  <a:srgbClr val="0B2347"/>
                </a:solidFill>
              </a:rPr>
              <a:t>AI Must reinforce the fundamentals of a sound National Payments System </a:t>
            </a:r>
            <a:endParaRPr lang="en-US" sz="1220" dirty="0"/>
          </a:p>
        </p:txBody>
      </p:sp>
      <p:sp>
        <p:nvSpPr>
          <p:cNvPr id="27" name="Text 25"/>
          <p:cNvSpPr/>
          <p:nvPr/>
        </p:nvSpPr>
        <p:spPr>
          <a:xfrm>
            <a:off x="1069848" y="5788152"/>
            <a:ext cx="10241280" cy="0"/>
          </a:xfrm>
          <a:prstGeom prst="rect">
            <a:avLst/>
          </a:prstGeom>
          <a:noFill/>
          <a:ln/>
        </p:spPr>
        <p:txBody>
          <a:bodyPr wrap="square" lIns="254" tIns="254" rIns="254" bIns="254" rtlCol="0" anchor="t">
            <a:normAutofit fontScale="25000" lnSpcReduction="20000"/>
          </a:bodyPr>
          <a:lstStyle/>
          <a:p>
            <a:pPr marL="0" indent="0">
              <a:buNone/>
            </a:pPr>
            <a:r>
              <a:rPr lang="en-US" sz="880" dirty="0">
                <a:solidFill>
                  <a:srgbClr val="334155"/>
                </a:solidFill>
              </a:rPr>
              <a:t>The NPS function administers large-value payment systems, including ZETSS/RTGS and the CSD for government securities, and oversees clearing-house activities. AI strengthens this mandate through better monitoring, anomaly detection, resilience, customer protection and data-driven policy.</a:t>
            </a:r>
            <a:endParaRPr lang="en-US" sz="880" dirty="0"/>
          </a:p>
        </p:txBody>
      </p:sp>
      <p:sp>
        <p:nvSpPr>
          <p:cNvPr id="29"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18</a:t>
            </a:fld>
            <a:endParaRPr lang="en-US"/>
          </a:p>
        </p:txBody>
      </p:sp>
      <p:graphicFrame>
        <p:nvGraphicFramePr>
          <p:cNvPr id="30" name="Object 29">
            <a:extLst>
              <a:ext uri="{FF2B5EF4-FFF2-40B4-BE49-F238E27FC236}">
                <a16:creationId xmlns:a16="http://schemas.microsoft.com/office/drawing/2014/main" id="{6F2CC722-226A-3259-6E58-77B82B4AB7AD}"/>
              </a:ext>
            </a:extLst>
          </p:cNvPr>
          <p:cNvGraphicFramePr>
            <a:graphicFrameLocks noChangeAspect="1"/>
          </p:cNvGraphicFramePr>
          <p:nvPr>
            <p:extLst>
              <p:ext uri="{D42A27DB-BD31-4B8C-83A1-F6EECF244321}">
                <p14:modId xmlns:p14="http://schemas.microsoft.com/office/powerpoint/2010/main" val="4147017820"/>
              </p:ext>
            </p:extLst>
          </p:nvPr>
        </p:nvGraphicFramePr>
        <p:xfrm>
          <a:off x="10991088" y="-4547"/>
          <a:ext cx="1200912" cy="1175016"/>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0" name="Object 29">
                        <a:extLst>
                          <a:ext uri="{FF2B5EF4-FFF2-40B4-BE49-F238E27FC236}">
                            <a16:creationId xmlns:a16="http://schemas.microsoft.com/office/drawing/2014/main" id="{6F2CC722-226A-3259-6E58-77B82B4AB7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91088" y="-4547"/>
                        <a:ext cx="1200912" cy="1175016"/>
                      </a:xfrm>
                      <a:prstGeom prst="rect">
                        <a:avLst/>
                      </a:prstGeom>
                      <a:noFill/>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AI Use Cases Across the Payment Lifecycle</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Practical applications for safer and more inclusive payments</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85800" y="14173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685800" y="1417320"/>
            <a:ext cx="73152" cy="1371600"/>
          </a:xfrm>
          <a:prstGeom prst="rect">
            <a:avLst/>
          </a:prstGeom>
          <a:solidFill>
            <a:srgbClr val="0F4C81"/>
          </a:solidFill>
          <a:ln w="12700">
            <a:solidFill>
              <a:srgbClr val="0F4C81"/>
            </a:solidFill>
            <a:prstDash val="solid"/>
          </a:ln>
        </p:spPr>
        <p:txBody>
          <a:bodyPr/>
          <a:lstStyle/>
          <a:p>
            <a:endParaRPr lang="en-US"/>
          </a:p>
        </p:txBody>
      </p:sp>
      <p:sp>
        <p:nvSpPr>
          <p:cNvPr id="11" name="Text 9"/>
          <p:cNvSpPr/>
          <p:nvPr/>
        </p:nvSpPr>
        <p:spPr>
          <a:xfrm>
            <a:off x="886968" y="1581912"/>
            <a:ext cx="3054096" cy="228600"/>
          </a:xfrm>
          <a:prstGeom prst="rect">
            <a:avLst/>
          </a:prstGeom>
          <a:noFill/>
          <a:ln/>
        </p:spPr>
        <p:txBody>
          <a:bodyPr wrap="square" lIns="0" tIns="0" rIns="0" bIns="0" rtlCol="0" anchor="ctr"/>
          <a:lstStyle/>
          <a:p>
            <a:pPr marL="0" indent="0">
              <a:buNone/>
            </a:pPr>
            <a:r>
              <a:rPr lang="en-US" sz="1220" b="1" dirty="0">
                <a:solidFill>
                  <a:srgbClr val="0F4C81"/>
                </a:solidFill>
              </a:rPr>
              <a:t>Onboarding</a:t>
            </a:r>
            <a:endParaRPr lang="en-US" sz="1220" dirty="0"/>
          </a:p>
        </p:txBody>
      </p:sp>
      <p:sp>
        <p:nvSpPr>
          <p:cNvPr id="12" name="Text 10"/>
          <p:cNvSpPr/>
          <p:nvPr/>
        </p:nvSpPr>
        <p:spPr>
          <a:xfrm>
            <a:off x="886968" y="19202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Identity risk scoring, document checks, fraud rings, mule-account detection</a:t>
            </a:r>
            <a:endParaRPr lang="en-US" sz="880" dirty="0"/>
          </a:p>
        </p:txBody>
      </p:sp>
      <p:sp>
        <p:nvSpPr>
          <p:cNvPr id="13" name="Shape 11"/>
          <p:cNvSpPr/>
          <p:nvPr/>
        </p:nvSpPr>
        <p:spPr>
          <a:xfrm>
            <a:off x="4462272" y="14173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4462272" y="1417320"/>
            <a:ext cx="73152" cy="1371600"/>
          </a:xfrm>
          <a:prstGeom prst="rect">
            <a:avLst/>
          </a:prstGeom>
          <a:solidFill>
            <a:srgbClr val="1F7A4D"/>
          </a:solidFill>
          <a:ln w="12700">
            <a:solidFill>
              <a:srgbClr val="1F7A4D"/>
            </a:solidFill>
            <a:prstDash val="solid"/>
          </a:ln>
        </p:spPr>
        <p:txBody>
          <a:bodyPr/>
          <a:lstStyle/>
          <a:p>
            <a:endParaRPr lang="en-US"/>
          </a:p>
        </p:txBody>
      </p:sp>
      <p:sp>
        <p:nvSpPr>
          <p:cNvPr id="15" name="Text 13"/>
          <p:cNvSpPr/>
          <p:nvPr/>
        </p:nvSpPr>
        <p:spPr>
          <a:xfrm>
            <a:off x="4663440" y="1581912"/>
            <a:ext cx="3054096" cy="228600"/>
          </a:xfrm>
          <a:prstGeom prst="rect">
            <a:avLst/>
          </a:prstGeom>
          <a:noFill/>
          <a:ln/>
        </p:spPr>
        <p:txBody>
          <a:bodyPr wrap="square" lIns="0" tIns="0" rIns="0" bIns="0" rtlCol="0" anchor="ctr"/>
          <a:lstStyle/>
          <a:p>
            <a:pPr marL="0" indent="0">
              <a:buNone/>
            </a:pPr>
            <a:r>
              <a:rPr lang="en-US" sz="1220" b="1" dirty="0">
                <a:solidFill>
                  <a:srgbClr val="1F7A4D"/>
                </a:solidFill>
              </a:rPr>
              <a:t>Transaction initiation</a:t>
            </a:r>
            <a:endParaRPr lang="en-US" sz="1220" dirty="0"/>
          </a:p>
        </p:txBody>
      </p:sp>
      <p:sp>
        <p:nvSpPr>
          <p:cNvPr id="16" name="Text 14"/>
          <p:cNvSpPr/>
          <p:nvPr/>
        </p:nvSpPr>
        <p:spPr>
          <a:xfrm>
            <a:off x="4663440" y="19202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Context-aware fraud scoring, behavioural analytics, device intelligence</a:t>
            </a:r>
            <a:endParaRPr lang="en-US" sz="880" dirty="0"/>
          </a:p>
        </p:txBody>
      </p:sp>
      <p:sp>
        <p:nvSpPr>
          <p:cNvPr id="17" name="Shape 15"/>
          <p:cNvSpPr/>
          <p:nvPr/>
        </p:nvSpPr>
        <p:spPr>
          <a:xfrm>
            <a:off x="8238744" y="14173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8" name="Shape 16"/>
          <p:cNvSpPr/>
          <p:nvPr/>
        </p:nvSpPr>
        <p:spPr>
          <a:xfrm>
            <a:off x="8238744" y="1417320"/>
            <a:ext cx="73152" cy="1371600"/>
          </a:xfrm>
          <a:prstGeom prst="rect">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8439912" y="1581912"/>
            <a:ext cx="3054096" cy="228600"/>
          </a:xfrm>
          <a:prstGeom prst="rect">
            <a:avLst/>
          </a:prstGeom>
          <a:noFill/>
          <a:ln/>
        </p:spPr>
        <p:txBody>
          <a:bodyPr wrap="square" lIns="0" tIns="0" rIns="0" bIns="0" rtlCol="0" anchor="ctr"/>
          <a:lstStyle/>
          <a:p>
            <a:pPr marL="0" indent="0">
              <a:buNone/>
            </a:pPr>
            <a:r>
              <a:rPr lang="en-US" sz="1220" b="1" dirty="0">
                <a:solidFill>
                  <a:srgbClr val="C99700"/>
                </a:solidFill>
              </a:rPr>
              <a:t>Clearing &amp; settlement</a:t>
            </a:r>
            <a:endParaRPr lang="en-US" sz="1220" dirty="0"/>
          </a:p>
        </p:txBody>
      </p:sp>
      <p:sp>
        <p:nvSpPr>
          <p:cNvPr id="20" name="Text 18"/>
          <p:cNvSpPr/>
          <p:nvPr/>
        </p:nvSpPr>
        <p:spPr>
          <a:xfrm>
            <a:off x="8439912" y="19202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Liquidity forecasting, gridlock prediction, operational anomaly detection</a:t>
            </a:r>
            <a:endParaRPr lang="en-US" sz="880" dirty="0"/>
          </a:p>
        </p:txBody>
      </p:sp>
      <p:sp>
        <p:nvSpPr>
          <p:cNvPr id="21" name="Shape 19"/>
          <p:cNvSpPr/>
          <p:nvPr/>
        </p:nvSpPr>
        <p:spPr>
          <a:xfrm>
            <a:off x="685800" y="32461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2" name="Shape 20"/>
          <p:cNvSpPr/>
          <p:nvPr/>
        </p:nvSpPr>
        <p:spPr>
          <a:xfrm>
            <a:off x="685800" y="3246120"/>
            <a:ext cx="73152" cy="1371600"/>
          </a:xfrm>
          <a:prstGeom prst="rect">
            <a:avLst/>
          </a:prstGeom>
          <a:solidFill>
            <a:srgbClr val="5B2C83"/>
          </a:solidFill>
          <a:ln w="12700">
            <a:solidFill>
              <a:srgbClr val="5B2C83"/>
            </a:solidFill>
            <a:prstDash val="solid"/>
          </a:ln>
        </p:spPr>
        <p:txBody>
          <a:bodyPr/>
          <a:lstStyle/>
          <a:p>
            <a:endParaRPr lang="en-US"/>
          </a:p>
        </p:txBody>
      </p:sp>
      <p:sp>
        <p:nvSpPr>
          <p:cNvPr id="23" name="Text 21"/>
          <p:cNvSpPr/>
          <p:nvPr/>
        </p:nvSpPr>
        <p:spPr>
          <a:xfrm>
            <a:off x="886968" y="3410712"/>
            <a:ext cx="3054096" cy="228600"/>
          </a:xfrm>
          <a:prstGeom prst="rect">
            <a:avLst/>
          </a:prstGeom>
          <a:noFill/>
          <a:ln/>
        </p:spPr>
        <p:txBody>
          <a:bodyPr wrap="square" lIns="0" tIns="0" rIns="0" bIns="0" rtlCol="0" anchor="ctr"/>
          <a:lstStyle/>
          <a:p>
            <a:pPr marL="0" indent="0">
              <a:buNone/>
            </a:pPr>
            <a:r>
              <a:rPr lang="en-US" sz="1220" b="1" dirty="0">
                <a:solidFill>
                  <a:srgbClr val="5B2C83"/>
                </a:solidFill>
              </a:rPr>
              <a:t>Post-transaction monitoring</a:t>
            </a:r>
            <a:endParaRPr lang="en-US" sz="1220" dirty="0"/>
          </a:p>
        </p:txBody>
      </p:sp>
      <p:sp>
        <p:nvSpPr>
          <p:cNvPr id="24" name="Text 22"/>
          <p:cNvSpPr/>
          <p:nvPr/>
        </p:nvSpPr>
        <p:spPr>
          <a:xfrm>
            <a:off x="886968" y="37490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AML/CFT pattern detection, dispute triage, merchant-risk analytics</a:t>
            </a:r>
            <a:endParaRPr lang="en-US" sz="880" dirty="0"/>
          </a:p>
        </p:txBody>
      </p:sp>
      <p:sp>
        <p:nvSpPr>
          <p:cNvPr id="25" name="Shape 23"/>
          <p:cNvSpPr/>
          <p:nvPr/>
        </p:nvSpPr>
        <p:spPr>
          <a:xfrm>
            <a:off x="4462272" y="32461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6" name="Shape 24"/>
          <p:cNvSpPr/>
          <p:nvPr/>
        </p:nvSpPr>
        <p:spPr>
          <a:xfrm>
            <a:off x="4462272" y="3246120"/>
            <a:ext cx="73152" cy="1371600"/>
          </a:xfrm>
          <a:prstGeom prst="rect">
            <a:avLst/>
          </a:prstGeom>
          <a:solidFill>
            <a:srgbClr val="C2410C"/>
          </a:solidFill>
          <a:ln w="12700">
            <a:solidFill>
              <a:srgbClr val="C2410C"/>
            </a:solidFill>
            <a:prstDash val="solid"/>
          </a:ln>
        </p:spPr>
        <p:txBody>
          <a:bodyPr/>
          <a:lstStyle/>
          <a:p>
            <a:endParaRPr lang="en-US"/>
          </a:p>
        </p:txBody>
      </p:sp>
      <p:sp>
        <p:nvSpPr>
          <p:cNvPr id="27" name="Text 25"/>
          <p:cNvSpPr/>
          <p:nvPr/>
        </p:nvSpPr>
        <p:spPr>
          <a:xfrm>
            <a:off x="4663440" y="3410712"/>
            <a:ext cx="3054096" cy="228600"/>
          </a:xfrm>
          <a:prstGeom prst="rect">
            <a:avLst/>
          </a:prstGeom>
          <a:noFill/>
          <a:ln/>
        </p:spPr>
        <p:txBody>
          <a:bodyPr wrap="square" lIns="0" tIns="0" rIns="0" bIns="0" rtlCol="0" anchor="ctr"/>
          <a:lstStyle/>
          <a:p>
            <a:pPr marL="0" indent="0">
              <a:buNone/>
            </a:pPr>
            <a:r>
              <a:rPr lang="en-US" sz="1220" b="1" dirty="0">
                <a:solidFill>
                  <a:srgbClr val="C2410C"/>
                </a:solidFill>
              </a:rPr>
              <a:t>Consumer protection</a:t>
            </a:r>
            <a:endParaRPr lang="en-US" sz="1220" dirty="0"/>
          </a:p>
        </p:txBody>
      </p:sp>
      <p:sp>
        <p:nvSpPr>
          <p:cNvPr id="28" name="Text 26"/>
          <p:cNvSpPr/>
          <p:nvPr/>
        </p:nvSpPr>
        <p:spPr>
          <a:xfrm>
            <a:off x="4663440" y="37490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Complaint clustering, scam detection, vulnerable customer support</a:t>
            </a:r>
            <a:endParaRPr lang="en-US" sz="880" dirty="0"/>
          </a:p>
        </p:txBody>
      </p:sp>
      <p:sp>
        <p:nvSpPr>
          <p:cNvPr id="29" name="Shape 27"/>
          <p:cNvSpPr/>
          <p:nvPr/>
        </p:nvSpPr>
        <p:spPr>
          <a:xfrm>
            <a:off x="8238744" y="3246120"/>
            <a:ext cx="3383280" cy="1371600"/>
          </a:xfrm>
          <a:prstGeom prst="roundRect">
            <a:avLst>
              <a:gd name="adj" fmla="val 5333"/>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30" name="Shape 28"/>
          <p:cNvSpPr/>
          <p:nvPr/>
        </p:nvSpPr>
        <p:spPr>
          <a:xfrm>
            <a:off x="8238744" y="3246120"/>
            <a:ext cx="73152" cy="1371600"/>
          </a:xfrm>
          <a:prstGeom prst="rect">
            <a:avLst/>
          </a:prstGeom>
          <a:solidFill>
            <a:srgbClr val="0B2347"/>
          </a:solidFill>
          <a:ln w="12700">
            <a:solidFill>
              <a:srgbClr val="0B2347"/>
            </a:solidFill>
            <a:prstDash val="solid"/>
          </a:ln>
        </p:spPr>
        <p:txBody>
          <a:bodyPr/>
          <a:lstStyle/>
          <a:p>
            <a:endParaRPr lang="en-US"/>
          </a:p>
        </p:txBody>
      </p:sp>
      <p:sp>
        <p:nvSpPr>
          <p:cNvPr id="31" name="Text 29"/>
          <p:cNvSpPr/>
          <p:nvPr/>
        </p:nvSpPr>
        <p:spPr>
          <a:xfrm>
            <a:off x="8439912" y="3410712"/>
            <a:ext cx="3054096" cy="228600"/>
          </a:xfrm>
          <a:prstGeom prst="rect">
            <a:avLst/>
          </a:prstGeom>
          <a:noFill/>
          <a:ln/>
        </p:spPr>
        <p:txBody>
          <a:bodyPr wrap="square" lIns="0" tIns="0" rIns="0" bIns="0" rtlCol="0" anchor="ctr"/>
          <a:lstStyle/>
          <a:p>
            <a:pPr marL="0" indent="0">
              <a:buNone/>
            </a:pPr>
            <a:r>
              <a:rPr lang="en-US" sz="1220" b="1" dirty="0">
                <a:solidFill>
                  <a:srgbClr val="0B2347"/>
                </a:solidFill>
              </a:rPr>
              <a:t>Policy and oversight</a:t>
            </a:r>
            <a:endParaRPr lang="en-US" sz="1220" dirty="0"/>
          </a:p>
        </p:txBody>
      </p:sp>
      <p:sp>
        <p:nvSpPr>
          <p:cNvPr id="32" name="Text 30"/>
          <p:cNvSpPr/>
          <p:nvPr/>
        </p:nvSpPr>
        <p:spPr>
          <a:xfrm>
            <a:off x="8439912" y="3749040"/>
            <a:ext cx="3063240" cy="6858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Payment-flow analytics, inclusion heatmaps, systemic-risk dashboards</a:t>
            </a:r>
            <a:endParaRPr lang="en-US" sz="880" dirty="0"/>
          </a:p>
        </p:txBody>
      </p:sp>
      <p:sp>
        <p:nvSpPr>
          <p:cNvPr id="33"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19</a:t>
            </a:fld>
            <a:endParaRPr lang="en-US"/>
          </a:p>
        </p:txBody>
      </p:sp>
      <p:graphicFrame>
        <p:nvGraphicFramePr>
          <p:cNvPr id="34" name="Object 33">
            <a:extLst>
              <a:ext uri="{FF2B5EF4-FFF2-40B4-BE49-F238E27FC236}">
                <a16:creationId xmlns:a16="http://schemas.microsoft.com/office/drawing/2014/main" id="{0D4D8BD6-3193-704C-259A-A607B413325E}"/>
              </a:ext>
            </a:extLst>
          </p:cNvPr>
          <p:cNvGraphicFramePr>
            <a:graphicFrameLocks noChangeAspect="1"/>
          </p:cNvGraphicFramePr>
          <p:nvPr>
            <p:extLst>
              <p:ext uri="{D42A27DB-BD31-4B8C-83A1-F6EECF244321}">
                <p14:modId xmlns:p14="http://schemas.microsoft.com/office/powerpoint/2010/main" val="102036739"/>
              </p:ext>
            </p:extLst>
          </p:nvPr>
        </p:nvGraphicFramePr>
        <p:xfrm>
          <a:off x="10808208" y="-4547"/>
          <a:ext cx="1383792" cy="1353953"/>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4" name="Object 33">
                        <a:extLst>
                          <a:ext uri="{FF2B5EF4-FFF2-40B4-BE49-F238E27FC236}">
                            <a16:creationId xmlns:a16="http://schemas.microsoft.com/office/drawing/2014/main" id="{0D4D8BD6-3193-704C-259A-A607B41332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8208" y="-4547"/>
                        <a:ext cx="1383792" cy="1353953"/>
                      </a:xfrm>
                      <a:prstGeom prst="rect">
                        <a:avLst/>
                      </a:prstGeom>
                      <a:noFill/>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Purpose of the Presentation</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Three outcomes for the AI-Tech Forum</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85800" y="1508760"/>
            <a:ext cx="3520440" cy="1920240"/>
          </a:xfrm>
          <a:prstGeom prst="roundRect">
            <a:avLst>
              <a:gd name="adj" fmla="val 3810"/>
            </a:avLst>
          </a:prstGeom>
          <a:solidFill>
            <a:srgbClr val="EAF3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685800" y="1508760"/>
            <a:ext cx="73152" cy="1920240"/>
          </a:xfrm>
          <a:prstGeom prst="rect">
            <a:avLst/>
          </a:prstGeom>
          <a:solidFill>
            <a:srgbClr val="0F4C81"/>
          </a:solidFill>
          <a:ln w="12700">
            <a:solidFill>
              <a:srgbClr val="0F4C81"/>
            </a:solidFill>
            <a:prstDash val="solid"/>
          </a:ln>
        </p:spPr>
        <p:txBody>
          <a:bodyPr/>
          <a:lstStyle/>
          <a:p>
            <a:endParaRPr lang="en-US"/>
          </a:p>
        </p:txBody>
      </p:sp>
      <p:sp>
        <p:nvSpPr>
          <p:cNvPr id="11" name="Text 9"/>
          <p:cNvSpPr/>
          <p:nvPr/>
        </p:nvSpPr>
        <p:spPr>
          <a:xfrm>
            <a:off x="886968" y="1673352"/>
            <a:ext cx="3191256" cy="228600"/>
          </a:xfrm>
          <a:prstGeom prst="rect">
            <a:avLst/>
          </a:prstGeom>
          <a:noFill/>
          <a:ln/>
        </p:spPr>
        <p:txBody>
          <a:bodyPr wrap="square" lIns="0" tIns="0" rIns="0" bIns="0" rtlCol="0" anchor="ctr"/>
          <a:lstStyle/>
          <a:p>
            <a:pPr marL="0" indent="0">
              <a:buNone/>
            </a:pPr>
            <a:r>
              <a:rPr lang="en-US" sz="1220" b="1" dirty="0">
                <a:solidFill>
                  <a:srgbClr val="0F4C81"/>
                </a:solidFill>
              </a:rPr>
              <a:t>1. Frame the opportunity</a:t>
            </a:r>
            <a:endParaRPr lang="en-US" sz="1220" dirty="0"/>
          </a:p>
        </p:txBody>
      </p:sp>
      <p:sp>
        <p:nvSpPr>
          <p:cNvPr id="12" name="Text 10"/>
          <p:cNvSpPr/>
          <p:nvPr/>
        </p:nvSpPr>
        <p:spPr>
          <a:xfrm>
            <a:off x="886968" y="2011680"/>
            <a:ext cx="3200400" cy="1234440"/>
          </a:xfrm>
          <a:prstGeom prst="rect">
            <a:avLst/>
          </a:prstGeom>
          <a:noFill/>
          <a:ln/>
        </p:spPr>
        <p:txBody>
          <a:bodyPr wrap="square" lIns="254" tIns="254" rIns="254" bIns="254" rtlCol="0" anchor="t">
            <a:normAutofit/>
          </a:bodyPr>
          <a:lstStyle/>
          <a:p>
            <a:r>
              <a:rPr lang="en-US" sz="900"/>
              <a:t>AI can help regulators and institutions move from slow, manual and retrospective processes to more intelligent, data-driven and proactive approaches. </a:t>
            </a:r>
          </a:p>
        </p:txBody>
      </p:sp>
      <p:sp>
        <p:nvSpPr>
          <p:cNvPr id="13" name="Shape 11"/>
          <p:cNvSpPr/>
          <p:nvPr/>
        </p:nvSpPr>
        <p:spPr>
          <a:xfrm>
            <a:off x="4343400" y="1508760"/>
            <a:ext cx="3520440" cy="1920240"/>
          </a:xfrm>
          <a:prstGeom prst="roundRect">
            <a:avLst>
              <a:gd name="adj" fmla="val 3810"/>
            </a:avLst>
          </a:prstGeom>
          <a:solidFill>
            <a:srgbClr val="EAF7E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4343400" y="1508760"/>
            <a:ext cx="73152" cy="1920240"/>
          </a:xfrm>
          <a:prstGeom prst="rect">
            <a:avLst/>
          </a:prstGeom>
          <a:solidFill>
            <a:srgbClr val="1F7A4D"/>
          </a:solidFill>
          <a:ln w="12700">
            <a:solidFill>
              <a:srgbClr val="1F7A4D"/>
            </a:solidFill>
            <a:prstDash val="solid"/>
          </a:ln>
        </p:spPr>
        <p:txBody>
          <a:bodyPr/>
          <a:lstStyle/>
          <a:p>
            <a:endParaRPr lang="en-US"/>
          </a:p>
        </p:txBody>
      </p:sp>
      <p:sp>
        <p:nvSpPr>
          <p:cNvPr id="15" name="Text 13"/>
          <p:cNvSpPr/>
          <p:nvPr/>
        </p:nvSpPr>
        <p:spPr>
          <a:xfrm>
            <a:off x="4544568" y="1673352"/>
            <a:ext cx="3191256" cy="228600"/>
          </a:xfrm>
          <a:prstGeom prst="rect">
            <a:avLst/>
          </a:prstGeom>
          <a:noFill/>
          <a:ln/>
        </p:spPr>
        <p:txBody>
          <a:bodyPr wrap="square" lIns="0" tIns="0" rIns="0" bIns="0" rtlCol="0" anchor="ctr"/>
          <a:lstStyle/>
          <a:p>
            <a:pPr marL="0" indent="0">
              <a:buNone/>
            </a:pPr>
            <a:r>
              <a:rPr lang="en-US" sz="1220" b="1" dirty="0">
                <a:solidFill>
                  <a:srgbClr val="1F7A4D"/>
                </a:solidFill>
              </a:rPr>
              <a:t>2. Anchor it in RBZ mandate</a:t>
            </a:r>
            <a:endParaRPr lang="en-US" sz="1220" dirty="0"/>
          </a:p>
        </p:txBody>
      </p:sp>
      <p:sp>
        <p:nvSpPr>
          <p:cNvPr id="16" name="Text 14"/>
          <p:cNvSpPr/>
          <p:nvPr/>
        </p:nvSpPr>
        <p:spPr>
          <a:xfrm>
            <a:off x="4544568" y="2011680"/>
            <a:ext cx="3200400" cy="123444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Link AI adoption to price stability, financial stability, payment-system integrity, innovation and inclusive growth.</a:t>
            </a:r>
            <a:endParaRPr lang="en-US" sz="880" dirty="0"/>
          </a:p>
        </p:txBody>
      </p:sp>
      <p:sp>
        <p:nvSpPr>
          <p:cNvPr id="17" name="Shape 15"/>
          <p:cNvSpPr/>
          <p:nvPr/>
        </p:nvSpPr>
        <p:spPr>
          <a:xfrm>
            <a:off x="8001000" y="1508760"/>
            <a:ext cx="3520440" cy="1920240"/>
          </a:xfrm>
          <a:prstGeom prst="roundRect">
            <a:avLst>
              <a:gd name="adj" fmla="val 3810"/>
            </a:avLst>
          </a:prstGeom>
          <a:solidFill>
            <a:srgbClr val="FFF7D6"/>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8" name="Shape 16"/>
          <p:cNvSpPr/>
          <p:nvPr/>
        </p:nvSpPr>
        <p:spPr>
          <a:xfrm>
            <a:off x="8001000" y="1508760"/>
            <a:ext cx="73152" cy="1920240"/>
          </a:xfrm>
          <a:prstGeom prst="rect">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8202168" y="1673352"/>
            <a:ext cx="3191256" cy="228600"/>
          </a:xfrm>
          <a:prstGeom prst="rect">
            <a:avLst/>
          </a:prstGeom>
          <a:noFill/>
          <a:ln/>
        </p:spPr>
        <p:txBody>
          <a:bodyPr wrap="square" lIns="0" tIns="0" rIns="0" bIns="0" rtlCol="0" anchor="ctr"/>
          <a:lstStyle/>
          <a:p>
            <a:pPr marL="0" indent="0">
              <a:buNone/>
            </a:pPr>
            <a:r>
              <a:rPr lang="en-US" sz="1220" b="1" dirty="0">
                <a:solidFill>
                  <a:srgbClr val="C99700"/>
                </a:solidFill>
              </a:rPr>
              <a:t>3. Signal the policy direction</a:t>
            </a:r>
            <a:endParaRPr lang="en-US" sz="1220" dirty="0"/>
          </a:p>
        </p:txBody>
      </p:sp>
      <p:sp>
        <p:nvSpPr>
          <p:cNvPr id="20" name="Text 18"/>
          <p:cNvSpPr/>
          <p:nvPr/>
        </p:nvSpPr>
        <p:spPr>
          <a:xfrm>
            <a:off x="8202168" y="2011680"/>
            <a:ext cx="3200400" cy="123444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Set out guidance issued to date, AI governance expectations and the initiative underway to issue AI adoption guidelines for the financial services sector.</a:t>
            </a:r>
            <a:endParaRPr lang="en-US" sz="880" dirty="0"/>
          </a:p>
        </p:txBody>
      </p:sp>
      <p:sp>
        <p:nvSpPr>
          <p:cNvPr id="21" name="Shape 19"/>
          <p:cNvSpPr/>
          <p:nvPr/>
        </p:nvSpPr>
        <p:spPr>
          <a:xfrm>
            <a:off x="1828800" y="4069080"/>
            <a:ext cx="2194560" cy="530352"/>
          </a:xfrm>
          <a:prstGeom prst="chevron">
            <a:avLst/>
          </a:prstGeom>
          <a:solidFill>
            <a:srgbClr val="0B2347"/>
          </a:solidFill>
          <a:ln w="12700">
            <a:solidFill>
              <a:srgbClr val="0B2347"/>
            </a:solidFill>
            <a:prstDash val="solid"/>
          </a:ln>
        </p:spPr>
        <p:txBody>
          <a:bodyPr/>
          <a:lstStyle/>
          <a:p>
            <a:endParaRPr lang="en-US"/>
          </a:p>
        </p:txBody>
      </p:sp>
      <p:sp>
        <p:nvSpPr>
          <p:cNvPr id="22" name="Shape 20"/>
          <p:cNvSpPr/>
          <p:nvPr/>
        </p:nvSpPr>
        <p:spPr>
          <a:xfrm>
            <a:off x="4846320" y="4069080"/>
            <a:ext cx="2194560" cy="530352"/>
          </a:xfrm>
          <a:prstGeom prst="chevron">
            <a:avLst/>
          </a:prstGeom>
          <a:solidFill>
            <a:srgbClr val="0F4C81"/>
          </a:solidFill>
          <a:ln w="12700">
            <a:solidFill>
              <a:srgbClr val="0F4C81"/>
            </a:solidFill>
            <a:prstDash val="solid"/>
          </a:ln>
        </p:spPr>
        <p:txBody>
          <a:bodyPr/>
          <a:lstStyle/>
          <a:p>
            <a:endParaRPr lang="en-US"/>
          </a:p>
        </p:txBody>
      </p:sp>
      <p:sp>
        <p:nvSpPr>
          <p:cNvPr id="23" name="Shape 21"/>
          <p:cNvSpPr/>
          <p:nvPr/>
        </p:nvSpPr>
        <p:spPr>
          <a:xfrm>
            <a:off x="7863840" y="4069080"/>
            <a:ext cx="2194560" cy="530352"/>
          </a:xfrm>
          <a:prstGeom prst="chevron">
            <a:avLst/>
          </a:prstGeom>
          <a:solidFill>
            <a:srgbClr val="C99700"/>
          </a:solidFill>
          <a:ln w="12700">
            <a:solidFill>
              <a:srgbClr val="C99700"/>
            </a:solidFill>
            <a:prstDash val="solid"/>
          </a:ln>
        </p:spPr>
        <p:txBody>
          <a:bodyPr/>
          <a:lstStyle/>
          <a:p>
            <a:endParaRPr lang="en-US"/>
          </a:p>
        </p:txBody>
      </p:sp>
      <p:sp>
        <p:nvSpPr>
          <p:cNvPr id="24" name="Text 22"/>
          <p:cNvSpPr/>
          <p:nvPr/>
        </p:nvSpPr>
        <p:spPr>
          <a:xfrm>
            <a:off x="2103120" y="4206240"/>
            <a:ext cx="1554480" cy="164592"/>
          </a:xfrm>
          <a:prstGeom prst="rect">
            <a:avLst/>
          </a:prstGeom>
          <a:noFill/>
          <a:ln/>
        </p:spPr>
        <p:txBody>
          <a:bodyPr wrap="square" lIns="0" tIns="0" rIns="0" bIns="0" rtlCol="0" anchor="ctr"/>
          <a:lstStyle/>
          <a:p>
            <a:pPr marL="0" indent="0" algn="ctr">
              <a:buNone/>
            </a:pPr>
            <a:r>
              <a:rPr lang="en-US" sz="950" b="1" dirty="0">
                <a:solidFill>
                  <a:srgbClr val="FFFFFF"/>
                </a:solidFill>
              </a:rPr>
              <a:t>Responsible AI</a:t>
            </a:r>
            <a:endParaRPr lang="en-US" sz="950" dirty="0"/>
          </a:p>
        </p:txBody>
      </p:sp>
      <p:sp>
        <p:nvSpPr>
          <p:cNvPr id="25" name="Text 23"/>
          <p:cNvSpPr/>
          <p:nvPr/>
        </p:nvSpPr>
        <p:spPr>
          <a:xfrm>
            <a:off x="5138928" y="4206240"/>
            <a:ext cx="1508760" cy="164592"/>
          </a:xfrm>
          <a:prstGeom prst="rect">
            <a:avLst/>
          </a:prstGeom>
          <a:noFill/>
          <a:ln/>
        </p:spPr>
        <p:txBody>
          <a:bodyPr wrap="square" lIns="0" tIns="0" rIns="0" bIns="0" rtlCol="0" anchor="ctr"/>
          <a:lstStyle/>
          <a:p>
            <a:pPr marL="0" indent="0" algn="ctr">
              <a:buNone/>
            </a:pPr>
            <a:r>
              <a:rPr lang="en-US" sz="950" b="1" dirty="0">
                <a:solidFill>
                  <a:srgbClr val="FFFFFF"/>
                </a:solidFill>
              </a:rPr>
              <a:t>Trusted Data</a:t>
            </a:r>
            <a:endParaRPr lang="en-US" sz="950" dirty="0"/>
          </a:p>
        </p:txBody>
      </p:sp>
      <p:sp>
        <p:nvSpPr>
          <p:cNvPr id="26" name="Text 24"/>
          <p:cNvSpPr/>
          <p:nvPr/>
        </p:nvSpPr>
        <p:spPr>
          <a:xfrm>
            <a:off x="8119872" y="4206240"/>
            <a:ext cx="1645920" cy="164592"/>
          </a:xfrm>
          <a:prstGeom prst="rect">
            <a:avLst/>
          </a:prstGeom>
          <a:noFill/>
          <a:ln/>
        </p:spPr>
        <p:txBody>
          <a:bodyPr wrap="square" lIns="0" tIns="0" rIns="0" bIns="0" rtlCol="0" anchor="ctr"/>
          <a:lstStyle/>
          <a:p>
            <a:pPr marL="0" indent="0" algn="ctr">
              <a:buNone/>
            </a:pPr>
            <a:r>
              <a:rPr lang="en-US" sz="950" b="1" dirty="0">
                <a:solidFill>
                  <a:srgbClr val="FFFFFF"/>
                </a:solidFill>
              </a:rPr>
              <a:t>Inclusive Value</a:t>
            </a:r>
            <a:endParaRPr lang="en-US" sz="950" dirty="0"/>
          </a:p>
        </p:txBody>
      </p:sp>
      <p:sp>
        <p:nvSpPr>
          <p:cNvPr id="27" name="Text 25"/>
          <p:cNvSpPr/>
          <p:nvPr/>
        </p:nvSpPr>
        <p:spPr>
          <a:xfrm>
            <a:off x="1005840" y="5138928"/>
            <a:ext cx="10149840" cy="457200"/>
          </a:xfrm>
          <a:prstGeom prst="rect">
            <a:avLst/>
          </a:prstGeom>
          <a:noFill/>
          <a:ln/>
        </p:spPr>
        <p:txBody>
          <a:bodyPr wrap="square" lIns="508" tIns="508" rIns="508" bIns="508" rtlCol="0" anchor="ctr"/>
          <a:lstStyle/>
          <a:p>
            <a:pPr marL="0" indent="0" algn="ctr">
              <a:buNone/>
            </a:pPr>
            <a:r>
              <a:rPr lang="en-US" sz="1500" b="1" dirty="0">
                <a:solidFill>
                  <a:srgbClr val="0B2347"/>
                </a:solidFill>
              </a:rPr>
              <a:t>Core message: AI must enhance trust, not replace judgement; accelerate innovation, not weaken controls; broaden access, not deepen exclusion.</a:t>
            </a:r>
            <a:endParaRPr lang="en-US" sz="1500" dirty="0"/>
          </a:p>
        </p:txBody>
      </p:sp>
      <p:sp>
        <p:nvSpPr>
          <p:cNvPr id="28"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a:t>
            </a:fld>
            <a:endParaRPr lang="en-US"/>
          </a:p>
        </p:txBody>
      </p:sp>
      <p:sp>
        <p:nvSpPr>
          <p:cNvPr id="29" name="Rectangle 2">
            <a:extLst>
              <a:ext uri="{FF2B5EF4-FFF2-40B4-BE49-F238E27FC236}">
                <a16:creationId xmlns:a16="http://schemas.microsoft.com/office/drawing/2014/main" id="{D795AFA2-1C09-D3FD-98FC-7CC20B6276FD}"/>
              </a:ext>
            </a:extLst>
          </p:cNvPr>
          <p:cNvSpPr>
            <a:spLocks noChangeArrowheads="1"/>
          </p:cNvSpPr>
          <p:nvPr/>
        </p:nvSpPr>
        <p:spPr bwMode="auto">
          <a:xfrm>
            <a:off x="16101845" y="-4548"/>
            <a:ext cx="541195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30" name="Object 29">
            <a:extLst>
              <a:ext uri="{FF2B5EF4-FFF2-40B4-BE49-F238E27FC236}">
                <a16:creationId xmlns:a16="http://schemas.microsoft.com/office/drawing/2014/main" id="{220A53C5-59BC-BEA2-BE5A-3707654F6B56}"/>
              </a:ext>
            </a:extLst>
          </p:cNvPr>
          <p:cNvGraphicFramePr>
            <a:graphicFrameLocks noChangeAspect="1"/>
          </p:cNvGraphicFramePr>
          <p:nvPr>
            <p:extLst>
              <p:ext uri="{D42A27DB-BD31-4B8C-83A1-F6EECF244321}">
                <p14:modId xmlns:p14="http://schemas.microsoft.com/office/powerpoint/2010/main" val="371146267"/>
              </p:ext>
            </p:extLst>
          </p:nvPr>
        </p:nvGraphicFramePr>
        <p:xfrm>
          <a:off x="10917936" y="-4547"/>
          <a:ext cx="1274064" cy="1266416"/>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0" name="Object 29">
                        <a:extLst>
                          <a:ext uri="{FF2B5EF4-FFF2-40B4-BE49-F238E27FC236}">
                            <a16:creationId xmlns:a16="http://schemas.microsoft.com/office/drawing/2014/main" id="{220A53C5-59BC-BEA2-BE5A-3707654F6B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17936" y="-4547"/>
                        <a:ext cx="1274064" cy="1266416"/>
                      </a:xfrm>
                      <a:prstGeom prst="rect">
                        <a:avLst/>
                      </a:prstGeom>
                      <a:noFill/>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AI Also Changes the Payments Risk Landscape</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New capabilities introduce new attack surfaces and supervisory questions</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85800" y="1280160"/>
            <a:ext cx="4983480" cy="987552"/>
          </a:xfrm>
          <a:prstGeom prst="roundRect">
            <a:avLst>
              <a:gd name="adj" fmla="val 6481"/>
            </a:avLst>
          </a:prstGeom>
          <a:solidFill>
            <a:srgbClr val="FFF1E6"/>
          </a:solidFill>
          <a:ln w="8890">
            <a:solidFill>
              <a:srgbClr val="FCA5A5"/>
            </a:solidFill>
            <a:prstDash val="solid"/>
          </a:ln>
        </p:spPr>
        <p:txBody>
          <a:bodyPr/>
          <a:lstStyle/>
          <a:p>
            <a:endParaRPr lang="en-US"/>
          </a:p>
        </p:txBody>
      </p:sp>
      <p:sp>
        <p:nvSpPr>
          <p:cNvPr id="10" name="Text 8"/>
          <p:cNvSpPr/>
          <p:nvPr/>
        </p:nvSpPr>
        <p:spPr>
          <a:xfrm>
            <a:off x="832104" y="1426464"/>
            <a:ext cx="1783080" cy="228600"/>
          </a:xfrm>
          <a:prstGeom prst="rect">
            <a:avLst/>
          </a:prstGeom>
          <a:noFill/>
          <a:ln/>
        </p:spPr>
        <p:txBody>
          <a:bodyPr wrap="square" lIns="0" tIns="0" rIns="0" bIns="0" rtlCol="0" anchor="ctr"/>
          <a:lstStyle/>
          <a:p>
            <a:pPr marL="0" indent="0">
              <a:buNone/>
            </a:pPr>
            <a:r>
              <a:rPr lang="en-US" sz="1150" b="1" dirty="0">
                <a:solidFill>
                  <a:srgbClr val="C2410C"/>
                </a:solidFill>
              </a:rPr>
              <a:t>AI-enabled fraud</a:t>
            </a:r>
            <a:endParaRPr lang="en-US" sz="1150" dirty="0"/>
          </a:p>
        </p:txBody>
      </p:sp>
      <p:sp>
        <p:nvSpPr>
          <p:cNvPr id="11" name="Text 9"/>
          <p:cNvSpPr/>
          <p:nvPr/>
        </p:nvSpPr>
        <p:spPr>
          <a:xfrm>
            <a:off x="2679192" y="1426464"/>
            <a:ext cx="2788920" cy="411480"/>
          </a:xfrm>
          <a:prstGeom prst="rect">
            <a:avLst/>
          </a:prstGeom>
          <a:noFill/>
          <a:ln/>
        </p:spPr>
        <p:txBody>
          <a:bodyPr wrap="square" lIns="0" tIns="0" rIns="0" bIns="0" rtlCol="0" anchor="ctr">
            <a:normAutofit/>
          </a:bodyPr>
          <a:lstStyle/>
          <a:p>
            <a:pPr marL="0" indent="0">
              <a:buNone/>
            </a:pPr>
            <a:r>
              <a:rPr lang="en-US" sz="840" dirty="0">
                <a:solidFill>
                  <a:srgbClr val="334155"/>
                </a:solidFill>
              </a:rPr>
              <a:t>Deepfakes, synthetic identity, social engineering, automated mule networks.</a:t>
            </a:r>
            <a:endParaRPr lang="en-US" sz="840" dirty="0"/>
          </a:p>
        </p:txBody>
      </p:sp>
      <p:sp>
        <p:nvSpPr>
          <p:cNvPr id="12" name="Shape 10"/>
          <p:cNvSpPr/>
          <p:nvPr/>
        </p:nvSpPr>
        <p:spPr>
          <a:xfrm>
            <a:off x="6172200" y="1280160"/>
            <a:ext cx="4983480" cy="987552"/>
          </a:xfrm>
          <a:prstGeom prst="roundRect">
            <a:avLst>
              <a:gd name="adj" fmla="val 6481"/>
            </a:avLst>
          </a:prstGeom>
          <a:solidFill>
            <a:srgbClr val="FEE2E2"/>
          </a:solidFill>
          <a:ln w="8890">
            <a:solidFill>
              <a:srgbClr val="FCA5A5"/>
            </a:solidFill>
            <a:prstDash val="solid"/>
          </a:ln>
        </p:spPr>
        <p:txBody>
          <a:bodyPr/>
          <a:lstStyle/>
          <a:p>
            <a:endParaRPr lang="en-US"/>
          </a:p>
        </p:txBody>
      </p:sp>
      <p:sp>
        <p:nvSpPr>
          <p:cNvPr id="13" name="Text 11"/>
          <p:cNvSpPr/>
          <p:nvPr/>
        </p:nvSpPr>
        <p:spPr>
          <a:xfrm>
            <a:off x="6318504" y="1426464"/>
            <a:ext cx="1783080" cy="228600"/>
          </a:xfrm>
          <a:prstGeom prst="rect">
            <a:avLst/>
          </a:prstGeom>
          <a:noFill/>
          <a:ln/>
        </p:spPr>
        <p:txBody>
          <a:bodyPr wrap="square" lIns="0" tIns="0" rIns="0" bIns="0" rtlCol="0" anchor="ctr"/>
          <a:lstStyle/>
          <a:p>
            <a:pPr marL="0" indent="0">
              <a:buNone/>
            </a:pPr>
            <a:r>
              <a:rPr lang="en-US" sz="1150" b="1" dirty="0">
                <a:solidFill>
                  <a:srgbClr val="B91C1C"/>
                </a:solidFill>
              </a:rPr>
              <a:t>Model opacity</a:t>
            </a:r>
            <a:endParaRPr lang="en-US" sz="1150" dirty="0"/>
          </a:p>
        </p:txBody>
      </p:sp>
      <p:sp>
        <p:nvSpPr>
          <p:cNvPr id="14" name="Text 12"/>
          <p:cNvSpPr/>
          <p:nvPr/>
        </p:nvSpPr>
        <p:spPr>
          <a:xfrm>
            <a:off x="8165592" y="1426464"/>
            <a:ext cx="2788920" cy="411480"/>
          </a:xfrm>
          <a:prstGeom prst="rect">
            <a:avLst/>
          </a:prstGeom>
          <a:noFill/>
          <a:ln/>
        </p:spPr>
        <p:txBody>
          <a:bodyPr wrap="square" lIns="0" tIns="0" rIns="0" bIns="0" rtlCol="0" anchor="ctr">
            <a:normAutofit/>
          </a:bodyPr>
          <a:lstStyle/>
          <a:p>
            <a:pPr marL="0" indent="0">
              <a:buNone/>
            </a:pPr>
            <a:r>
              <a:rPr lang="en-US" sz="840" dirty="0">
                <a:solidFill>
                  <a:srgbClr val="334155"/>
                </a:solidFill>
              </a:rPr>
              <a:t>Payment declines or credit decisions that customers and regulators cannot understand.</a:t>
            </a:r>
            <a:endParaRPr lang="en-US" sz="840" dirty="0"/>
          </a:p>
        </p:txBody>
      </p:sp>
      <p:sp>
        <p:nvSpPr>
          <p:cNvPr id="15" name="Shape 13"/>
          <p:cNvSpPr/>
          <p:nvPr/>
        </p:nvSpPr>
        <p:spPr>
          <a:xfrm>
            <a:off x="685800" y="2697480"/>
            <a:ext cx="4983480" cy="987552"/>
          </a:xfrm>
          <a:prstGeom prst="roundRect">
            <a:avLst>
              <a:gd name="adj" fmla="val 6481"/>
            </a:avLst>
          </a:prstGeom>
          <a:solidFill>
            <a:srgbClr val="FFF1E6"/>
          </a:solidFill>
          <a:ln w="8890">
            <a:solidFill>
              <a:srgbClr val="FCA5A5"/>
            </a:solidFill>
            <a:prstDash val="solid"/>
          </a:ln>
        </p:spPr>
        <p:txBody>
          <a:bodyPr/>
          <a:lstStyle/>
          <a:p>
            <a:endParaRPr lang="en-US"/>
          </a:p>
        </p:txBody>
      </p:sp>
      <p:sp>
        <p:nvSpPr>
          <p:cNvPr id="16" name="Text 14"/>
          <p:cNvSpPr/>
          <p:nvPr/>
        </p:nvSpPr>
        <p:spPr>
          <a:xfrm>
            <a:off x="832104" y="2843784"/>
            <a:ext cx="1783080" cy="228600"/>
          </a:xfrm>
          <a:prstGeom prst="rect">
            <a:avLst/>
          </a:prstGeom>
          <a:noFill/>
          <a:ln/>
        </p:spPr>
        <p:txBody>
          <a:bodyPr wrap="square" lIns="0" tIns="0" rIns="0" bIns="0" rtlCol="0" anchor="ctr"/>
          <a:lstStyle/>
          <a:p>
            <a:pPr marL="0" indent="0">
              <a:buNone/>
            </a:pPr>
            <a:r>
              <a:rPr lang="en-US" sz="1150" b="1" dirty="0">
                <a:solidFill>
                  <a:srgbClr val="C2410C"/>
                </a:solidFill>
              </a:rPr>
              <a:t>Data misuse</a:t>
            </a:r>
            <a:endParaRPr lang="en-US" sz="1150" dirty="0"/>
          </a:p>
        </p:txBody>
      </p:sp>
      <p:sp>
        <p:nvSpPr>
          <p:cNvPr id="17" name="Text 15"/>
          <p:cNvSpPr/>
          <p:nvPr/>
        </p:nvSpPr>
        <p:spPr>
          <a:xfrm>
            <a:off x="2679192" y="2843784"/>
            <a:ext cx="2788920" cy="411480"/>
          </a:xfrm>
          <a:prstGeom prst="rect">
            <a:avLst/>
          </a:prstGeom>
          <a:noFill/>
          <a:ln/>
        </p:spPr>
        <p:txBody>
          <a:bodyPr wrap="square" lIns="0" tIns="0" rIns="0" bIns="0" rtlCol="0" anchor="ctr">
            <a:normAutofit/>
          </a:bodyPr>
          <a:lstStyle/>
          <a:p>
            <a:pPr marL="0" indent="0">
              <a:buNone/>
            </a:pPr>
            <a:r>
              <a:rPr lang="en-US" sz="840" dirty="0">
                <a:solidFill>
                  <a:srgbClr val="334155"/>
                </a:solidFill>
              </a:rPr>
              <a:t>Privacy breaches, excessive profiling and secondary use beyond consent.</a:t>
            </a:r>
            <a:endParaRPr lang="en-US" sz="840" dirty="0"/>
          </a:p>
        </p:txBody>
      </p:sp>
      <p:sp>
        <p:nvSpPr>
          <p:cNvPr id="18" name="Shape 16"/>
          <p:cNvSpPr/>
          <p:nvPr/>
        </p:nvSpPr>
        <p:spPr>
          <a:xfrm>
            <a:off x="6172200" y="2697480"/>
            <a:ext cx="4983480" cy="987552"/>
          </a:xfrm>
          <a:prstGeom prst="roundRect">
            <a:avLst>
              <a:gd name="adj" fmla="val 6481"/>
            </a:avLst>
          </a:prstGeom>
          <a:solidFill>
            <a:srgbClr val="FEE2E2"/>
          </a:solidFill>
          <a:ln w="8890">
            <a:solidFill>
              <a:srgbClr val="FCA5A5"/>
            </a:solidFill>
            <a:prstDash val="solid"/>
          </a:ln>
        </p:spPr>
        <p:txBody>
          <a:bodyPr/>
          <a:lstStyle/>
          <a:p>
            <a:endParaRPr lang="en-US"/>
          </a:p>
        </p:txBody>
      </p:sp>
      <p:sp>
        <p:nvSpPr>
          <p:cNvPr id="19" name="Text 17"/>
          <p:cNvSpPr/>
          <p:nvPr/>
        </p:nvSpPr>
        <p:spPr>
          <a:xfrm>
            <a:off x="6318504" y="2843784"/>
            <a:ext cx="1783080" cy="228600"/>
          </a:xfrm>
          <a:prstGeom prst="rect">
            <a:avLst/>
          </a:prstGeom>
          <a:noFill/>
          <a:ln/>
        </p:spPr>
        <p:txBody>
          <a:bodyPr wrap="square" lIns="0" tIns="0" rIns="0" bIns="0" rtlCol="0" anchor="ctr"/>
          <a:lstStyle/>
          <a:p>
            <a:pPr marL="0" indent="0">
              <a:buNone/>
            </a:pPr>
            <a:r>
              <a:rPr lang="en-US" sz="1150" b="1" dirty="0">
                <a:solidFill>
                  <a:srgbClr val="B91C1C"/>
                </a:solidFill>
              </a:rPr>
              <a:t>Third-party concentration</a:t>
            </a:r>
            <a:endParaRPr lang="en-US" sz="1150" dirty="0"/>
          </a:p>
        </p:txBody>
      </p:sp>
      <p:sp>
        <p:nvSpPr>
          <p:cNvPr id="20" name="Text 18"/>
          <p:cNvSpPr/>
          <p:nvPr/>
        </p:nvSpPr>
        <p:spPr>
          <a:xfrm>
            <a:off x="8165592" y="2843784"/>
            <a:ext cx="2788920" cy="411480"/>
          </a:xfrm>
          <a:prstGeom prst="rect">
            <a:avLst/>
          </a:prstGeom>
          <a:noFill/>
          <a:ln/>
        </p:spPr>
        <p:txBody>
          <a:bodyPr wrap="square" lIns="0" tIns="0" rIns="0" bIns="0" rtlCol="0" anchor="ctr">
            <a:normAutofit/>
          </a:bodyPr>
          <a:lstStyle/>
          <a:p>
            <a:pPr marL="0" indent="0">
              <a:buNone/>
            </a:pPr>
            <a:r>
              <a:rPr lang="en-US" sz="840" dirty="0">
                <a:solidFill>
                  <a:srgbClr val="334155"/>
                </a:solidFill>
              </a:rPr>
              <a:t>Overreliance on a few cloud, model, data or payment infrastructure providers.</a:t>
            </a:r>
            <a:endParaRPr lang="en-US" sz="840" dirty="0"/>
          </a:p>
        </p:txBody>
      </p:sp>
      <p:sp>
        <p:nvSpPr>
          <p:cNvPr id="21" name="Shape 19"/>
          <p:cNvSpPr/>
          <p:nvPr/>
        </p:nvSpPr>
        <p:spPr>
          <a:xfrm>
            <a:off x="685800" y="4114800"/>
            <a:ext cx="4983480" cy="987552"/>
          </a:xfrm>
          <a:prstGeom prst="roundRect">
            <a:avLst>
              <a:gd name="adj" fmla="val 6481"/>
            </a:avLst>
          </a:prstGeom>
          <a:solidFill>
            <a:srgbClr val="FFF1E6"/>
          </a:solidFill>
          <a:ln w="8890">
            <a:solidFill>
              <a:srgbClr val="FCA5A5"/>
            </a:solidFill>
            <a:prstDash val="solid"/>
          </a:ln>
        </p:spPr>
        <p:txBody>
          <a:bodyPr/>
          <a:lstStyle/>
          <a:p>
            <a:endParaRPr lang="en-US"/>
          </a:p>
        </p:txBody>
      </p:sp>
      <p:sp>
        <p:nvSpPr>
          <p:cNvPr id="22" name="Text 20"/>
          <p:cNvSpPr/>
          <p:nvPr/>
        </p:nvSpPr>
        <p:spPr>
          <a:xfrm>
            <a:off x="832104" y="4261104"/>
            <a:ext cx="1783080" cy="228600"/>
          </a:xfrm>
          <a:prstGeom prst="rect">
            <a:avLst/>
          </a:prstGeom>
          <a:noFill/>
          <a:ln/>
        </p:spPr>
        <p:txBody>
          <a:bodyPr wrap="square" lIns="0" tIns="0" rIns="0" bIns="0" rtlCol="0" anchor="ctr"/>
          <a:lstStyle/>
          <a:p>
            <a:pPr marL="0" indent="0">
              <a:buNone/>
            </a:pPr>
            <a:r>
              <a:rPr lang="en-US" sz="1150" b="1" dirty="0">
                <a:solidFill>
                  <a:srgbClr val="C2410C"/>
                </a:solidFill>
              </a:rPr>
              <a:t>Cyber resilience</a:t>
            </a:r>
            <a:endParaRPr lang="en-US" sz="1150" dirty="0"/>
          </a:p>
        </p:txBody>
      </p:sp>
      <p:sp>
        <p:nvSpPr>
          <p:cNvPr id="23" name="Text 21"/>
          <p:cNvSpPr/>
          <p:nvPr/>
        </p:nvSpPr>
        <p:spPr>
          <a:xfrm>
            <a:off x="2679192" y="4261104"/>
            <a:ext cx="2788920" cy="411480"/>
          </a:xfrm>
          <a:prstGeom prst="rect">
            <a:avLst/>
          </a:prstGeom>
          <a:noFill/>
          <a:ln/>
        </p:spPr>
        <p:txBody>
          <a:bodyPr wrap="square" lIns="0" tIns="0" rIns="0" bIns="0" rtlCol="0" anchor="ctr">
            <a:normAutofit/>
          </a:bodyPr>
          <a:lstStyle/>
          <a:p>
            <a:pPr marL="0" indent="0">
              <a:buNone/>
            </a:pPr>
            <a:r>
              <a:rPr lang="en-US" sz="840" dirty="0">
                <a:solidFill>
                  <a:srgbClr val="334155"/>
                </a:solidFill>
              </a:rPr>
              <a:t>Model manipulation, prompt injection, data poisoning and adversarial attacks.</a:t>
            </a:r>
            <a:endParaRPr lang="en-US" sz="840" dirty="0"/>
          </a:p>
        </p:txBody>
      </p:sp>
      <p:sp>
        <p:nvSpPr>
          <p:cNvPr id="24" name="Shape 22"/>
          <p:cNvSpPr/>
          <p:nvPr/>
        </p:nvSpPr>
        <p:spPr>
          <a:xfrm>
            <a:off x="6172200" y="4114800"/>
            <a:ext cx="4983480" cy="987552"/>
          </a:xfrm>
          <a:prstGeom prst="roundRect">
            <a:avLst>
              <a:gd name="adj" fmla="val 6481"/>
            </a:avLst>
          </a:prstGeom>
          <a:solidFill>
            <a:srgbClr val="FEE2E2"/>
          </a:solidFill>
          <a:ln w="8890">
            <a:solidFill>
              <a:srgbClr val="FCA5A5"/>
            </a:solidFill>
            <a:prstDash val="solid"/>
          </a:ln>
        </p:spPr>
        <p:txBody>
          <a:bodyPr/>
          <a:lstStyle/>
          <a:p>
            <a:endParaRPr lang="en-US"/>
          </a:p>
        </p:txBody>
      </p:sp>
      <p:sp>
        <p:nvSpPr>
          <p:cNvPr id="25" name="Text 23"/>
          <p:cNvSpPr/>
          <p:nvPr/>
        </p:nvSpPr>
        <p:spPr>
          <a:xfrm>
            <a:off x="6318504" y="4261104"/>
            <a:ext cx="1783080" cy="228600"/>
          </a:xfrm>
          <a:prstGeom prst="rect">
            <a:avLst/>
          </a:prstGeom>
          <a:noFill/>
          <a:ln/>
        </p:spPr>
        <p:txBody>
          <a:bodyPr wrap="square" lIns="0" tIns="0" rIns="0" bIns="0" rtlCol="0" anchor="ctr"/>
          <a:lstStyle/>
          <a:p>
            <a:pPr marL="0" indent="0">
              <a:buNone/>
            </a:pPr>
            <a:r>
              <a:rPr lang="en-US" sz="1150" b="1" dirty="0">
                <a:solidFill>
                  <a:srgbClr val="B91C1C"/>
                </a:solidFill>
              </a:rPr>
              <a:t>Exclusion risk</a:t>
            </a:r>
            <a:endParaRPr lang="en-US" sz="1150" dirty="0"/>
          </a:p>
        </p:txBody>
      </p:sp>
      <p:sp>
        <p:nvSpPr>
          <p:cNvPr id="26" name="Text 24"/>
          <p:cNvSpPr/>
          <p:nvPr/>
        </p:nvSpPr>
        <p:spPr>
          <a:xfrm>
            <a:off x="8165592" y="4261104"/>
            <a:ext cx="2788920" cy="411480"/>
          </a:xfrm>
          <a:prstGeom prst="rect">
            <a:avLst/>
          </a:prstGeom>
          <a:noFill/>
          <a:ln/>
        </p:spPr>
        <p:txBody>
          <a:bodyPr wrap="square" lIns="0" tIns="0" rIns="0" bIns="0" rtlCol="0" anchor="ctr">
            <a:normAutofit/>
          </a:bodyPr>
          <a:lstStyle/>
          <a:p>
            <a:pPr marL="0" indent="0">
              <a:buNone/>
            </a:pPr>
            <a:r>
              <a:rPr lang="en-US" sz="840" dirty="0">
                <a:solidFill>
                  <a:srgbClr val="334155"/>
                </a:solidFill>
              </a:rPr>
              <a:t>Bias, poor language/local context and unaffordable AI-enabled services.</a:t>
            </a:r>
            <a:endParaRPr lang="en-US" sz="840" dirty="0"/>
          </a:p>
        </p:txBody>
      </p:sp>
      <p:sp>
        <p:nvSpPr>
          <p:cNvPr id="27" name="Text 25"/>
          <p:cNvSpPr/>
          <p:nvPr/>
        </p:nvSpPr>
        <p:spPr>
          <a:xfrm>
            <a:off x="566928" y="6291072"/>
            <a:ext cx="10424160" cy="137160"/>
          </a:xfrm>
          <a:prstGeom prst="rect">
            <a:avLst/>
          </a:prstGeom>
          <a:noFill/>
          <a:ln/>
        </p:spPr>
        <p:txBody>
          <a:bodyPr wrap="square" lIns="0" tIns="0" rIns="0" bIns="0" rtlCol="0" anchor="ctr"/>
          <a:lstStyle/>
          <a:p>
            <a:pPr marL="0" indent="0">
              <a:buNone/>
            </a:pPr>
            <a:r>
              <a:rPr lang="en-US" sz="560" dirty="0">
                <a:solidFill>
                  <a:srgbClr val="94A3B8"/>
                </a:solidFill>
              </a:rPr>
              <a:t>Source: FSB AI financial stability report highlights third-party dependencies, cyber risks, model risk, data quality and governance concerns.</a:t>
            </a:r>
            <a:endParaRPr lang="en-US" sz="560" dirty="0"/>
          </a:p>
        </p:txBody>
      </p:sp>
      <p:sp>
        <p:nvSpPr>
          <p:cNvPr id="28"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20</a:t>
            </a:fld>
            <a:endParaRPr lang="en-US"/>
          </a:p>
        </p:txBody>
      </p:sp>
      <p:graphicFrame>
        <p:nvGraphicFramePr>
          <p:cNvPr id="29" name="Object 28">
            <a:extLst>
              <a:ext uri="{FF2B5EF4-FFF2-40B4-BE49-F238E27FC236}">
                <a16:creationId xmlns:a16="http://schemas.microsoft.com/office/drawing/2014/main" id="{9BC11CEC-7685-DD36-478E-FE079617657E}"/>
              </a:ext>
            </a:extLst>
          </p:cNvPr>
          <p:cNvGraphicFramePr>
            <a:graphicFrameLocks noChangeAspect="1"/>
          </p:cNvGraphicFramePr>
          <p:nvPr>
            <p:extLst>
              <p:ext uri="{D42A27DB-BD31-4B8C-83A1-F6EECF244321}">
                <p14:modId xmlns:p14="http://schemas.microsoft.com/office/powerpoint/2010/main" val="3809175519"/>
              </p:ext>
            </p:extLst>
          </p:nvPr>
        </p:nvGraphicFramePr>
        <p:xfrm>
          <a:off x="10954512" y="-4547"/>
          <a:ext cx="1237488" cy="1210804"/>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29" name="Object 28">
                        <a:extLst>
                          <a:ext uri="{FF2B5EF4-FFF2-40B4-BE49-F238E27FC236}">
                            <a16:creationId xmlns:a16="http://schemas.microsoft.com/office/drawing/2014/main" id="{9BC11CEC-7685-DD36-478E-FE07961765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54512" y="-4547"/>
                        <a:ext cx="1237488" cy="1210804"/>
                      </a:xfrm>
                      <a:prstGeom prst="rect">
                        <a:avLst/>
                      </a:prstGeom>
                      <a:noFill/>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B2347"/>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B2347"/>
          </a:solidFill>
          <a:ln w="12700">
            <a:solidFill>
              <a:srgbClr val="0B2347"/>
            </a:solidFill>
            <a:prstDash val="solid"/>
          </a:ln>
        </p:spPr>
        <p:txBody>
          <a:bodyPr/>
          <a:lstStyle/>
          <a:p>
            <a:endParaRPr lang="en-US"/>
          </a:p>
        </p:txBody>
      </p:sp>
      <p:sp>
        <p:nvSpPr>
          <p:cNvPr id="5" name="Text 3"/>
          <p:cNvSpPr/>
          <p:nvPr/>
        </p:nvSpPr>
        <p:spPr>
          <a:xfrm>
            <a:off x="685800" y="713232"/>
            <a:ext cx="1097280" cy="365760"/>
          </a:xfrm>
          <a:prstGeom prst="rect">
            <a:avLst/>
          </a:prstGeom>
          <a:noFill/>
          <a:ln/>
        </p:spPr>
        <p:txBody>
          <a:bodyPr wrap="square" lIns="0" tIns="0" rIns="0" bIns="0" rtlCol="0" anchor="ctr"/>
          <a:lstStyle/>
          <a:p>
            <a:pPr marL="0" indent="0">
              <a:buNone/>
            </a:pPr>
            <a:r>
              <a:rPr lang="en-US" sz="1800" b="1" dirty="0">
                <a:solidFill>
                  <a:srgbClr val="C99700"/>
                </a:solidFill>
              </a:rPr>
              <a:t>06</a:t>
            </a:r>
            <a:endParaRPr lang="en-US" sz="1800" dirty="0"/>
          </a:p>
        </p:txBody>
      </p:sp>
      <p:sp>
        <p:nvSpPr>
          <p:cNvPr id="6" name="Text 4"/>
          <p:cNvSpPr/>
          <p:nvPr/>
        </p:nvSpPr>
        <p:spPr>
          <a:xfrm>
            <a:off x="685800" y="1572768"/>
            <a:ext cx="9875520" cy="731520"/>
          </a:xfrm>
          <a:prstGeom prst="rect">
            <a:avLst/>
          </a:prstGeom>
          <a:noFill/>
          <a:ln/>
        </p:spPr>
        <p:txBody>
          <a:bodyPr wrap="square" lIns="0" tIns="0" rIns="0" bIns="0" rtlCol="0" anchor="ctr"/>
          <a:lstStyle/>
          <a:p>
            <a:pPr marL="0" indent="0">
              <a:buNone/>
            </a:pPr>
            <a:r>
              <a:rPr lang="en-US" sz="3000" b="1" dirty="0">
                <a:solidFill>
                  <a:srgbClr val="FFFFFF"/>
                </a:solidFill>
              </a:rPr>
              <a:t>Responsible AI Governance for Financial Services</a:t>
            </a:r>
            <a:endParaRPr lang="en-US" sz="3000" dirty="0"/>
          </a:p>
        </p:txBody>
      </p:sp>
      <p:sp>
        <p:nvSpPr>
          <p:cNvPr id="7" name="Text 5"/>
          <p:cNvSpPr/>
          <p:nvPr/>
        </p:nvSpPr>
        <p:spPr>
          <a:xfrm>
            <a:off x="713232" y="2505456"/>
            <a:ext cx="8961120" cy="640080"/>
          </a:xfrm>
          <a:prstGeom prst="rect">
            <a:avLst/>
          </a:prstGeom>
          <a:noFill/>
          <a:ln/>
        </p:spPr>
        <p:txBody>
          <a:bodyPr wrap="square" lIns="0" tIns="0" rIns="0" bIns="0" rtlCol="0" anchor="ctr"/>
          <a:lstStyle/>
          <a:p>
            <a:pPr marL="0" indent="0">
              <a:buNone/>
            </a:pPr>
            <a:r>
              <a:rPr lang="en-US" sz="1400" dirty="0">
                <a:solidFill>
                  <a:srgbClr val="D9EAFE"/>
                </a:solidFill>
              </a:rPr>
              <a:t>The sector needs common guardrails that preserve innovation while protecting stability, consumers and market integrity.</a:t>
            </a:r>
            <a:endParaRPr lang="en-US" sz="1400" dirty="0"/>
          </a:p>
        </p:txBody>
      </p:sp>
      <p:sp>
        <p:nvSpPr>
          <p:cNvPr id="8" name="Shape 6"/>
          <p:cNvSpPr/>
          <p:nvPr/>
        </p:nvSpPr>
        <p:spPr>
          <a:xfrm>
            <a:off x="10561320" y="320040"/>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9" name="Text 7"/>
          <p:cNvSpPr/>
          <p:nvPr/>
        </p:nvSpPr>
        <p:spPr>
          <a:xfrm>
            <a:off x="10671048" y="393192"/>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10" name="Shape 8"/>
          <p:cNvSpPr/>
          <p:nvPr/>
        </p:nvSpPr>
        <p:spPr>
          <a:xfrm>
            <a:off x="11183112" y="393192"/>
            <a:ext cx="36576" cy="274320"/>
          </a:xfrm>
          <a:prstGeom prst="rect">
            <a:avLst/>
          </a:prstGeom>
          <a:solidFill>
            <a:srgbClr val="C99700"/>
          </a:solidFill>
          <a:ln w="12700">
            <a:solidFill>
              <a:srgbClr val="C99700"/>
            </a:solidFill>
            <a:prstDash val="solid"/>
          </a:ln>
        </p:spPr>
        <p:txBody>
          <a:bodyPr/>
          <a:lstStyle/>
          <a:p>
            <a:endParaRPr lang="en-US"/>
          </a:p>
        </p:txBody>
      </p:sp>
      <p:sp>
        <p:nvSpPr>
          <p:cNvPr id="11" name="Text 9"/>
          <p:cNvSpPr/>
          <p:nvPr/>
        </p:nvSpPr>
        <p:spPr>
          <a:xfrm>
            <a:off x="11265408" y="374904"/>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21</a:t>
            </a:fld>
            <a:endParaRPr lang="en-US"/>
          </a:p>
        </p:txBody>
      </p:sp>
      <p:graphicFrame>
        <p:nvGraphicFramePr>
          <p:cNvPr id="12" name="Object 11">
            <a:extLst>
              <a:ext uri="{FF2B5EF4-FFF2-40B4-BE49-F238E27FC236}">
                <a16:creationId xmlns:a16="http://schemas.microsoft.com/office/drawing/2014/main" id="{72F5B0B3-9904-3779-476C-C5FF46AA0BB5}"/>
              </a:ext>
            </a:extLst>
          </p:cNvPr>
          <p:cNvGraphicFramePr>
            <a:graphicFrameLocks noChangeAspect="1"/>
          </p:cNvGraphicFramePr>
          <p:nvPr>
            <p:extLst>
              <p:ext uri="{D42A27DB-BD31-4B8C-83A1-F6EECF244321}">
                <p14:modId xmlns:p14="http://schemas.microsoft.com/office/powerpoint/2010/main" val="876762701"/>
              </p:ext>
            </p:extLst>
          </p:nvPr>
        </p:nvGraphicFramePr>
        <p:xfrm>
          <a:off x="10561320" y="-4548"/>
          <a:ext cx="1630680" cy="1550783"/>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2" name="Object 11">
                        <a:extLst>
                          <a:ext uri="{FF2B5EF4-FFF2-40B4-BE49-F238E27FC236}">
                            <a16:creationId xmlns:a16="http://schemas.microsoft.com/office/drawing/2014/main" id="{72F5B0B3-9904-3779-476C-C5FF46AA0B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1320" y="-4548"/>
                        <a:ext cx="1630680" cy="1550783"/>
                      </a:xfrm>
                      <a:prstGeom prst="rect">
                        <a:avLst/>
                      </a:prstGeom>
                      <a:noFill/>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a:solidFill>
                  <a:srgbClr val="0B2347"/>
                </a:solidFill>
                <a:latin typeface="Aptos Display" pitchFamily="34" charset="0"/>
                <a:ea typeface="Aptos Display" pitchFamily="34" charset="-122"/>
                <a:cs typeface="Aptos Display" pitchFamily="34" charset="-120"/>
              </a:rPr>
              <a:t>Proposed AI Adoption Guidelines for Financial Services Sector</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Minimum expectations for regulated financial institutions</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58368" y="1115568"/>
            <a:ext cx="5166360" cy="914400"/>
          </a:xfrm>
          <a:prstGeom prst="roundRect">
            <a:avLst>
              <a:gd name="adj" fmla="val 6000"/>
            </a:avLst>
          </a:prstGeom>
          <a:solidFill>
            <a:srgbClr val="FFFFFF"/>
          </a:solidFill>
          <a:ln w="6350">
            <a:solidFill>
              <a:srgbClr val="CBD5E1"/>
            </a:solidFill>
            <a:prstDash val="solid"/>
          </a:ln>
        </p:spPr>
        <p:txBody>
          <a:bodyPr/>
          <a:lstStyle/>
          <a:p>
            <a:endParaRPr lang="en-US"/>
          </a:p>
        </p:txBody>
      </p:sp>
      <p:sp>
        <p:nvSpPr>
          <p:cNvPr id="10" name="Text 8"/>
          <p:cNvSpPr/>
          <p:nvPr/>
        </p:nvSpPr>
        <p:spPr>
          <a:xfrm>
            <a:off x="795528" y="1234440"/>
            <a:ext cx="2331720" cy="201168"/>
          </a:xfrm>
          <a:prstGeom prst="rect">
            <a:avLst/>
          </a:prstGeom>
          <a:noFill/>
          <a:ln/>
        </p:spPr>
        <p:txBody>
          <a:bodyPr wrap="square" lIns="0" tIns="0" rIns="0" bIns="0" rtlCol="0" anchor="ctr"/>
          <a:lstStyle/>
          <a:p>
            <a:pPr marL="0" indent="0">
              <a:buNone/>
            </a:pPr>
            <a:r>
              <a:rPr lang="en-US" sz="980" b="1" dirty="0">
                <a:solidFill>
                  <a:srgbClr val="0F4C81"/>
                </a:solidFill>
              </a:rPr>
              <a:t>1. Board and senior management accountability</a:t>
            </a:r>
            <a:endParaRPr lang="en-US" sz="980" dirty="0"/>
          </a:p>
        </p:txBody>
      </p:sp>
      <p:sp>
        <p:nvSpPr>
          <p:cNvPr id="11" name="Text 9"/>
          <p:cNvSpPr/>
          <p:nvPr/>
        </p:nvSpPr>
        <p:spPr>
          <a:xfrm>
            <a:off x="3218688" y="1225296"/>
            <a:ext cx="2423160" cy="402336"/>
          </a:xfrm>
          <a:prstGeom prst="rect">
            <a:avLst/>
          </a:prstGeom>
          <a:noFill/>
          <a:ln/>
        </p:spPr>
        <p:txBody>
          <a:bodyPr wrap="square" lIns="0" tIns="0" rIns="0" bIns="0" rtlCol="0" anchor="ctr">
            <a:normAutofit/>
          </a:bodyPr>
          <a:lstStyle/>
          <a:p>
            <a:pPr marL="0" indent="0">
              <a:buNone/>
            </a:pPr>
            <a:r>
              <a:rPr lang="en-US" sz="740" dirty="0">
                <a:solidFill>
                  <a:srgbClr val="334155"/>
                </a:solidFill>
              </a:rPr>
              <a:t>AI strategy, policy approval, risk appetite, oversight reporting and accountability for AI outcomes.</a:t>
            </a:r>
            <a:endParaRPr lang="en-US" sz="740" dirty="0"/>
          </a:p>
        </p:txBody>
      </p:sp>
      <p:sp>
        <p:nvSpPr>
          <p:cNvPr id="12" name="Shape 10"/>
          <p:cNvSpPr/>
          <p:nvPr/>
        </p:nvSpPr>
        <p:spPr>
          <a:xfrm>
            <a:off x="6190488" y="1115568"/>
            <a:ext cx="5166360" cy="914400"/>
          </a:xfrm>
          <a:prstGeom prst="roundRect">
            <a:avLst>
              <a:gd name="adj" fmla="val 6000"/>
            </a:avLst>
          </a:prstGeom>
          <a:solidFill>
            <a:srgbClr val="FFFFFF"/>
          </a:solidFill>
          <a:ln w="6350">
            <a:solidFill>
              <a:srgbClr val="CBD5E1"/>
            </a:solidFill>
            <a:prstDash val="solid"/>
          </a:ln>
        </p:spPr>
        <p:txBody>
          <a:bodyPr/>
          <a:lstStyle/>
          <a:p>
            <a:endParaRPr lang="en-US"/>
          </a:p>
        </p:txBody>
      </p:sp>
      <p:sp>
        <p:nvSpPr>
          <p:cNvPr id="13" name="Text 11"/>
          <p:cNvSpPr/>
          <p:nvPr/>
        </p:nvSpPr>
        <p:spPr>
          <a:xfrm>
            <a:off x="6327648" y="1234440"/>
            <a:ext cx="2331720" cy="201168"/>
          </a:xfrm>
          <a:prstGeom prst="rect">
            <a:avLst/>
          </a:prstGeom>
          <a:noFill/>
          <a:ln/>
        </p:spPr>
        <p:txBody>
          <a:bodyPr wrap="square" lIns="0" tIns="0" rIns="0" bIns="0" rtlCol="0" anchor="ctr"/>
          <a:lstStyle/>
          <a:p>
            <a:pPr marL="0" indent="0">
              <a:buNone/>
            </a:pPr>
            <a:r>
              <a:rPr lang="en-US" sz="980" b="1" dirty="0">
                <a:solidFill>
                  <a:srgbClr val="1F7A4D"/>
                </a:solidFill>
              </a:rPr>
              <a:t>2. Use-case registration and risk tiering</a:t>
            </a:r>
            <a:endParaRPr lang="en-US" sz="980" dirty="0"/>
          </a:p>
        </p:txBody>
      </p:sp>
      <p:sp>
        <p:nvSpPr>
          <p:cNvPr id="14" name="Text 12"/>
          <p:cNvSpPr/>
          <p:nvPr/>
        </p:nvSpPr>
        <p:spPr>
          <a:xfrm>
            <a:off x="8750808" y="1225296"/>
            <a:ext cx="2423160" cy="402336"/>
          </a:xfrm>
          <a:prstGeom prst="rect">
            <a:avLst/>
          </a:prstGeom>
          <a:noFill/>
          <a:ln/>
        </p:spPr>
        <p:txBody>
          <a:bodyPr wrap="square" lIns="0" tIns="0" rIns="0" bIns="0" rtlCol="0" anchor="ctr">
            <a:normAutofit/>
          </a:bodyPr>
          <a:lstStyle/>
          <a:p>
            <a:pPr marL="0" indent="0">
              <a:buNone/>
            </a:pPr>
            <a:r>
              <a:rPr lang="en-US" sz="740" dirty="0">
                <a:solidFill>
                  <a:srgbClr val="334155"/>
                </a:solidFill>
              </a:rPr>
              <a:t>Inventory of AI systems; classification by materiality, customer impact, autonomy and systemic relevance.</a:t>
            </a:r>
            <a:endParaRPr lang="en-US" sz="740" dirty="0"/>
          </a:p>
        </p:txBody>
      </p:sp>
      <p:sp>
        <p:nvSpPr>
          <p:cNvPr id="15" name="Shape 13"/>
          <p:cNvSpPr/>
          <p:nvPr/>
        </p:nvSpPr>
        <p:spPr>
          <a:xfrm>
            <a:off x="658368" y="2322576"/>
            <a:ext cx="5166360" cy="914400"/>
          </a:xfrm>
          <a:prstGeom prst="roundRect">
            <a:avLst>
              <a:gd name="adj" fmla="val 6000"/>
            </a:avLst>
          </a:prstGeom>
          <a:solidFill>
            <a:srgbClr val="FFFFFF"/>
          </a:solidFill>
          <a:ln w="6350">
            <a:solidFill>
              <a:srgbClr val="CBD5E1"/>
            </a:solidFill>
            <a:prstDash val="solid"/>
          </a:ln>
        </p:spPr>
        <p:txBody>
          <a:bodyPr/>
          <a:lstStyle/>
          <a:p>
            <a:endParaRPr lang="en-US"/>
          </a:p>
        </p:txBody>
      </p:sp>
      <p:sp>
        <p:nvSpPr>
          <p:cNvPr id="16" name="Text 14"/>
          <p:cNvSpPr/>
          <p:nvPr/>
        </p:nvSpPr>
        <p:spPr>
          <a:xfrm>
            <a:off x="795528" y="2441448"/>
            <a:ext cx="2331720" cy="201168"/>
          </a:xfrm>
          <a:prstGeom prst="rect">
            <a:avLst/>
          </a:prstGeom>
          <a:noFill/>
          <a:ln/>
        </p:spPr>
        <p:txBody>
          <a:bodyPr wrap="square" lIns="0" tIns="0" rIns="0" bIns="0" rtlCol="0" anchor="ctr"/>
          <a:lstStyle/>
          <a:p>
            <a:pPr marL="0" indent="0">
              <a:buNone/>
            </a:pPr>
            <a:r>
              <a:rPr lang="en-US" sz="980" b="1" dirty="0">
                <a:solidFill>
                  <a:srgbClr val="C99700"/>
                </a:solidFill>
              </a:rPr>
              <a:t>3. Data governance and privacy</a:t>
            </a:r>
            <a:endParaRPr lang="en-US" sz="980" dirty="0"/>
          </a:p>
        </p:txBody>
      </p:sp>
      <p:sp>
        <p:nvSpPr>
          <p:cNvPr id="17" name="Text 15"/>
          <p:cNvSpPr/>
          <p:nvPr/>
        </p:nvSpPr>
        <p:spPr>
          <a:xfrm>
            <a:off x="3218688" y="2432304"/>
            <a:ext cx="2423160" cy="402336"/>
          </a:xfrm>
          <a:prstGeom prst="rect">
            <a:avLst/>
          </a:prstGeom>
          <a:noFill/>
          <a:ln/>
        </p:spPr>
        <p:txBody>
          <a:bodyPr wrap="square" lIns="0" tIns="0" rIns="0" bIns="0" rtlCol="0" anchor="ctr">
            <a:normAutofit/>
          </a:bodyPr>
          <a:lstStyle/>
          <a:p>
            <a:pPr marL="0" indent="0">
              <a:buNone/>
            </a:pPr>
            <a:r>
              <a:rPr lang="en-US" sz="740" dirty="0">
                <a:solidFill>
                  <a:srgbClr val="334155"/>
                </a:solidFill>
              </a:rPr>
              <a:t>Data lineage, quality, consent, confidentiality, localisation/sovereignty considerations and retention controls.</a:t>
            </a:r>
            <a:endParaRPr lang="en-US" sz="740" dirty="0"/>
          </a:p>
        </p:txBody>
      </p:sp>
      <p:sp>
        <p:nvSpPr>
          <p:cNvPr id="18" name="Shape 16"/>
          <p:cNvSpPr/>
          <p:nvPr/>
        </p:nvSpPr>
        <p:spPr>
          <a:xfrm>
            <a:off x="6190488" y="2322576"/>
            <a:ext cx="5166360" cy="914400"/>
          </a:xfrm>
          <a:prstGeom prst="roundRect">
            <a:avLst>
              <a:gd name="adj" fmla="val 6000"/>
            </a:avLst>
          </a:prstGeom>
          <a:solidFill>
            <a:srgbClr val="FFFFFF"/>
          </a:solidFill>
          <a:ln w="6350">
            <a:solidFill>
              <a:srgbClr val="CBD5E1"/>
            </a:solidFill>
            <a:prstDash val="solid"/>
          </a:ln>
        </p:spPr>
        <p:txBody>
          <a:bodyPr/>
          <a:lstStyle/>
          <a:p>
            <a:endParaRPr lang="en-US"/>
          </a:p>
        </p:txBody>
      </p:sp>
      <p:sp>
        <p:nvSpPr>
          <p:cNvPr id="19" name="Text 17"/>
          <p:cNvSpPr/>
          <p:nvPr/>
        </p:nvSpPr>
        <p:spPr>
          <a:xfrm>
            <a:off x="6327648" y="2441448"/>
            <a:ext cx="2331720" cy="201168"/>
          </a:xfrm>
          <a:prstGeom prst="rect">
            <a:avLst/>
          </a:prstGeom>
          <a:noFill/>
          <a:ln/>
        </p:spPr>
        <p:txBody>
          <a:bodyPr wrap="square" lIns="0" tIns="0" rIns="0" bIns="0" rtlCol="0" anchor="ctr"/>
          <a:lstStyle/>
          <a:p>
            <a:pPr marL="0" indent="0">
              <a:buNone/>
            </a:pPr>
            <a:r>
              <a:rPr lang="en-US" sz="980" b="1" dirty="0">
                <a:solidFill>
                  <a:srgbClr val="5B2C83"/>
                </a:solidFill>
              </a:rPr>
              <a:t>4. Model governance and assurance</a:t>
            </a:r>
            <a:endParaRPr lang="en-US" sz="980" dirty="0"/>
          </a:p>
        </p:txBody>
      </p:sp>
      <p:sp>
        <p:nvSpPr>
          <p:cNvPr id="20" name="Text 18"/>
          <p:cNvSpPr/>
          <p:nvPr/>
        </p:nvSpPr>
        <p:spPr>
          <a:xfrm>
            <a:off x="8750808" y="2432304"/>
            <a:ext cx="2423160" cy="402336"/>
          </a:xfrm>
          <a:prstGeom prst="rect">
            <a:avLst/>
          </a:prstGeom>
          <a:noFill/>
          <a:ln/>
        </p:spPr>
        <p:txBody>
          <a:bodyPr wrap="square" lIns="0" tIns="0" rIns="0" bIns="0" rtlCol="0" anchor="ctr">
            <a:normAutofit/>
          </a:bodyPr>
          <a:lstStyle/>
          <a:p>
            <a:pPr marL="0" indent="0">
              <a:buNone/>
            </a:pPr>
            <a:r>
              <a:rPr lang="en-US" sz="740" dirty="0">
                <a:solidFill>
                  <a:srgbClr val="334155"/>
                </a:solidFill>
              </a:rPr>
              <a:t>Validation, explainability, bias testing, performance monitoring, drift controls and independent review.</a:t>
            </a:r>
            <a:endParaRPr lang="en-US" sz="740" dirty="0"/>
          </a:p>
        </p:txBody>
      </p:sp>
      <p:sp>
        <p:nvSpPr>
          <p:cNvPr id="21" name="Shape 19"/>
          <p:cNvSpPr/>
          <p:nvPr/>
        </p:nvSpPr>
        <p:spPr>
          <a:xfrm>
            <a:off x="658368" y="3529584"/>
            <a:ext cx="5166360" cy="914400"/>
          </a:xfrm>
          <a:prstGeom prst="roundRect">
            <a:avLst>
              <a:gd name="adj" fmla="val 6000"/>
            </a:avLst>
          </a:prstGeom>
          <a:solidFill>
            <a:srgbClr val="FFFFFF"/>
          </a:solidFill>
          <a:ln w="6350">
            <a:solidFill>
              <a:srgbClr val="CBD5E1"/>
            </a:solidFill>
            <a:prstDash val="solid"/>
          </a:ln>
        </p:spPr>
        <p:txBody>
          <a:bodyPr/>
          <a:lstStyle/>
          <a:p>
            <a:endParaRPr lang="en-US"/>
          </a:p>
        </p:txBody>
      </p:sp>
      <p:sp>
        <p:nvSpPr>
          <p:cNvPr id="22" name="Text 20"/>
          <p:cNvSpPr/>
          <p:nvPr/>
        </p:nvSpPr>
        <p:spPr>
          <a:xfrm>
            <a:off x="795528" y="3648456"/>
            <a:ext cx="2331720" cy="201168"/>
          </a:xfrm>
          <a:prstGeom prst="rect">
            <a:avLst/>
          </a:prstGeom>
          <a:noFill/>
          <a:ln/>
        </p:spPr>
        <p:txBody>
          <a:bodyPr wrap="square" lIns="0" tIns="0" rIns="0" bIns="0" rtlCol="0" anchor="ctr"/>
          <a:lstStyle/>
          <a:p>
            <a:pPr marL="0" indent="0">
              <a:buNone/>
            </a:pPr>
            <a:r>
              <a:rPr lang="en-US" sz="980" b="1" dirty="0">
                <a:solidFill>
                  <a:srgbClr val="C2410C"/>
                </a:solidFill>
              </a:rPr>
              <a:t>5. Cybersecurity and operational resilience</a:t>
            </a:r>
            <a:endParaRPr lang="en-US" sz="980" dirty="0"/>
          </a:p>
        </p:txBody>
      </p:sp>
      <p:sp>
        <p:nvSpPr>
          <p:cNvPr id="23" name="Text 21"/>
          <p:cNvSpPr/>
          <p:nvPr/>
        </p:nvSpPr>
        <p:spPr>
          <a:xfrm>
            <a:off x="3218688" y="3639312"/>
            <a:ext cx="2423160" cy="402336"/>
          </a:xfrm>
          <a:prstGeom prst="rect">
            <a:avLst/>
          </a:prstGeom>
          <a:noFill/>
          <a:ln/>
        </p:spPr>
        <p:txBody>
          <a:bodyPr wrap="square" lIns="0" tIns="0" rIns="0" bIns="0" rtlCol="0" anchor="ctr">
            <a:normAutofit/>
          </a:bodyPr>
          <a:lstStyle/>
          <a:p>
            <a:pPr marL="0" indent="0">
              <a:buNone/>
            </a:pPr>
            <a:r>
              <a:rPr lang="en-US" sz="740" dirty="0">
                <a:solidFill>
                  <a:srgbClr val="334155"/>
                </a:solidFill>
              </a:rPr>
              <a:t>Secure AI lifecycle, vendor controls, incident reporting, recovery testing and business continuity.</a:t>
            </a:r>
            <a:endParaRPr lang="en-US" sz="740" dirty="0"/>
          </a:p>
        </p:txBody>
      </p:sp>
      <p:sp>
        <p:nvSpPr>
          <p:cNvPr id="24" name="Shape 22"/>
          <p:cNvSpPr/>
          <p:nvPr/>
        </p:nvSpPr>
        <p:spPr>
          <a:xfrm>
            <a:off x="6190488" y="3529584"/>
            <a:ext cx="5166360" cy="914400"/>
          </a:xfrm>
          <a:prstGeom prst="roundRect">
            <a:avLst>
              <a:gd name="adj" fmla="val 6000"/>
            </a:avLst>
          </a:prstGeom>
          <a:solidFill>
            <a:srgbClr val="FFFFFF"/>
          </a:solidFill>
          <a:ln w="6350">
            <a:solidFill>
              <a:srgbClr val="CBD5E1"/>
            </a:solidFill>
            <a:prstDash val="solid"/>
          </a:ln>
        </p:spPr>
        <p:txBody>
          <a:bodyPr/>
          <a:lstStyle/>
          <a:p>
            <a:endParaRPr lang="en-US"/>
          </a:p>
        </p:txBody>
      </p:sp>
      <p:sp>
        <p:nvSpPr>
          <p:cNvPr id="25" name="Text 23"/>
          <p:cNvSpPr/>
          <p:nvPr/>
        </p:nvSpPr>
        <p:spPr>
          <a:xfrm>
            <a:off x="6327648" y="3648456"/>
            <a:ext cx="2331720" cy="201168"/>
          </a:xfrm>
          <a:prstGeom prst="rect">
            <a:avLst/>
          </a:prstGeom>
          <a:noFill/>
          <a:ln/>
        </p:spPr>
        <p:txBody>
          <a:bodyPr wrap="square" lIns="0" tIns="0" rIns="0" bIns="0" rtlCol="0" anchor="ctr"/>
          <a:lstStyle/>
          <a:p>
            <a:pPr marL="0" indent="0">
              <a:buNone/>
            </a:pPr>
            <a:r>
              <a:rPr lang="en-US" sz="980" b="1" dirty="0">
                <a:solidFill>
                  <a:srgbClr val="B91C1C"/>
                </a:solidFill>
              </a:rPr>
              <a:t>6. Consumer protection and inclusion</a:t>
            </a:r>
            <a:endParaRPr lang="en-US" sz="980" dirty="0"/>
          </a:p>
        </p:txBody>
      </p:sp>
      <p:sp>
        <p:nvSpPr>
          <p:cNvPr id="26" name="Text 24"/>
          <p:cNvSpPr/>
          <p:nvPr/>
        </p:nvSpPr>
        <p:spPr>
          <a:xfrm>
            <a:off x="8750808" y="3639312"/>
            <a:ext cx="2423160" cy="402336"/>
          </a:xfrm>
          <a:prstGeom prst="rect">
            <a:avLst/>
          </a:prstGeom>
          <a:noFill/>
          <a:ln/>
        </p:spPr>
        <p:txBody>
          <a:bodyPr wrap="square" lIns="0" tIns="0" rIns="0" bIns="0" rtlCol="0" anchor="ctr">
            <a:normAutofit/>
          </a:bodyPr>
          <a:lstStyle/>
          <a:p>
            <a:pPr marL="0" indent="0">
              <a:buNone/>
            </a:pPr>
            <a:r>
              <a:rPr lang="en-US" sz="740" dirty="0">
                <a:solidFill>
                  <a:srgbClr val="334155"/>
                </a:solidFill>
              </a:rPr>
              <a:t>Fairness, transparency, complaints, recourse, affordability and protection against exclusion or harmful profiling.</a:t>
            </a:r>
            <a:endParaRPr lang="en-US" sz="740" dirty="0"/>
          </a:p>
        </p:txBody>
      </p:sp>
      <p:sp>
        <p:nvSpPr>
          <p:cNvPr id="27" name="Shape 25"/>
          <p:cNvSpPr/>
          <p:nvPr/>
        </p:nvSpPr>
        <p:spPr>
          <a:xfrm>
            <a:off x="658368" y="4736592"/>
            <a:ext cx="5166360" cy="914400"/>
          </a:xfrm>
          <a:prstGeom prst="roundRect">
            <a:avLst>
              <a:gd name="adj" fmla="val 6000"/>
            </a:avLst>
          </a:prstGeom>
          <a:solidFill>
            <a:srgbClr val="FFFFFF"/>
          </a:solidFill>
          <a:ln w="6350">
            <a:solidFill>
              <a:srgbClr val="CBD5E1"/>
            </a:solidFill>
            <a:prstDash val="solid"/>
          </a:ln>
        </p:spPr>
        <p:txBody>
          <a:bodyPr/>
          <a:lstStyle/>
          <a:p>
            <a:endParaRPr lang="en-US"/>
          </a:p>
        </p:txBody>
      </p:sp>
      <p:sp>
        <p:nvSpPr>
          <p:cNvPr id="28" name="Text 26"/>
          <p:cNvSpPr/>
          <p:nvPr/>
        </p:nvSpPr>
        <p:spPr>
          <a:xfrm>
            <a:off x="795528" y="4855464"/>
            <a:ext cx="2331720" cy="201168"/>
          </a:xfrm>
          <a:prstGeom prst="rect">
            <a:avLst/>
          </a:prstGeom>
          <a:noFill/>
          <a:ln/>
        </p:spPr>
        <p:txBody>
          <a:bodyPr wrap="square" lIns="0" tIns="0" rIns="0" bIns="0" rtlCol="0" anchor="ctr"/>
          <a:lstStyle/>
          <a:p>
            <a:pPr marL="0" indent="0">
              <a:buNone/>
            </a:pPr>
            <a:r>
              <a:rPr lang="en-US" sz="980" b="1" dirty="0">
                <a:solidFill>
                  <a:srgbClr val="0B2347"/>
                </a:solidFill>
              </a:rPr>
              <a:t>7. Regulatory reporting and supervisory access</a:t>
            </a:r>
            <a:endParaRPr lang="en-US" sz="980" dirty="0"/>
          </a:p>
        </p:txBody>
      </p:sp>
      <p:sp>
        <p:nvSpPr>
          <p:cNvPr id="29" name="Text 27"/>
          <p:cNvSpPr/>
          <p:nvPr/>
        </p:nvSpPr>
        <p:spPr>
          <a:xfrm>
            <a:off x="3218688" y="4846320"/>
            <a:ext cx="2423160" cy="402336"/>
          </a:xfrm>
          <a:prstGeom prst="rect">
            <a:avLst/>
          </a:prstGeom>
          <a:noFill/>
          <a:ln/>
        </p:spPr>
        <p:txBody>
          <a:bodyPr wrap="square" lIns="0" tIns="0" rIns="0" bIns="0" rtlCol="0" anchor="ctr">
            <a:normAutofit/>
          </a:bodyPr>
          <a:lstStyle/>
          <a:p>
            <a:pPr marL="0" indent="0">
              <a:buNone/>
            </a:pPr>
            <a:r>
              <a:rPr lang="en-US" sz="740" dirty="0">
                <a:solidFill>
                  <a:srgbClr val="334155"/>
                </a:solidFill>
              </a:rPr>
              <a:t>Periodic reporting, material incident reporting, audit evidence and supervisory review of high-risk use cases.</a:t>
            </a:r>
            <a:endParaRPr lang="en-US" sz="740" dirty="0"/>
          </a:p>
        </p:txBody>
      </p:sp>
      <p:sp>
        <p:nvSpPr>
          <p:cNvPr id="30" name="Shape 28"/>
          <p:cNvSpPr/>
          <p:nvPr/>
        </p:nvSpPr>
        <p:spPr>
          <a:xfrm>
            <a:off x="6190488" y="4736592"/>
            <a:ext cx="5166360" cy="914400"/>
          </a:xfrm>
          <a:prstGeom prst="roundRect">
            <a:avLst>
              <a:gd name="adj" fmla="val 6000"/>
            </a:avLst>
          </a:prstGeom>
          <a:solidFill>
            <a:srgbClr val="FFFFFF"/>
          </a:solidFill>
          <a:ln w="6350">
            <a:solidFill>
              <a:srgbClr val="CBD5E1"/>
            </a:solidFill>
            <a:prstDash val="solid"/>
          </a:ln>
        </p:spPr>
        <p:txBody>
          <a:bodyPr/>
          <a:lstStyle/>
          <a:p>
            <a:endParaRPr lang="en-US"/>
          </a:p>
        </p:txBody>
      </p:sp>
      <p:sp>
        <p:nvSpPr>
          <p:cNvPr id="31" name="Text 29"/>
          <p:cNvSpPr/>
          <p:nvPr/>
        </p:nvSpPr>
        <p:spPr>
          <a:xfrm>
            <a:off x="6327648" y="4855464"/>
            <a:ext cx="2331720" cy="201168"/>
          </a:xfrm>
          <a:prstGeom prst="rect">
            <a:avLst/>
          </a:prstGeom>
          <a:noFill/>
          <a:ln/>
        </p:spPr>
        <p:txBody>
          <a:bodyPr wrap="square" lIns="0" tIns="0" rIns="0" bIns="0" rtlCol="0" anchor="ctr"/>
          <a:lstStyle/>
          <a:p>
            <a:pPr marL="0" indent="0">
              <a:buNone/>
            </a:pPr>
            <a:r>
              <a:rPr lang="en-US" sz="980" b="1" dirty="0">
                <a:solidFill>
                  <a:srgbClr val="1F7A4D"/>
                </a:solidFill>
              </a:rPr>
              <a:t>8. Innovation and sandbox pathways</a:t>
            </a:r>
            <a:endParaRPr lang="en-US" sz="980" dirty="0"/>
          </a:p>
        </p:txBody>
      </p:sp>
      <p:sp>
        <p:nvSpPr>
          <p:cNvPr id="32" name="Text 30"/>
          <p:cNvSpPr/>
          <p:nvPr/>
        </p:nvSpPr>
        <p:spPr>
          <a:xfrm>
            <a:off x="8750808" y="4846320"/>
            <a:ext cx="2423160" cy="402336"/>
          </a:xfrm>
          <a:prstGeom prst="rect">
            <a:avLst/>
          </a:prstGeom>
          <a:noFill/>
          <a:ln/>
        </p:spPr>
        <p:txBody>
          <a:bodyPr wrap="square" lIns="0" tIns="0" rIns="0" bIns="0" rtlCol="0" anchor="ctr">
            <a:normAutofit/>
          </a:bodyPr>
          <a:lstStyle/>
          <a:p>
            <a:pPr marL="0" indent="0">
              <a:buNone/>
            </a:pPr>
            <a:r>
              <a:rPr lang="en-US" sz="740" dirty="0">
                <a:solidFill>
                  <a:srgbClr val="334155"/>
                </a:solidFill>
              </a:rPr>
              <a:t>Controlled experimentation, proportionate oversight and collaboration between innovators, regulated institutions and the Bank.</a:t>
            </a:r>
            <a:endParaRPr lang="en-US" sz="740" dirty="0"/>
          </a:p>
        </p:txBody>
      </p:sp>
      <p:sp>
        <p:nvSpPr>
          <p:cNvPr id="33"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22</a:t>
            </a:fld>
            <a:endParaRPr lang="en-US"/>
          </a:p>
        </p:txBody>
      </p:sp>
      <p:graphicFrame>
        <p:nvGraphicFramePr>
          <p:cNvPr id="34" name="Object 33">
            <a:extLst>
              <a:ext uri="{FF2B5EF4-FFF2-40B4-BE49-F238E27FC236}">
                <a16:creationId xmlns:a16="http://schemas.microsoft.com/office/drawing/2014/main" id="{2F46DDA9-52C3-9EF8-EEC1-030FCEBA18D2}"/>
              </a:ext>
            </a:extLst>
          </p:cNvPr>
          <p:cNvGraphicFramePr>
            <a:graphicFrameLocks noChangeAspect="1"/>
          </p:cNvGraphicFramePr>
          <p:nvPr>
            <p:extLst>
              <p:ext uri="{D42A27DB-BD31-4B8C-83A1-F6EECF244321}">
                <p14:modId xmlns:p14="http://schemas.microsoft.com/office/powerpoint/2010/main" val="3090552874"/>
              </p:ext>
            </p:extLst>
          </p:nvPr>
        </p:nvGraphicFramePr>
        <p:xfrm>
          <a:off x="11075354" y="-4547"/>
          <a:ext cx="1116645" cy="955523"/>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4" name="Object 33">
                        <a:extLst>
                          <a:ext uri="{FF2B5EF4-FFF2-40B4-BE49-F238E27FC236}">
                            <a16:creationId xmlns:a16="http://schemas.microsoft.com/office/drawing/2014/main" id="{2F46DDA9-52C3-9EF8-EEC1-030FCEBA18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75354" y="-4547"/>
                        <a:ext cx="1116645" cy="955523"/>
                      </a:xfrm>
                      <a:prstGeom prst="rect">
                        <a:avLst/>
                      </a:prstGeom>
                      <a:noFill/>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Target Operating Model: AI-Ready Supervision and Payments</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Capabilities required inside the regulator and across the ecosystem</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822960" y="1417320"/>
            <a:ext cx="3246120" cy="1417320"/>
          </a:xfrm>
          <a:prstGeom prst="roundRect">
            <a:avLst>
              <a:gd name="adj" fmla="val 5161"/>
            </a:avLst>
          </a:prstGeom>
          <a:solidFill>
            <a:srgbClr val="EAF3FF"/>
          </a:solidFill>
          <a:ln w="7620">
            <a:solidFill>
              <a:srgbClr val="CBD5E1"/>
            </a:solidFill>
            <a:prstDash val="solid"/>
          </a:ln>
          <a:effectLst>
            <a:outerShdw blurRad="25400" dist="50800" dir="2700000" algn="bl" rotWithShape="0">
              <a:srgbClr val="000000">
                <a:alpha val="10000"/>
              </a:srgbClr>
            </a:outerShdw>
          </a:effectLst>
        </p:spPr>
        <p:txBody>
          <a:bodyPr/>
          <a:lstStyle/>
          <a:p>
            <a:endParaRPr lang="en-US"/>
          </a:p>
        </p:txBody>
      </p:sp>
      <p:sp>
        <p:nvSpPr>
          <p:cNvPr id="10" name="Text 8"/>
          <p:cNvSpPr/>
          <p:nvPr/>
        </p:nvSpPr>
        <p:spPr>
          <a:xfrm>
            <a:off x="1005840" y="1618488"/>
            <a:ext cx="2834640" cy="228600"/>
          </a:xfrm>
          <a:prstGeom prst="rect">
            <a:avLst/>
          </a:prstGeom>
          <a:noFill/>
          <a:ln/>
        </p:spPr>
        <p:txBody>
          <a:bodyPr wrap="square" lIns="0" tIns="0" rIns="0" bIns="0" rtlCol="0" anchor="ctr"/>
          <a:lstStyle/>
          <a:p>
            <a:pPr marL="0" indent="0" algn="ctr">
              <a:buNone/>
            </a:pPr>
            <a:r>
              <a:rPr lang="en-US" sz="1300" b="1" dirty="0">
                <a:solidFill>
                  <a:srgbClr val="0F4C81"/>
                </a:solidFill>
              </a:rPr>
              <a:t>Governance</a:t>
            </a:r>
            <a:endParaRPr lang="en-US" sz="1300" dirty="0"/>
          </a:p>
        </p:txBody>
      </p:sp>
      <p:sp>
        <p:nvSpPr>
          <p:cNvPr id="11" name="Text 9"/>
          <p:cNvSpPr/>
          <p:nvPr/>
        </p:nvSpPr>
        <p:spPr>
          <a:xfrm>
            <a:off x="1143000" y="2084832"/>
            <a:ext cx="2606040" cy="310896"/>
          </a:xfrm>
          <a:prstGeom prst="rect">
            <a:avLst/>
          </a:prstGeom>
          <a:noFill/>
          <a:ln/>
        </p:spPr>
        <p:txBody>
          <a:bodyPr wrap="square" lIns="0" tIns="0" rIns="0" bIns="0" rtlCol="0" anchor="ctr">
            <a:normAutofit/>
          </a:bodyPr>
          <a:lstStyle/>
          <a:p>
            <a:pPr marL="0" indent="0" algn="ctr">
              <a:buNone/>
            </a:pPr>
            <a:r>
              <a:rPr lang="en-US" sz="840" dirty="0">
                <a:solidFill>
                  <a:srgbClr val="334155"/>
                </a:solidFill>
              </a:rPr>
              <a:t>AI policy, ethics, accountability, committees, approvals</a:t>
            </a:r>
            <a:endParaRPr lang="en-US" sz="840" dirty="0"/>
          </a:p>
        </p:txBody>
      </p:sp>
      <p:sp>
        <p:nvSpPr>
          <p:cNvPr id="12" name="Shape 10"/>
          <p:cNvSpPr/>
          <p:nvPr/>
        </p:nvSpPr>
        <p:spPr>
          <a:xfrm>
            <a:off x="4526280" y="1417320"/>
            <a:ext cx="3246120" cy="1417320"/>
          </a:xfrm>
          <a:prstGeom prst="roundRect">
            <a:avLst>
              <a:gd name="adj" fmla="val 5161"/>
            </a:avLst>
          </a:prstGeom>
          <a:solidFill>
            <a:srgbClr val="EAF7EF"/>
          </a:solidFill>
          <a:ln w="7620">
            <a:solidFill>
              <a:srgbClr val="CBD5E1"/>
            </a:solidFill>
            <a:prstDash val="solid"/>
          </a:ln>
          <a:effectLst>
            <a:outerShdw blurRad="25400" dist="50800" dir="2700000" algn="bl" rotWithShape="0">
              <a:srgbClr val="000000">
                <a:alpha val="10000"/>
              </a:srgbClr>
            </a:outerShdw>
          </a:effectLst>
        </p:spPr>
        <p:txBody>
          <a:bodyPr/>
          <a:lstStyle/>
          <a:p>
            <a:endParaRPr lang="en-US"/>
          </a:p>
        </p:txBody>
      </p:sp>
      <p:sp>
        <p:nvSpPr>
          <p:cNvPr id="13" name="Text 11"/>
          <p:cNvSpPr/>
          <p:nvPr/>
        </p:nvSpPr>
        <p:spPr>
          <a:xfrm>
            <a:off x="4709160" y="1618488"/>
            <a:ext cx="2834640" cy="228600"/>
          </a:xfrm>
          <a:prstGeom prst="rect">
            <a:avLst/>
          </a:prstGeom>
          <a:noFill/>
          <a:ln/>
        </p:spPr>
        <p:txBody>
          <a:bodyPr wrap="square" lIns="0" tIns="0" rIns="0" bIns="0" rtlCol="0" anchor="ctr"/>
          <a:lstStyle/>
          <a:p>
            <a:pPr marL="0" indent="0" algn="ctr">
              <a:buNone/>
            </a:pPr>
            <a:r>
              <a:rPr lang="en-US" sz="1300" b="1" dirty="0">
                <a:solidFill>
                  <a:srgbClr val="1F7A4D"/>
                </a:solidFill>
              </a:rPr>
              <a:t>Data Platform</a:t>
            </a:r>
            <a:endParaRPr lang="en-US" sz="1300" dirty="0"/>
          </a:p>
        </p:txBody>
      </p:sp>
      <p:sp>
        <p:nvSpPr>
          <p:cNvPr id="14" name="Text 12"/>
          <p:cNvSpPr/>
          <p:nvPr/>
        </p:nvSpPr>
        <p:spPr>
          <a:xfrm>
            <a:off x="4846320" y="2084832"/>
            <a:ext cx="2606040" cy="310896"/>
          </a:xfrm>
          <a:prstGeom prst="rect">
            <a:avLst/>
          </a:prstGeom>
          <a:noFill/>
          <a:ln/>
        </p:spPr>
        <p:txBody>
          <a:bodyPr wrap="square" lIns="0" tIns="0" rIns="0" bIns="0" rtlCol="0" anchor="ctr">
            <a:normAutofit/>
          </a:bodyPr>
          <a:lstStyle/>
          <a:p>
            <a:pPr marL="0" indent="0" algn="ctr">
              <a:buNone/>
            </a:pPr>
            <a:r>
              <a:rPr lang="en-US" sz="840" dirty="0">
                <a:solidFill>
                  <a:srgbClr val="334155"/>
                </a:solidFill>
              </a:rPr>
              <a:t>Regulatory data lake, APIs, metadata, quality controls</a:t>
            </a:r>
            <a:endParaRPr lang="en-US" sz="840" dirty="0"/>
          </a:p>
        </p:txBody>
      </p:sp>
      <p:sp>
        <p:nvSpPr>
          <p:cNvPr id="15" name="Shape 13"/>
          <p:cNvSpPr/>
          <p:nvPr/>
        </p:nvSpPr>
        <p:spPr>
          <a:xfrm>
            <a:off x="8229600" y="1417320"/>
            <a:ext cx="3246120" cy="1417320"/>
          </a:xfrm>
          <a:prstGeom prst="roundRect">
            <a:avLst>
              <a:gd name="adj" fmla="val 5161"/>
            </a:avLst>
          </a:prstGeom>
          <a:solidFill>
            <a:srgbClr val="FFF7D6"/>
          </a:solidFill>
          <a:ln w="7620">
            <a:solidFill>
              <a:srgbClr val="CBD5E1"/>
            </a:solidFill>
            <a:prstDash val="solid"/>
          </a:ln>
          <a:effectLst>
            <a:outerShdw blurRad="25400" dist="50800" dir="2700000" algn="bl" rotWithShape="0">
              <a:srgbClr val="000000">
                <a:alpha val="10000"/>
              </a:srgbClr>
            </a:outerShdw>
          </a:effectLst>
        </p:spPr>
        <p:txBody>
          <a:bodyPr/>
          <a:lstStyle/>
          <a:p>
            <a:endParaRPr lang="en-US"/>
          </a:p>
        </p:txBody>
      </p:sp>
      <p:sp>
        <p:nvSpPr>
          <p:cNvPr id="16" name="Text 14"/>
          <p:cNvSpPr/>
          <p:nvPr/>
        </p:nvSpPr>
        <p:spPr>
          <a:xfrm>
            <a:off x="8412480" y="1618488"/>
            <a:ext cx="2834640" cy="228600"/>
          </a:xfrm>
          <a:prstGeom prst="rect">
            <a:avLst/>
          </a:prstGeom>
          <a:noFill/>
          <a:ln/>
        </p:spPr>
        <p:txBody>
          <a:bodyPr wrap="square" lIns="0" tIns="0" rIns="0" bIns="0" rtlCol="0" anchor="ctr"/>
          <a:lstStyle/>
          <a:p>
            <a:pPr marL="0" indent="0" algn="ctr">
              <a:buNone/>
            </a:pPr>
            <a:r>
              <a:rPr lang="en-US" sz="1300" b="1" dirty="0">
                <a:solidFill>
                  <a:srgbClr val="C99700"/>
                </a:solidFill>
              </a:rPr>
              <a:t>Analytics &amp; Models</a:t>
            </a:r>
            <a:endParaRPr lang="en-US" sz="1300" dirty="0"/>
          </a:p>
        </p:txBody>
      </p:sp>
      <p:sp>
        <p:nvSpPr>
          <p:cNvPr id="17" name="Text 15"/>
          <p:cNvSpPr/>
          <p:nvPr/>
        </p:nvSpPr>
        <p:spPr>
          <a:xfrm>
            <a:off x="8549640" y="2084832"/>
            <a:ext cx="2606040" cy="310896"/>
          </a:xfrm>
          <a:prstGeom prst="rect">
            <a:avLst/>
          </a:prstGeom>
          <a:noFill/>
          <a:ln/>
        </p:spPr>
        <p:txBody>
          <a:bodyPr wrap="square" lIns="0" tIns="0" rIns="0" bIns="0" rtlCol="0" anchor="ctr">
            <a:normAutofit/>
          </a:bodyPr>
          <a:lstStyle/>
          <a:p>
            <a:pPr marL="0" indent="0" algn="ctr">
              <a:buNone/>
            </a:pPr>
            <a:r>
              <a:rPr lang="en-US" sz="840" dirty="0">
                <a:solidFill>
                  <a:srgbClr val="334155"/>
                </a:solidFill>
              </a:rPr>
              <a:t>NLP, anomaly detection, forecasting, risk scoring</a:t>
            </a:r>
            <a:endParaRPr lang="en-US" sz="840" dirty="0"/>
          </a:p>
        </p:txBody>
      </p:sp>
      <p:sp>
        <p:nvSpPr>
          <p:cNvPr id="18" name="Shape 16"/>
          <p:cNvSpPr/>
          <p:nvPr/>
        </p:nvSpPr>
        <p:spPr>
          <a:xfrm>
            <a:off x="822960" y="3291840"/>
            <a:ext cx="3246120" cy="1417320"/>
          </a:xfrm>
          <a:prstGeom prst="roundRect">
            <a:avLst>
              <a:gd name="adj" fmla="val 5161"/>
            </a:avLst>
          </a:prstGeom>
          <a:solidFill>
            <a:srgbClr val="F1E9FF"/>
          </a:solidFill>
          <a:ln w="7620">
            <a:solidFill>
              <a:srgbClr val="CBD5E1"/>
            </a:solidFill>
            <a:prstDash val="solid"/>
          </a:ln>
          <a:effectLst>
            <a:outerShdw blurRad="25400" dist="50800" dir="2700000" algn="bl" rotWithShape="0">
              <a:srgbClr val="000000">
                <a:alpha val="10000"/>
              </a:srgbClr>
            </a:outerShdw>
          </a:effectLst>
        </p:spPr>
        <p:txBody>
          <a:bodyPr/>
          <a:lstStyle/>
          <a:p>
            <a:endParaRPr lang="en-US"/>
          </a:p>
        </p:txBody>
      </p:sp>
      <p:sp>
        <p:nvSpPr>
          <p:cNvPr id="19" name="Text 17"/>
          <p:cNvSpPr/>
          <p:nvPr/>
        </p:nvSpPr>
        <p:spPr>
          <a:xfrm>
            <a:off x="1005840" y="3493008"/>
            <a:ext cx="2834640" cy="228600"/>
          </a:xfrm>
          <a:prstGeom prst="rect">
            <a:avLst/>
          </a:prstGeom>
          <a:noFill/>
          <a:ln/>
        </p:spPr>
        <p:txBody>
          <a:bodyPr wrap="square" lIns="0" tIns="0" rIns="0" bIns="0" rtlCol="0" anchor="ctr"/>
          <a:lstStyle/>
          <a:p>
            <a:pPr marL="0" indent="0" algn="ctr">
              <a:buNone/>
            </a:pPr>
            <a:r>
              <a:rPr lang="en-US" sz="1300" b="1" dirty="0">
                <a:solidFill>
                  <a:srgbClr val="5B2C83"/>
                </a:solidFill>
              </a:rPr>
              <a:t>Supervisory Workflows</a:t>
            </a:r>
            <a:endParaRPr lang="en-US" sz="1300" dirty="0"/>
          </a:p>
        </p:txBody>
      </p:sp>
      <p:sp>
        <p:nvSpPr>
          <p:cNvPr id="20" name="Text 18"/>
          <p:cNvSpPr/>
          <p:nvPr/>
        </p:nvSpPr>
        <p:spPr>
          <a:xfrm>
            <a:off x="1143000" y="3959352"/>
            <a:ext cx="2606040" cy="310896"/>
          </a:xfrm>
          <a:prstGeom prst="rect">
            <a:avLst/>
          </a:prstGeom>
          <a:noFill/>
          <a:ln/>
        </p:spPr>
        <p:txBody>
          <a:bodyPr wrap="square" lIns="0" tIns="0" rIns="0" bIns="0" rtlCol="0" anchor="ctr">
            <a:normAutofit/>
          </a:bodyPr>
          <a:lstStyle/>
          <a:p>
            <a:pPr marL="0" indent="0" algn="ctr">
              <a:buNone/>
            </a:pPr>
            <a:r>
              <a:rPr lang="en-US" sz="840" dirty="0">
                <a:solidFill>
                  <a:srgbClr val="334155"/>
                </a:solidFill>
              </a:rPr>
              <a:t>Case management, dashboards, alerts, evidence trails</a:t>
            </a:r>
            <a:endParaRPr lang="en-US" sz="840" dirty="0"/>
          </a:p>
        </p:txBody>
      </p:sp>
      <p:sp>
        <p:nvSpPr>
          <p:cNvPr id="21" name="Shape 19"/>
          <p:cNvSpPr/>
          <p:nvPr/>
        </p:nvSpPr>
        <p:spPr>
          <a:xfrm>
            <a:off x="4526280" y="3291840"/>
            <a:ext cx="3246120" cy="1417320"/>
          </a:xfrm>
          <a:prstGeom prst="roundRect">
            <a:avLst>
              <a:gd name="adj" fmla="val 5161"/>
            </a:avLst>
          </a:prstGeom>
          <a:solidFill>
            <a:srgbClr val="FEE2E2"/>
          </a:solidFill>
          <a:ln w="7620">
            <a:solidFill>
              <a:srgbClr val="CBD5E1"/>
            </a:solidFill>
            <a:prstDash val="solid"/>
          </a:ln>
          <a:effectLst>
            <a:outerShdw blurRad="25400" dist="50800" dir="2700000" algn="bl" rotWithShape="0">
              <a:srgbClr val="000000">
                <a:alpha val="10000"/>
              </a:srgbClr>
            </a:outerShdw>
          </a:effectLst>
        </p:spPr>
        <p:txBody>
          <a:bodyPr/>
          <a:lstStyle/>
          <a:p>
            <a:endParaRPr lang="en-US"/>
          </a:p>
        </p:txBody>
      </p:sp>
      <p:sp>
        <p:nvSpPr>
          <p:cNvPr id="22" name="Text 20"/>
          <p:cNvSpPr/>
          <p:nvPr/>
        </p:nvSpPr>
        <p:spPr>
          <a:xfrm>
            <a:off x="4709160" y="3493008"/>
            <a:ext cx="2834640" cy="228600"/>
          </a:xfrm>
          <a:prstGeom prst="rect">
            <a:avLst/>
          </a:prstGeom>
          <a:noFill/>
          <a:ln/>
        </p:spPr>
        <p:txBody>
          <a:bodyPr wrap="square" lIns="0" tIns="0" rIns="0" bIns="0" rtlCol="0" anchor="ctr"/>
          <a:lstStyle/>
          <a:p>
            <a:pPr marL="0" indent="0" algn="ctr">
              <a:buNone/>
            </a:pPr>
            <a:r>
              <a:rPr lang="en-US" sz="1300" b="1" dirty="0">
                <a:solidFill>
                  <a:srgbClr val="B91C1C"/>
                </a:solidFill>
              </a:rPr>
              <a:t>Assurance</a:t>
            </a:r>
            <a:endParaRPr lang="en-US" sz="1300" dirty="0"/>
          </a:p>
        </p:txBody>
      </p:sp>
      <p:sp>
        <p:nvSpPr>
          <p:cNvPr id="23" name="Text 21"/>
          <p:cNvSpPr/>
          <p:nvPr/>
        </p:nvSpPr>
        <p:spPr>
          <a:xfrm>
            <a:off x="4846320" y="3959352"/>
            <a:ext cx="2606040" cy="310896"/>
          </a:xfrm>
          <a:prstGeom prst="rect">
            <a:avLst/>
          </a:prstGeom>
          <a:noFill/>
          <a:ln/>
        </p:spPr>
        <p:txBody>
          <a:bodyPr wrap="square" lIns="0" tIns="0" rIns="0" bIns="0" rtlCol="0" anchor="ctr">
            <a:normAutofit/>
          </a:bodyPr>
          <a:lstStyle/>
          <a:p>
            <a:pPr marL="0" indent="0" algn="ctr">
              <a:buNone/>
            </a:pPr>
            <a:r>
              <a:rPr lang="en-US" sz="840" dirty="0">
                <a:solidFill>
                  <a:srgbClr val="334155"/>
                </a:solidFill>
              </a:rPr>
              <a:t>Model validation, audit, cyber, privacy, compliance reviews</a:t>
            </a:r>
            <a:endParaRPr lang="en-US" sz="840" dirty="0"/>
          </a:p>
        </p:txBody>
      </p:sp>
      <p:sp>
        <p:nvSpPr>
          <p:cNvPr id="24" name="Shape 22"/>
          <p:cNvSpPr/>
          <p:nvPr/>
        </p:nvSpPr>
        <p:spPr>
          <a:xfrm>
            <a:off x="8229600" y="3291840"/>
            <a:ext cx="3246120" cy="1417320"/>
          </a:xfrm>
          <a:prstGeom prst="roundRect">
            <a:avLst>
              <a:gd name="adj" fmla="val 5161"/>
            </a:avLst>
          </a:prstGeom>
          <a:solidFill>
            <a:srgbClr val="F1F5F9"/>
          </a:solidFill>
          <a:ln w="7620">
            <a:solidFill>
              <a:srgbClr val="CBD5E1"/>
            </a:solidFill>
            <a:prstDash val="solid"/>
          </a:ln>
          <a:effectLst>
            <a:outerShdw blurRad="25400" dist="50800" dir="2700000" algn="bl" rotWithShape="0">
              <a:srgbClr val="000000">
                <a:alpha val="10000"/>
              </a:srgbClr>
            </a:outerShdw>
          </a:effectLst>
        </p:spPr>
        <p:txBody>
          <a:bodyPr/>
          <a:lstStyle/>
          <a:p>
            <a:endParaRPr lang="en-US"/>
          </a:p>
        </p:txBody>
      </p:sp>
      <p:sp>
        <p:nvSpPr>
          <p:cNvPr id="25" name="Text 23"/>
          <p:cNvSpPr/>
          <p:nvPr/>
        </p:nvSpPr>
        <p:spPr>
          <a:xfrm>
            <a:off x="8412480" y="3493008"/>
            <a:ext cx="2834640" cy="228600"/>
          </a:xfrm>
          <a:prstGeom prst="rect">
            <a:avLst/>
          </a:prstGeom>
          <a:noFill/>
          <a:ln/>
        </p:spPr>
        <p:txBody>
          <a:bodyPr wrap="square" lIns="0" tIns="0" rIns="0" bIns="0" rtlCol="0" anchor="ctr"/>
          <a:lstStyle/>
          <a:p>
            <a:pPr marL="0" indent="0" algn="ctr">
              <a:buNone/>
            </a:pPr>
            <a:r>
              <a:rPr lang="en-US" sz="1300" b="1" dirty="0">
                <a:solidFill>
                  <a:srgbClr val="0B2347"/>
                </a:solidFill>
              </a:rPr>
              <a:t>Ecosystem</a:t>
            </a:r>
            <a:endParaRPr lang="en-US" sz="1300" dirty="0"/>
          </a:p>
        </p:txBody>
      </p:sp>
      <p:sp>
        <p:nvSpPr>
          <p:cNvPr id="26" name="Text 24"/>
          <p:cNvSpPr/>
          <p:nvPr/>
        </p:nvSpPr>
        <p:spPr>
          <a:xfrm>
            <a:off x="8549640" y="3959352"/>
            <a:ext cx="2606040" cy="310896"/>
          </a:xfrm>
          <a:prstGeom prst="rect">
            <a:avLst/>
          </a:prstGeom>
          <a:noFill/>
          <a:ln/>
        </p:spPr>
        <p:txBody>
          <a:bodyPr wrap="square" lIns="0" tIns="0" rIns="0" bIns="0" rtlCol="0" anchor="ctr">
            <a:normAutofit/>
          </a:bodyPr>
          <a:lstStyle/>
          <a:p>
            <a:pPr marL="0" indent="0" algn="ctr">
              <a:buNone/>
            </a:pPr>
            <a:r>
              <a:rPr lang="en-US" sz="840" dirty="0">
                <a:solidFill>
                  <a:srgbClr val="334155"/>
                </a:solidFill>
              </a:rPr>
              <a:t>Banks, MFIs, PSPs, switches, fintechs, academia, SADC peers</a:t>
            </a:r>
            <a:endParaRPr lang="en-US" sz="840" dirty="0"/>
          </a:p>
        </p:txBody>
      </p:sp>
      <p:sp>
        <p:nvSpPr>
          <p:cNvPr id="27"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23</a:t>
            </a:fld>
            <a:endParaRPr lang="en-US"/>
          </a:p>
        </p:txBody>
      </p:sp>
      <p:graphicFrame>
        <p:nvGraphicFramePr>
          <p:cNvPr id="28" name="Object 27">
            <a:extLst>
              <a:ext uri="{FF2B5EF4-FFF2-40B4-BE49-F238E27FC236}">
                <a16:creationId xmlns:a16="http://schemas.microsoft.com/office/drawing/2014/main" id="{11DC3206-D3F7-BACD-3FE0-7633D9FCFCE2}"/>
              </a:ext>
            </a:extLst>
          </p:cNvPr>
          <p:cNvGraphicFramePr>
            <a:graphicFrameLocks noChangeAspect="1"/>
          </p:cNvGraphicFramePr>
          <p:nvPr>
            <p:extLst>
              <p:ext uri="{D42A27DB-BD31-4B8C-83A1-F6EECF244321}">
                <p14:modId xmlns:p14="http://schemas.microsoft.com/office/powerpoint/2010/main" val="3350731117"/>
              </p:ext>
            </p:extLst>
          </p:nvPr>
        </p:nvGraphicFramePr>
        <p:xfrm>
          <a:off x="10776178" y="-4547"/>
          <a:ext cx="1415822" cy="1385292"/>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28" name="Object 27">
                        <a:extLst>
                          <a:ext uri="{FF2B5EF4-FFF2-40B4-BE49-F238E27FC236}">
                            <a16:creationId xmlns:a16="http://schemas.microsoft.com/office/drawing/2014/main" id="{11DC3206-D3F7-BACD-3FE0-7633D9FCFC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76178" y="-4547"/>
                        <a:ext cx="1415822" cy="1385292"/>
                      </a:xfrm>
                      <a:prstGeom prst="rect">
                        <a:avLst/>
                      </a:prstGeom>
                      <a:noFill/>
                    </p:spPr>
                  </p:pic>
                </p:oleObj>
              </mc:Fallback>
            </mc:AlternateContent>
          </a:graphicData>
        </a:graphic>
      </p:graphicFrame>
      <p:sp>
        <p:nvSpPr>
          <p:cNvPr id="29" name="Text 23">
            <a:extLst>
              <a:ext uri="{FF2B5EF4-FFF2-40B4-BE49-F238E27FC236}">
                <a16:creationId xmlns:a16="http://schemas.microsoft.com/office/drawing/2014/main" id="{F62179A4-7535-BFDB-7FF9-FEA2342C1FAE}"/>
              </a:ext>
            </a:extLst>
          </p:cNvPr>
          <p:cNvSpPr/>
          <p:nvPr/>
        </p:nvSpPr>
        <p:spPr>
          <a:xfrm>
            <a:off x="822960" y="5303520"/>
            <a:ext cx="10515600" cy="365760"/>
          </a:xfrm>
          <a:prstGeom prst="rect">
            <a:avLst/>
          </a:prstGeom>
          <a:noFill/>
          <a:ln/>
        </p:spPr>
        <p:txBody>
          <a:bodyPr wrap="square" lIns="381" tIns="381" rIns="381" bIns="381" rtlCol="0" anchor="ctr"/>
          <a:lstStyle/>
          <a:p>
            <a:pPr marL="0" indent="0" algn="ctr">
              <a:buNone/>
            </a:pPr>
            <a:r>
              <a:rPr lang="en-US" sz="1360" b="1">
                <a:solidFill>
                  <a:srgbClr val="0B2347"/>
                </a:solidFill>
              </a:rPr>
              <a:t>AI Transformation requires people, process and technology to work together</a:t>
            </a:r>
            <a:endParaRPr lang="en-US" sz="136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Implementation Roadmap: From Readiness to Scale</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A pragmatic phased path for the financial services sector</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731520" y="1463040"/>
            <a:ext cx="3337560" cy="4114800"/>
          </a:xfrm>
          <a:prstGeom prst="roundRect">
            <a:avLst>
              <a:gd name="adj" fmla="val 2192"/>
            </a:avLst>
          </a:prstGeom>
          <a:solidFill>
            <a:srgbClr val="FFFFFF"/>
          </a:solidFill>
          <a:ln w="15240">
            <a:solidFill>
              <a:srgbClr val="0F4C81"/>
            </a:solidFill>
            <a:prstDash val="solid"/>
          </a:ln>
          <a:effectLst>
            <a:outerShdw blurRad="25400" dist="50800" dir="2700000" algn="bl" rotWithShape="0">
              <a:srgbClr val="000000">
                <a:alpha val="11000"/>
              </a:srgbClr>
            </a:outerShdw>
          </a:effectLst>
        </p:spPr>
        <p:txBody>
          <a:bodyPr/>
          <a:lstStyle/>
          <a:p>
            <a:endParaRPr lang="en-US"/>
          </a:p>
        </p:txBody>
      </p:sp>
      <p:sp>
        <p:nvSpPr>
          <p:cNvPr id="10" name="Text 8"/>
          <p:cNvSpPr/>
          <p:nvPr/>
        </p:nvSpPr>
        <p:spPr>
          <a:xfrm>
            <a:off x="960120" y="1700784"/>
            <a:ext cx="2880360" cy="201168"/>
          </a:xfrm>
          <a:prstGeom prst="rect">
            <a:avLst/>
          </a:prstGeom>
          <a:noFill/>
          <a:ln/>
        </p:spPr>
        <p:txBody>
          <a:bodyPr wrap="square" lIns="0" tIns="0" rIns="0" bIns="0" rtlCol="0" anchor="ctr"/>
          <a:lstStyle/>
          <a:p>
            <a:pPr marL="0" indent="0" algn="ctr">
              <a:buNone/>
            </a:pPr>
            <a:r>
              <a:rPr lang="en-US" sz="1100" b="1">
                <a:solidFill>
                  <a:srgbClr val="64748B"/>
                </a:solidFill>
              </a:rPr>
              <a:t>December  2026</a:t>
            </a:r>
            <a:endParaRPr lang="en-US" sz="1100" dirty="0"/>
          </a:p>
        </p:txBody>
      </p:sp>
      <p:sp>
        <p:nvSpPr>
          <p:cNvPr id="11" name="Text 9"/>
          <p:cNvSpPr/>
          <p:nvPr/>
        </p:nvSpPr>
        <p:spPr>
          <a:xfrm>
            <a:off x="960120" y="2011680"/>
            <a:ext cx="2880360" cy="320040"/>
          </a:xfrm>
          <a:prstGeom prst="rect">
            <a:avLst/>
          </a:prstGeom>
          <a:noFill/>
          <a:ln/>
        </p:spPr>
        <p:txBody>
          <a:bodyPr wrap="square" lIns="0" tIns="0" rIns="0" bIns="0" rtlCol="0" anchor="ctr"/>
          <a:lstStyle/>
          <a:p>
            <a:pPr marL="0" indent="0" algn="ctr">
              <a:buNone/>
            </a:pPr>
            <a:r>
              <a:rPr lang="en-US" sz="1800" b="1">
                <a:solidFill>
                  <a:srgbClr val="0F4C81"/>
                </a:solidFill>
              </a:rPr>
              <a:t>Strong Digital Foundations</a:t>
            </a:r>
            <a:endParaRPr lang="en-US" sz="1800" dirty="0"/>
          </a:p>
        </p:txBody>
      </p:sp>
      <p:sp>
        <p:nvSpPr>
          <p:cNvPr id="12" name="Text 10"/>
          <p:cNvSpPr/>
          <p:nvPr/>
        </p:nvSpPr>
        <p:spPr>
          <a:xfrm>
            <a:off x="1078992" y="2651760"/>
            <a:ext cx="2697480" cy="2057400"/>
          </a:xfrm>
          <a:prstGeom prst="rect">
            <a:avLst/>
          </a:prstGeom>
          <a:noFill/>
          <a:ln/>
        </p:spPr>
        <p:txBody>
          <a:bodyPr wrap="square" lIns="635" tIns="635" rIns="635" bIns="635" rtlCol="0" anchor="t">
            <a:normAutofit/>
          </a:bodyPr>
          <a:lstStyle/>
          <a:p>
            <a:r>
              <a:rPr lang="en-US" sz="860" dirty="0">
                <a:solidFill>
                  <a:srgbClr val="334155"/>
                </a:solidFill>
                <a:latin typeface="Aptos" pitchFamily="34" charset="0"/>
                <a:ea typeface="Aptos" pitchFamily="34" charset="-122"/>
                <a:cs typeface="Aptos" pitchFamily="34" charset="-120"/>
              </a:rPr>
              <a:t>Sector AI inventory and </a:t>
            </a:r>
            <a:r>
              <a:rPr lang="en-US" sz="860">
                <a:solidFill>
                  <a:srgbClr val="334155"/>
                </a:solidFill>
                <a:latin typeface="Aptos" pitchFamily="34" charset="0"/>
                <a:ea typeface="Aptos" pitchFamily="34" charset="-122"/>
                <a:cs typeface="Aptos" pitchFamily="34" charset="-120"/>
              </a:rPr>
              <a:t>baseline assessment</a:t>
            </a:r>
          </a:p>
          <a:p>
            <a:r>
              <a:rPr lang="en-US" sz="860">
                <a:solidFill>
                  <a:srgbClr val="334155"/>
                </a:solidFill>
                <a:latin typeface="Aptos" pitchFamily="34" charset="0"/>
              </a:rPr>
              <a:t>Strong Digital Foundations </a:t>
            </a:r>
            <a:endParaRPr lang="en-US" sz="860" dirty="0"/>
          </a:p>
          <a:p>
            <a:r>
              <a:rPr lang="en-US" sz="860" dirty="0">
                <a:solidFill>
                  <a:srgbClr val="334155"/>
                </a:solidFill>
                <a:latin typeface="Aptos" pitchFamily="34" charset="0"/>
                <a:ea typeface="Aptos" pitchFamily="34" charset="-122"/>
                <a:cs typeface="Aptos" pitchFamily="34" charset="-120"/>
              </a:rPr>
              <a:t>Draft RBZ AI adoption guidelines</a:t>
            </a:r>
            <a:endParaRPr lang="en-US" sz="860" dirty="0"/>
          </a:p>
          <a:p>
            <a:r>
              <a:rPr lang="en-US" sz="860" dirty="0">
                <a:solidFill>
                  <a:srgbClr val="334155"/>
                </a:solidFill>
                <a:latin typeface="Aptos" pitchFamily="34" charset="0"/>
                <a:ea typeface="Aptos" pitchFamily="34" charset="-122"/>
                <a:cs typeface="Aptos" pitchFamily="34" charset="-120"/>
              </a:rPr>
              <a:t>Establish supervisory AI governance and internal controls</a:t>
            </a:r>
            <a:endParaRPr lang="en-US" sz="860" dirty="0"/>
          </a:p>
          <a:p>
            <a:r>
              <a:rPr lang="en-US" sz="860" dirty="0">
                <a:solidFill>
                  <a:srgbClr val="334155"/>
                </a:solidFill>
                <a:latin typeface="Aptos" pitchFamily="34" charset="0"/>
                <a:ea typeface="Aptos" pitchFamily="34" charset="-122"/>
                <a:cs typeface="Aptos" pitchFamily="34" charset="-120"/>
              </a:rPr>
              <a:t>Prioritise high-value SupTech and payments use cases</a:t>
            </a:r>
            <a:endParaRPr lang="en-US" sz="860" dirty="0"/>
          </a:p>
        </p:txBody>
      </p:sp>
      <p:sp>
        <p:nvSpPr>
          <p:cNvPr id="13" name="Shape 11"/>
          <p:cNvSpPr/>
          <p:nvPr/>
        </p:nvSpPr>
        <p:spPr>
          <a:xfrm>
            <a:off x="4553712" y="1463040"/>
            <a:ext cx="3337560" cy="4114800"/>
          </a:xfrm>
          <a:prstGeom prst="roundRect">
            <a:avLst>
              <a:gd name="adj" fmla="val 2192"/>
            </a:avLst>
          </a:prstGeom>
          <a:solidFill>
            <a:srgbClr val="FFFFFF"/>
          </a:solidFill>
          <a:ln w="15240">
            <a:solidFill>
              <a:srgbClr val="1F7A4D"/>
            </a:solidFill>
            <a:prstDash val="solid"/>
          </a:ln>
          <a:effectLst>
            <a:outerShdw blurRad="25400" dist="50800" dir="2700000" algn="bl" rotWithShape="0">
              <a:srgbClr val="000000">
                <a:alpha val="11000"/>
              </a:srgbClr>
            </a:outerShdw>
          </a:effectLst>
        </p:spPr>
        <p:txBody>
          <a:bodyPr/>
          <a:lstStyle/>
          <a:p>
            <a:endParaRPr lang="en-US"/>
          </a:p>
        </p:txBody>
      </p:sp>
      <p:sp>
        <p:nvSpPr>
          <p:cNvPr id="14" name="Text 12"/>
          <p:cNvSpPr/>
          <p:nvPr/>
        </p:nvSpPr>
        <p:spPr>
          <a:xfrm>
            <a:off x="4782312" y="1700784"/>
            <a:ext cx="2880360" cy="201168"/>
          </a:xfrm>
          <a:prstGeom prst="rect">
            <a:avLst/>
          </a:prstGeom>
          <a:noFill/>
          <a:ln/>
        </p:spPr>
        <p:txBody>
          <a:bodyPr wrap="square" lIns="0" tIns="0" rIns="0" bIns="0" rtlCol="0" anchor="ctr"/>
          <a:lstStyle/>
          <a:p>
            <a:pPr marL="0" indent="0" algn="ctr">
              <a:buNone/>
            </a:pPr>
            <a:r>
              <a:rPr lang="en-US" sz="1100" b="1">
                <a:solidFill>
                  <a:srgbClr val="64748B"/>
                </a:solidFill>
              </a:rPr>
              <a:t>June/December 2027</a:t>
            </a:r>
            <a:endParaRPr lang="en-US" sz="1100" dirty="0"/>
          </a:p>
        </p:txBody>
      </p:sp>
      <p:sp>
        <p:nvSpPr>
          <p:cNvPr id="15" name="Text 13"/>
          <p:cNvSpPr/>
          <p:nvPr/>
        </p:nvSpPr>
        <p:spPr>
          <a:xfrm>
            <a:off x="4782312" y="2011680"/>
            <a:ext cx="2880360" cy="320040"/>
          </a:xfrm>
          <a:prstGeom prst="rect">
            <a:avLst/>
          </a:prstGeom>
          <a:noFill/>
          <a:ln/>
        </p:spPr>
        <p:txBody>
          <a:bodyPr wrap="square" lIns="0" tIns="0" rIns="0" bIns="0" rtlCol="0" anchor="ctr"/>
          <a:lstStyle/>
          <a:p>
            <a:pPr marL="0" indent="0" algn="ctr">
              <a:buNone/>
            </a:pPr>
            <a:r>
              <a:rPr lang="en-US" sz="1800" b="1" dirty="0">
                <a:solidFill>
                  <a:srgbClr val="1F7A4D"/>
                </a:solidFill>
              </a:rPr>
              <a:t>Pilots</a:t>
            </a:r>
            <a:endParaRPr lang="en-US" sz="1800" dirty="0"/>
          </a:p>
        </p:txBody>
      </p:sp>
      <p:sp>
        <p:nvSpPr>
          <p:cNvPr id="16" name="Text 14"/>
          <p:cNvSpPr/>
          <p:nvPr/>
        </p:nvSpPr>
        <p:spPr>
          <a:xfrm>
            <a:off x="4901184" y="2651760"/>
            <a:ext cx="2697480" cy="2057400"/>
          </a:xfrm>
          <a:prstGeom prst="rect">
            <a:avLst/>
          </a:prstGeom>
          <a:noFill/>
          <a:ln/>
        </p:spPr>
        <p:txBody>
          <a:bodyPr wrap="square" lIns="635" tIns="635" rIns="635" bIns="635" rtlCol="0" anchor="t">
            <a:normAutofit/>
          </a:bodyPr>
          <a:lstStyle/>
          <a:p>
            <a:r>
              <a:rPr lang="en-US" sz="860" dirty="0">
                <a:solidFill>
                  <a:srgbClr val="334155"/>
                </a:solidFill>
                <a:latin typeface="Aptos" pitchFamily="34" charset="0"/>
                <a:ea typeface="Aptos" pitchFamily="34" charset="-122"/>
                <a:cs typeface="Aptos" pitchFamily="34" charset="-120"/>
              </a:rPr>
              <a:t>Pilot AI-enabled regulatory reporting analytics</a:t>
            </a:r>
            <a:endParaRPr lang="en-US" sz="860" dirty="0"/>
          </a:p>
          <a:p>
            <a:r>
              <a:rPr lang="en-US" sz="860" dirty="0">
                <a:solidFill>
                  <a:srgbClr val="334155"/>
                </a:solidFill>
                <a:latin typeface="Aptos" pitchFamily="34" charset="0"/>
                <a:ea typeface="Aptos" pitchFamily="34" charset="-122"/>
                <a:cs typeface="Aptos" pitchFamily="34" charset="-120"/>
              </a:rPr>
              <a:t>Launch controlled sandbox pathways for AI-enabled financial services</a:t>
            </a:r>
            <a:endParaRPr lang="en-US" sz="860" dirty="0"/>
          </a:p>
          <a:p>
            <a:r>
              <a:rPr lang="en-US" sz="860" dirty="0">
                <a:solidFill>
                  <a:srgbClr val="334155"/>
                </a:solidFill>
                <a:latin typeface="Aptos" pitchFamily="34" charset="0"/>
                <a:ea typeface="Aptos" pitchFamily="34" charset="-122"/>
                <a:cs typeface="Aptos" pitchFamily="34" charset="-120"/>
              </a:rPr>
              <a:t>Implement model-risk and data-governance templates</a:t>
            </a:r>
            <a:endParaRPr lang="en-US" sz="860" dirty="0"/>
          </a:p>
          <a:p>
            <a:r>
              <a:rPr lang="en-US" sz="860" dirty="0">
                <a:solidFill>
                  <a:srgbClr val="334155"/>
                </a:solidFill>
                <a:latin typeface="Aptos" pitchFamily="34" charset="0"/>
                <a:ea typeface="Aptos" pitchFamily="34" charset="-122"/>
                <a:cs typeface="Aptos" pitchFamily="34" charset="-120"/>
              </a:rPr>
              <a:t>Build dashboards for payment fraud and operational resilience</a:t>
            </a:r>
            <a:endParaRPr lang="en-US" sz="860" dirty="0"/>
          </a:p>
        </p:txBody>
      </p:sp>
      <p:sp>
        <p:nvSpPr>
          <p:cNvPr id="17" name="Shape 15"/>
          <p:cNvSpPr/>
          <p:nvPr/>
        </p:nvSpPr>
        <p:spPr>
          <a:xfrm>
            <a:off x="8375904" y="1463040"/>
            <a:ext cx="3337560" cy="4114800"/>
          </a:xfrm>
          <a:prstGeom prst="roundRect">
            <a:avLst>
              <a:gd name="adj" fmla="val 2192"/>
            </a:avLst>
          </a:prstGeom>
          <a:solidFill>
            <a:srgbClr val="FFFFFF"/>
          </a:solidFill>
          <a:ln w="15240">
            <a:solidFill>
              <a:srgbClr val="C99700"/>
            </a:solidFill>
            <a:prstDash val="solid"/>
          </a:ln>
          <a:effectLst>
            <a:outerShdw blurRad="25400" dist="50800" dir="2700000" algn="bl" rotWithShape="0">
              <a:srgbClr val="000000">
                <a:alpha val="11000"/>
              </a:srgbClr>
            </a:outerShdw>
          </a:effectLst>
        </p:spPr>
        <p:txBody>
          <a:bodyPr/>
          <a:lstStyle/>
          <a:p>
            <a:endParaRPr lang="en-US"/>
          </a:p>
        </p:txBody>
      </p:sp>
      <p:sp>
        <p:nvSpPr>
          <p:cNvPr id="18" name="Text 16"/>
          <p:cNvSpPr/>
          <p:nvPr/>
        </p:nvSpPr>
        <p:spPr>
          <a:xfrm>
            <a:off x="8604504" y="1700784"/>
            <a:ext cx="2880360" cy="201168"/>
          </a:xfrm>
          <a:prstGeom prst="rect">
            <a:avLst/>
          </a:prstGeom>
          <a:noFill/>
          <a:ln/>
        </p:spPr>
        <p:txBody>
          <a:bodyPr wrap="square" lIns="0" tIns="0" rIns="0" bIns="0" rtlCol="0" anchor="ctr"/>
          <a:lstStyle/>
          <a:p>
            <a:pPr marL="0" indent="0" algn="ctr">
              <a:buNone/>
            </a:pPr>
            <a:r>
              <a:rPr lang="en-US" sz="1100" b="1">
                <a:solidFill>
                  <a:srgbClr val="64748B"/>
                </a:solidFill>
              </a:rPr>
              <a:t>December 2028/29</a:t>
            </a:r>
            <a:endParaRPr lang="en-US" sz="1100" dirty="0"/>
          </a:p>
        </p:txBody>
      </p:sp>
      <p:sp>
        <p:nvSpPr>
          <p:cNvPr id="19" name="Text 17"/>
          <p:cNvSpPr/>
          <p:nvPr/>
        </p:nvSpPr>
        <p:spPr>
          <a:xfrm>
            <a:off x="8604504" y="2011680"/>
            <a:ext cx="2880360" cy="320040"/>
          </a:xfrm>
          <a:prstGeom prst="rect">
            <a:avLst/>
          </a:prstGeom>
          <a:noFill/>
          <a:ln/>
        </p:spPr>
        <p:txBody>
          <a:bodyPr wrap="square" lIns="0" tIns="0" rIns="0" bIns="0" rtlCol="0" anchor="ctr"/>
          <a:lstStyle/>
          <a:p>
            <a:pPr marL="0" indent="0" algn="ctr">
              <a:buNone/>
            </a:pPr>
            <a:r>
              <a:rPr lang="en-US" sz="1800" b="1" dirty="0">
                <a:solidFill>
                  <a:srgbClr val="C99700"/>
                </a:solidFill>
              </a:rPr>
              <a:t>Scale</a:t>
            </a:r>
            <a:endParaRPr lang="en-US" sz="1800" dirty="0"/>
          </a:p>
        </p:txBody>
      </p:sp>
      <p:sp>
        <p:nvSpPr>
          <p:cNvPr id="20" name="Text 18"/>
          <p:cNvSpPr/>
          <p:nvPr/>
        </p:nvSpPr>
        <p:spPr>
          <a:xfrm>
            <a:off x="8723376" y="2651760"/>
            <a:ext cx="2697480" cy="2057400"/>
          </a:xfrm>
          <a:prstGeom prst="rect">
            <a:avLst/>
          </a:prstGeom>
          <a:noFill/>
          <a:ln/>
        </p:spPr>
        <p:txBody>
          <a:bodyPr wrap="square" lIns="635" tIns="635" rIns="635" bIns="635" rtlCol="0" anchor="t">
            <a:normAutofit/>
          </a:bodyPr>
          <a:lstStyle/>
          <a:p>
            <a:r>
              <a:rPr lang="en-US" sz="860" dirty="0">
                <a:solidFill>
                  <a:srgbClr val="334155"/>
                </a:solidFill>
                <a:latin typeface="Aptos" pitchFamily="34" charset="0"/>
                <a:ea typeface="Aptos" pitchFamily="34" charset="-122"/>
                <a:cs typeface="Aptos" pitchFamily="34" charset="-120"/>
              </a:rPr>
              <a:t>Integrate APIs and real-time reporting for priority returns</a:t>
            </a:r>
            <a:endParaRPr lang="en-US" sz="860" dirty="0"/>
          </a:p>
          <a:p>
            <a:r>
              <a:rPr lang="en-US" sz="860" dirty="0">
                <a:solidFill>
                  <a:srgbClr val="334155"/>
                </a:solidFill>
                <a:latin typeface="Aptos" pitchFamily="34" charset="0"/>
                <a:ea typeface="Aptos" pitchFamily="34" charset="-122"/>
                <a:cs typeface="Aptos" pitchFamily="34" charset="-120"/>
              </a:rPr>
              <a:t>Expand RegTech adoption across institutions</a:t>
            </a:r>
            <a:endParaRPr lang="en-US" sz="860" dirty="0"/>
          </a:p>
          <a:p>
            <a:r>
              <a:rPr lang="en-US" sz="860" dirty="0">
                <a:solidFill>
                  <a:srgbClr val="334155"/>
                </a:solidFill>
                <a:latin typeface="Aptos" pitchFamily="34" charset="0"/>
                <a:ea typeface="Aptos" pitchFamily="34" charset="-122"/>
                <a:cs typeface="Aptos" pitchFamily="34" charset="-120"/>
              </a:rPr>
              <a:t>Deploy sector-wide AI risk monitoring and thematic reviews</a:t>
            </a:r>
            <a:endParaRPr lang="en-US" sz="860" dirty="0"/>
          </a:p>
          <a:p>
            <a:r>
              <a:rPr lang="en-US" sz="860" dirty="0">
                <a:solidFill>
                  <a:srgbClr val="334155"/>
                </a:solidFill>
                <a:latin typeface="Aptos" pitchFamily="34" charset="0"/>
                <a:ea typeface="Aptos" pitchFamily="34" charset="-122"/>
                <a:cs typeface="Aptos" pitchFamily="34" charset="-120"/>
              </a:rPr>
              <a:t>Strengthen SADC/peer collaboration and capacity building</a:t>
            </a:r>
            <a:endParaRPr lang="en-US" sz="86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24</a:t>
            </a:fld>
            <a:endParaRPr lang="en-US"/>
          </a:p>
        </p:txBody>
      </p:sp>
      <p:graphicFrame>
        <p:nvGraphicFramePr>
          <p:cNvPr id="21" name="Object 20">
            <a:extLst>
              <a:ext uri="{FF2B5EF4-FFF2-40B4-BE49-F238E27FC236}">
                <a16:creationId xmlns:a16="http://schemas.microsoft.com/office/drawing/2014/main" id="{981F13CA-FC34-FADE-99A9-5CDFF0658DEE}"/>
              </a:ext>
            </a:extLst>
          </p:cNvPr>
          <p:cNvGraphicFramePr>
            <a:graphicFrameLocks noChangeAspect="1"/>
          </p:cNvGraphicFramePr>
          <p:nvPr>
            <p:extLst>
              <p:ext uri="{D42A27DB-BD31-4B8C-83A1-F6EECF244321}">
                <p14:modId xmlns:p14="http://schemas.microsoft.com/office/powerpoint/2010/main" val="123318277"/>
              </p:ext>
            </p:extLst>
          </p:nvPr>
        </p:nvGraphicFramePr>
        <p:xfrm>
          <a:off x="10804214" y="-4547"/>
          <a:ext cx="1387785" cy="1357860"/>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21" name="Object 20">
                        <a:extLst>
                          <a:ext uri="{FF2B5EF4-FFF2-40B4-BE49-F238E27FC236}">
                            <a16:creationId xmlns:a16="http://schemas.microsoft.com/office/drawing/2014/main" id="{981F13CA-FC34-FADE-99A9-5CDFF0658D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4214" y="-4547"/>
                        <a:ext cx="1387785" cy="1357860"/>
                      </a:xfrm>
                      <a:prstGeom prst="rect">
                        <a:avLst/>
                      </a:prstGeom>
                      <a:noFill/>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Measuring Success: KPIs and KRIs</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Innovation must be measurable and risk-aware</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822960" y="1417320"/>
            <a:ext cx="5212080" cy="3611880"/>
          </a:xfrm>
          <a:prstGeom prst="roundRect">
            <a:avLst>
              <a:gd name="adj" fmla="val 2025"/>
            </a:avLst>
          </a:prstGeom>
          <a:solidFill>
            <a:srgbClr val="EAF7E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822960" y="1417320"/>
            <a:ext cx="73152" cy="3611880"/>
          </a:xfrm>
          <a:prstGeom prst="rect">
            <a:avLst/>
          </a:prstGeom>
          <a:solidFill>
            <a:srgbClr val="1F7A4D"/>
          </a:solidFill>
          <a:ln w="12700">
            <a:solidFill>
              <a:srgbClr val="1F7A4D"/>
            </a:solidFill>
            <a:prstDash val="solid"/>
          </a:ln>
        </p:spPr>
        <p:txBody>
          <a:bodyPr/>
          <a:lstStyle/>
          <a:p>
            <a:endParaRPr lang="en-US"/>
          </a:p>
        </p:txBody>
      </p:sp>
      <p:sp>
        <p:nvSpPr>
          <p:cNvPr id="11" name="Text 9"/>
          <p:cNvSpPr/>
          <p:nvPr/>
        </p:nvSpPr>
        <p:spPr>
          <a:xfrm>
            <a:off x="1024128" y="1581912"/>
            <a:ext cx="4882896" cy="228600"/>
          </a:xfrm>
          <a:prstGeom prst="rect">
            <a:avLst/>
          </a:prstGeom>
          <a:noFill/>
          <a:ln/>
        </p:spPr>
        <p:txBody>
          <a:bodyPr wrap="square" lIns="0" tIns="0" rIns="0" bIns="0" rtlCol="0" anchor="ctr"/>
          <a:lstStyle/>
          <a:p>
            <a:pPr marL="0" indent="0">
              <a:buNone/>
            </a:pPr>
            <a:r>
              <a:rPr lang="en-US" sz="1220" b="1" dirty="0">
                <a:solidFill>
                  <a:srgbClr val="1F7A4D"/>
                </a:solidFill>
              </a:rPr>
              <a:t>Outcome KPIs</a:t>
            </a:r>
            <a:endParaRPr lang="en-US" sz="1220" dirty="0"/>
          </a:p>
        </p:txBody>
      </p:sp>
      <p:sp>
        <p:nvSpPr>
          <p:cNvPr id="12" name="Text 10"/>
          <p:cNvSpPr/>
          <p:nvPr/>
        </p:nvSpPr>
        <p:spPr>
          <a:xfrm>
            <a:off x="1024128" y="1920240"/>
            <a:ext cx="4892040" cy="292608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 AI policy adoption rate across regulated institutions</a:t>
            </a:r>
            <a:endParaRPr lang="en-US" sz="880" dirty="0"/>
          </a:p>
          <a:p>
            <a:pPr marL="0" indent="0">
              <a:buNone/>
            </a:pPr>
            <a:r>
              <a:rPr lang="en-US" sz="880" dirty="0">
                <a:solidFill>
                  <a:srgbClr val="334155"/>
                </a:solidFill>
              </a:rPr>
              <a:t>• Percentage of material AI use cases registered and risk-tiered</a:t>
            </a:r>
            <a:endParaRPr lang="en-US" sz="880" dirty="0"/>
          </a:p>
          <a:p>
            <a:pPr marL="0" indent="0">
              <a:buNone/>
            </a:pPr>
            <a:r>
              <a:rPr lang="en-US" sz="880" dirty="0">
                <a:solidFill>
                  <a:srgbClr val="334155"/>
                </a:solidFill>
              </a:rPr>
              <a:t>• Reduction in reporting errors and manual rework</a:t>
            </a:r>
            <a:endParaRPr lang="en-US" sz="880" dirty="0"/>
          </a:p>
          <a:p>
            <a:pPr marL="0" indent="0">
              <a:buNone/>
            </a:pPr>
            <a:r>
              <a:rPr lang="en-US" sz="880" dirty="0">
                <a:solidFill>
                  <a:srgbClr val="334155"/>
                </a:solidFill>
              </a:rPr>
              <a:t>• Faster detection of payment fraud, cyber and operational anomalies</a:t>
            </a:r>
            <a:endParaRPr lang="en-US" sz="880" dirty="0"/>
          </a:p>
          <a:p>
            <a:pPr marL="0" indent="0">
              <a:buNone/>
            </a:pPr>
            <a:r>
              <a:rPr lang="en-US" sz="880" dirty="0">
                <a:solidFill>
                  <a:srgbClr val="334155"/>
                </a:solidFill>
              </a:rPr>
              <a:t>• Expansion of digital payment access and usage in underserved segments</a:t>
            </a:r>
            <a:endParaRPr lang="en-US" sz="880" dirty="0"/>
          </a:p>
        </p:txBody>
      </p:sp>
      <p:sp>
        <p:nvSpPr>
          <p:cNvPr id="13" name="Shape 11"/>
          <p:cNvSpPr/>
          <p:nvPr/>
        </p:nvSpPr>
        <p:spPr>
          <a:xfrm>
            <a:off x="6309360" y="1417320"/>
            <a:ext cx="5212080" cy="3611880"/>
          </a:xfrm>
          <a:prstGeom prst="roundRect">
            <a:avLst>
              <a:gd name="adj" fmla="val 2025"/>
            </a:avLst>
          </a:prstGeom>
          <a:solidFill>
            <a:srgbClr val="FEE2E2"/>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6309360" y="1417320"/>
            <a:ext cx="73152" cy="3611880"/>
          </a:xfrm>
          <a:prstGeom prst="rect">
            <a:avLst/>
          </a:prstGeom>
          <a:solidFill>
            <a:srgbClr val="B91C1C"/>
          </a:solidFill>
          <a:ln w="12700">
            <a:solidFill>
              <a:srgbClr val="B91C1C"/>
            </a:solidFill>
            <a:prstDash val="solid"/>
          </a:ln>
        </p:spPr>
        <p:txBody>
          <a:bodyPr/>
          <a:lstStyle/>
          <a:p>
            <a:endParaRPr lang="en-US"/>
          </a:p>
        </p:txBody>
      </p:sp>
      <p:sp>
        <p:nvSpPr>
          <p:cNvPr id="15" name="Text 13"/>
          <p:cNvSpPr/>
          <p:nvPr/>
        </p:nvSpPr>
        <p:spPr>
          <a:xfrm>
            <a:off x="6510528" y="1581912"/>
            <a:ext cx="4882896" cy="228600"/>
          </a:xfrm>
          <a:prstGeom prst="rect">
            <a:avLst/>
          </a:prstGeom>
          <a:noFill/>
          <a:ln/>
        </p:spPr>
        <p:txBody>
          <a:bodyPr wrap="square" lIns="0" tIns="0" rIns="0" bIns="0" rtlCol="0" anchor="ctr"/>
          <a:lstStyle/>
          <a:p>
            <a:pPr marL="0" indent="0">
              <a:buNone/>
            </a:pPr>
            <a:r>
              <a:rPr lang="en-US" sz="1220" b="1" dirty="0">
                <a:solidFill>
                  <a:srgbClr val="B91C1C"/>
                </a:solidFill>
              </a:rPr>
              <a:t>Risk KRIs</a:t>
            </a:r>
            <a:endParaRPr lang="en-US" sz="1220" dirty="0"/>
          </a:p>
        </p:txBody>
      </p:sp>
      <p:sp>
        <p:nvSpPr>
          <p:cNvPr id="16" name="Text 14"/>
          <p:cNvSpPr/>
          <p:nvPr/>
        </p:nvSpPr>
        <p:spPr>
          <a:xfrm>
            <a:off x="6510528" y="1920240"/>
            <a:ext cx="4892040" cy="292608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 High-risk AI use cases without independent validation</a:t>
            </a:r>
            <a:endParaRPr lang="en-US" sz="880" dirty="0"/>
          </a:p>
          <a:p>
            <a:pPr marL="0" indent="0">
              <a:buNone/>
            </a:pPr>
            <a:r>
              <a:rPr lang="en-US" sz="880" dirty="0">
                <a:solidFill>
                  <a:srgbClr val="334155"/>
                </a:solidFill>
              </a:rPr>
              <a:t>• Data quality exceptions and unresolved model drift alerts</a:t>
            </a:r>
            <a:endParaRPr lang="en-US" sz="880" dirty="0"/>
          </a:p>
          <a:p>
            <a:pPr marL="0" indent="0">
              <a:buNone/>
            </a:pPr>
            <a:r>
              <a:rPr lang="en-US" sz="880" dirty="0">
                <a:solidFill>
                  <a:srgbClr val="334155"/>
                </a:solidFill>
              </a:rPr>
              <a:t>• Third-party concentration and cloud/model provider dependencies</a:t>
            </a:r>
            <a:endParaRPr lang="en-US" sz="880" dirty="0"/>
          </a:p>
          <a:p>
            <a:pPr marL="0" indent="0">
              <a:buNone/>
            </a:pPr>
            <a:r>
              <a:rPr lang="en-US" sz="880" dirty="0">
                <a:solidFill>
                  <a:srgbClr val="334155"/>
                </a:solidFill>
              </a:rPr>
              <a:t>• AI-related incidents, customer complaints and conduct breaches</a:t>
            </a:r>
            <a:endParaRPr lang="en-US" sz="880" dirty="0"/>
          </a:p>
          <a:p>
            <a:pPr marL="0" indent="0">
              <a:buNone/>
            </a:pPr>
            <a:r>
              <a:rPr lang="en-US" sz="880" dirty="0">
                <a:solidFill>
                  <a:srgbClr val="334155"/>
                </a:solidFill>
              </a:rPr>
              <a:t>• Cyber events affecting AI systems or payment infrastructure</a:t>
            </a:r>
            <a:endParaRPr lang="en-US" sz="880" dirty="0"/>
          </a:p>
        </p:txBody>
      </p:sp>
      <p:sp>
        <p:nvSpPr>
          <p:cNvPr id="17" name="Text 15"/>
          <p:cNvSpPr/>
          <p:nvPr/>
        </p:nvSpPr>
        <p:spPr>
          <a:xfrm>
            <a:off x="1097280" y="5413248"/>
            <a:ext cx="9966960" cy="320040"/>
          </a:xfrm>
          <a:prstGeom prst="rect">
            <a:avLst/>
          </a:prstGeom>
          <a:noFill/>
          <a:ln/>
        </p:spPr>
        <p:txBody>
          <a:bodyPr wrap="square" lIns="0" tIns="0" rIns="0" bIns="0" rtlCol="0" anchor="ctr"/>
          <a:lstStyle/>
          <a:p>
            <a:pPr marL="0" indent="0" algn="ctr">
              <a:buNone/>
            </a:pPr>
            <a:r>
              <a:rPr lang="en-US" sz="1500" b="1" dirty="0">
                <a:solidFill>
                  <a:srgbClr val="0B2347"/>
                </a:solidFill>
              </a:rPr>
              <a:t>Good AI governance is not about slowing innovation; it is about making innovation auditable, safe and scalable.</a:t>
            </a:r>
            <a:endParaRPr lang="en-US" sz="150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25</a:t>
            </a:fld>
            <a:endParaRPr lang="en-US"/>
          </a:p>
        </p:txBody>
      </p:sp>
      <p:graphicFrame>
        <p:nvGraphicFramePr>
          <p:cNvPr id="18" name="Object 17">
            <a:extLst>
              <a:ext uri="{FF2B5EF4-FFF2-40B4-BE49-F238E27FC236}">
                <a16:creationId xmlns:a16="http://schemas.microsoft.com/office/drawing/2014/main" id="{62BEF450-EF21-D038-E55D-91750F70E85E}"/>
              </a:ext>
            </a:extLst>
          </p:cNvPr>
          <p:cNvGraphicFramePr>
            <a:graphicFrameLocks noChangeAspect="1"/>
          </p:cNvGraphicFramePr>
          <p:nvPr>
            <p:extLst>
              <p:ext uri="{D42A27DB-BD31-4B8C-83A1-F6EECF244321}">
                <p14:modId xmlns:p14="http://schemas.microsoft.com/office/powerpoint/2010/main" val="2704660456"/>
              </p:ext>
            </p:extLst>
          </p:nvPr>
        </p:nvGraphicFramePr>
        <p:xfrm>
          <a:off x="10808208" y="-4548"/>
          <a:ext cx="1383792" cy="1353953"/>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8" name="Object 17">
                        <a:extLst>
                          <a:ext uri="{FF2B5EF4-FFF2-40B4-BE49-F238E27FC236}">
                            <a16:creationId xmlns:a16="http://schemas.microsoft.com/office/drawing/2014/main" id="{62BEF450-EF21-D038-E55D-91750F70E8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08208" y="-4548"/>
                        <a:ext cx="1383792" cy="1353953"/>
                      </a:xfrm>
                      <a:prstGeom prst="rect">
                        <a:avLst/>
                      </a:prstGeom>
                      <a:noFill/>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Call to Action for the Ecosystem</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A responsible AI financial sector must be co-created</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731520" y="1325880"/>
            <a:ext cx="3429000" cy="1828800"/>
          </a:xfrm>
          <a:prstGeom prst="roundRect">
            <a:avLst>
              <a:gd name="adj" fmla="val 4000"/>
            </a:avLst>
          </a:prstGeom>
          <a:solidFill>
            <a:srgbClr val="EAF3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731520" y="1325880"/>
            <a:ext cx="73152" cy="1828800"/>
          </a:xfrm>
          <a:prstGeom prst="rect">
            <a:avLst/>
          </a:prstGeom>
          <a:solidFill>
            <a:srgbClr val="0F4C81"/>
          </a:solidFill>
          <a:ln w="12700">
            <a:solidFill>
              <a:srgbClr val="0F4C81"/>
            </a:solidFill>
            <a:prstDash val="solid"/>
          </a:ln>
        </p:spPr>
        <p:txBody>
          <a:bodyPr/>
          <a:lstStyle/>
          <a:p>
            <a:endParaRPr lang="en-US"/>
          </a:p>
        </p:txBody>
      </p:sp>
      <p:sp>
        <p:nvSpPr>
          <p:cNvPr id="11" name="Text 9"/>
          <p:cNvSpPr/>
          <p:nvPr/>
        </p:nvSpPr>
        <p:spPr>
          <a:xfrm>
            <a:off x="932688" y="1490472"/>
            <a:ext cx="3099816" cy="228600"/>
          </a:xfrm>
          <a:prstGeom prst="rect">
            <a:avLst/>
          </a:prstGeom>
          <a:noFill/>
          <a:ln/>
        </p:spPr>
        <p:txBody>
          <a:bodyPr wrap="square" lIns="0" tIns="0" rIns="0" bIns="0" rtlCol="0" anchor="ctr"/>
          <a:lstStyle/>
          <a:p>
            <a:pPr marL="0" indent="0">
              <a:buNone/>
            </a:pPr>
            <a:r>
              <a:rPr lang="en-US" sz="1220" b="1" dirty="0">
                <a:solidFill>
                  <a:srgbClr val="0F4C81"/>
                </a:solidFill>
              </a:rPr>
              <a:t>Regulated institutions</a:t>
            </a:r>
            <a:endParaRPr lang="en-US" sz="1220" dirty="0"/>
          </a:p>
        </p:txBody>
      </p:sp>
      <p:sp>
        <p:nvSpPr>
          <p:cNvPr id="12" name="Text 10"/>
          <p:cNvSpPr/>
          <p:nvPr/>
        </p:nvSpPr>
        <p:spPr>
          <a:xfrm>
            <a:off x="932688" y="1828800"/>
            <a:ext cx="3108960" cy="11430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Develop board-approved AI policies, maintain AI inventories, classify risks, strengthen data governance, test models and report material AI incidents.</a:t>
            </a:r>
            <a:endParaRPr lang="en-US" sz="880" dirty="0"/>
          </a:p>
        </p:txBody>
      </p:sp>
      <p:sp>
        <p:nvSpPr>
          <p:cNvPr id="13" name="Shape 11"/>
          <p:cNvSpPr/>
          <p:nvPr/>
        </p:nvSpPr>
        <p:spPr>
          <a:xfrm>
            <a:off x="4389120" y="1325880"/>
            <a:ext cx="3429000" cy="1828800"/>
          </a:xfrm>
          <a:prstGeom prst="roundRect">
            <a:avLst>
              <a:gd name="adj" fmla="val 4000"/>
            </a:avLst>
          </a:prstGeom>
          <a:solidFill>
            <a:srgbClr val="EAF7E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4389120" y="1325880"/>
            <a:ext cx="73152" cy="1828800"/>
          </a:xfrm>
          <a:prstGeom prst="rect">
            <a:avLst/>
          </a:prstGeom>
          <a:solidFill>
            <a:srgbClr val="1F7A4D"/>
          </a:solidFill>
          <a:ln w="12700">
            <a:solidFill>
              <a:srgbClr val="1F7A4D"/>
            </a:solidFill>
            <a:prstDash val="solid"/>
          </a:ln>
        </p:spPr>
        <p:txBody>
          <a:bodyPr/>
          <a:lstStyle/>
          <a:p>
            <a:endParaRPr lang="en-US"/>
          </a:p>
        </p:txBody>
      </p:sp>
      <p:sp>
        <p:nvSpPr>
          <p:cNvPr id="15" name="Text 13"/>
          <p:cNvSpPr/>
          <p:nvPr/>
        </p:nvSpPr>
        <p:spPr>
          <a:xfrm>
            <a:off x="4590288" y="1490472"/>
            <a:ext cx="3099816" cy="228600"/>
          </a:xfrm>
          <a:prstGeom prst="rect">
            <a:avLst/>
          </a:prstGeom>
          <a:noFill/>
          <a:ln/>
        </p:spPr>
        <p:txBody>
          <a:bodyPr wrap="square" lIns="0" tIns="0" rIns="0" bIns="0" rtlCol="0" anchor="ctr"/>
          <a:lstStyle/>
          <a:p>
            <a:pPr marL="0" indent="0">
              <a:buNone/>
            </a:pPr>
            <a:r>
              <a:rPr lang="en-US" sz="1220" b="1" dirty="0">
                <a:solidFill>
                  <a:srgbClr val="1F7A4D"/>
                </a:solidFill>
              </a:rPr>
              <a:t>Fintechs and innovators</a:t>
            </a:r>
            <a:endParaRPr lang="en-US" sz="1220" dirty="0"/>
          </a:p>
        </p:txBody>
      </p:sp>
      <p:sp>
        <p:nvSpPr>
          <p:cNvPr id="16" name="Text 14"/>
          <p:cNvSpPr/>
          <p:nvPr/>
        </p:nvSpPr>
        <p:spPr>
          <a:xfrm>
            <a:off x="4590288" y="1828800"/>
            <a:ext cx="3108960" cy="11430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Use sandbox pathways, build inclusion-first solutions, embed controls by design, and prove that innovations are safe, secure and scalable.</a:t>
            </a:r>
            <a:endParaRPr lang="en-US" sz="880" dirty="0"/>
          </a:p>
        </p:txBody>
      </p:sp>
      <p:sp>
        <p:nvSpPr>
          <p:cNvPr id="17" name="Shape 15"/>
          <p:cNvSpPr/>
          <p:nvPr/>
        </p:nvSpPr>
        <p:spPr>
          <a:xfrm>
            <a:off x="8046720" y="1325880"/>
            <a:ext cx="3429000" cy="1828800"/>
          </a:xfrm>
          <a:prstGeom prst="roundRect">
            <a:avLst>
              <a:gd name="adj" fmla="val 4000"/>
            </a:avLst>
          </a:prstGeom>
          <a:solidFill>
            <a:srgbClr val="FFF7D6"/>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8" name="Shape 16"/>
          <p:cNvSpPr/>
          <p:nvPr/>
        </p:nvSpPr>
        <p:spPr>
          <a:xfrm>
            <a:off x="8046720" y="1325880"/>
            <a:ext cx="73152" cy="1828800"/>
          </a:xfrm>
          <a:prstGeom prst="rect">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8247888" y="1490472"/>
            <a:ext cx="3099816" cy="228600"/>
          </a:xfrm>
          <a:prstGeom prst="rect">
            <a:avLst/>
          </a:prstGeom>
          <a:noFill/>
          <a:ln/>
        </p:spPr>
        <p:txBody>
          <a:bodyPr wrap="square" lIns="0" tIns="0" rIns="0" bIns="0" rtlCol="0" anchor="ctr"/>
          <a:lstStyle/>
          <a:p>
            <a:pPr marL="0" indent="0">
              <a:buNone/>
            </a:pPr>
            <a:r>
              <a:rPr lang="en-US" sz="1220" b="1" dirty="0">
                <a:solidFill>
                  <a:srgbClr val="C99700"/>
                </a:solidFill>
              </a:rPr>
              <a:t>Technology partners</a:t>
            </a:r>
            <a:endParaRPr lang="en-US" sz="1220" dirty="0"/>
          </a:p>
        </p:txBody>
      </p:sp>
      <p:sp>
        <p:nvSpPr>
          <p:cNvPr id="20" name="Text 18"/>
          <p:cNvSpPr/>
          <p:nvPr/>
        </p:nvSpPr>
        <p:spPr>
          <a:xfrm>
            <a:off x="8247888" y="1828800"/>
            <a:ext cx="3108960" cy="114300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Support sovereign, secure, explainable and interoperable architectures; provide transparency on models, data handling and cyber controls.</a:t>
            </a:r>
            <a:endParaRPr lang="en-US" sz="880" dirty="0"/>
          </a:p>
        </p:txBody>
      </p:sp>
      <p:sp>
        <p:nvSpPr>
          <p:cNvPr id="21" name="Shape 19"/>
          <p:cNvSpPr/>
          <p:nvPr/>
        </p:nvSpPr>
        <p:spPr>
          <a:xfrm>
            <a:off x="2468880" y="3794760"/>
            <a:ext cx="3429000" cy="1508760"/>
          </a:xfrm>
          <a:prstGeom prst="roundRect">
            <a:avLst>
              <a:gd name="adj" fmla="val 4848"/>
            </a:avLst>
          </a:prstGeom>
          <a:solidFill>
            <a:srgbClr val="F1E9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2" name="Shape 20"/>
          <p:cNvSpPr/>
          <p:nvPr/>
        </p:nvSpPr>
        <p:spPr>
          <a:xfrm>
            <a:off x="2468880" y="3794760"/>
            <a:ext cx="73152" cy="1508760"/>
          </a:xfrm>
          <a:prstGeom prst="rect">
            <a:avLst/>
          </a:prstGeom>
          <a:solidFill>
            <a:srgbClr val="5B2C83"/>
          </a:solidFill>
          <a:ln w="12700">
            <a:solidFill>
              <a:srgbClr val="5B2C83"/>
            </a:solidFill>
            <a:prstDash val="solid"/>
          </a:ln>
        </p:spPr>
        <p:txBody>
          <a:bodyPr/>
          <a:lstStyle/>
          <a:p>
            <a:endParaRPr lang="en-US"/>
          </a:p>
        </p:txBody>
      </p:sp>
      <p:sp>
        <p:nvSpPr>
          <p:cNvPr id="23" name="Text 21"/>
          <p:cNvSpPr/>
          <p:nvPr/>
        </p:nvSpPr>
        <p:spPr>
          <a:xfrm>
            <a:off x="2670048" y="3959352"/>
            <a:ext cx="3099816" cy="228600"/>
          </a:xfrm>
          <a:prstGeom prst="rect">
            <a:avLst/>
          </a:prstGeom>
          <a:noFill/>
          <a:ln/>
        </p:spPr>
        <p:txBody>
          <a:bodyPr wrap="square" lIns="0" tIns="0" rIns="0" bIns="0" rtlCol="0" anchor="ctr"/>
          <a:lstStyle/>
          <a:p>
            <a:pPr marL="0" indent="0">
              <a:buNone/>
            </a:pPr>
            <a:r>
              <a:rPr lang="en-US" sz="1220" b="1" dirty="0">
                <a:solidFill>
                  <a:srgbClr val="5B2C83"/>
                </a:solidFill>
              </a:rPr>
              <a:t>Academia and skills ecosystem</a:t>
            </a:r>
            <a:endParaRPr lang="en-US" sz="1220" dirty="0"/>
          </a:p>
        </p:txBody>
      </p:sp>
      <p:sp>
        <p:nvSpPr>
          <p:cNvPr id="24" name="Text 22"/>
          <p:cNvSpPr/>
          <p:nvPr/>
        </p:nvSpPr>
        <p:spPr>
          <a:xfrm>
            <a:off x="2670048" y="4297680"/>
            <a:ext cx="3108960" cy="82296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Build AI literacy, conduct applied research, develop local language datasets and support talent pipelines for financial-sector AI.</a:t>
            </a:r>
            <a:endParaRPr lang="en-US" sz="880" dirty="0"/>
          </a:p>
        </p:txBody>
      </p:sp>
      <p:sp>
        <p:nvSpPr>
          <p:cNvPr id="25" name="Shape 23"/>
          <p:cNvSpPr/>
          <p:nvPr/>
        </p:nvSpPr>
        <p:spPr>
          <a:xfrm>
            <a:off x="6355080" y="3794760"/>
            <a:ext cx="3429000" cy="1508760"/>
          </a:xfrm>
          <a:prstGeom prst="roundRect">
            <a:avLst>
              <a:gd name="adj" fmla="val 4848"/>
            </a:avLst>
          </a:prstGeom>
          <a:solidFill>
            <a:srgbClr val="F1F5F9"/>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6" name="Shape 24"/>
          <p:cNvSpPr/>
          <p:nvPr/>
        </p:nvSpPr>
        <p:spPr>
          <a:xfrm>
            <a:off x="6355080" y="3794760"/>
            <a:ext cx="73152" cy="1508760"/>
          </a:xfrm>
          <a:prstGeom prst="rect">
            <a:avLst/>
          </a:prstGeom>
          <a:solidFill>
            <a:srgbClr val="0B2347"/>
          </a:solidFill>
          <a:ln w="12700">
            <a:solidFill>
              <a:srgbClr val="0B2347"/>
            </a:solidFill>
            <a:prstDash val="solid"/>
          </a:ln>
        </p:spPr>
        <p:txBody>
          <a:bodyPr/>
          <a:lstStyle/>
          <a:p>
            <a:endParaRPr lang="en-US"/>
          </a:p>
        </p:txBody>
      </p:sp>
      <p:sp>
        <p:nvSpPr>
          <p:cNvPr id="27" name="Text 25"/>
          <p:cNvSpPr/>
          <p:nvPr/>
        </p:nvSpPr>
        <p:spPr>
          <a:xfrm>
            <a:off x="6556248" y="3959352"/>
            <a:ext cx="3099816" cy="228600"/>
          </a:xfrm>
          <a:prstGeom prst="rect">
            <a:avLst/>
          </a:prstGeom>
          <a:noFill/>
          <a:ln/>
        </p:spPr>
        <p:txBody>
          <a:bodyPr wrap="square" lIns="0" tIns="0" rIns="0" bIns="0" rtlCol="0" anchor="ctr"/>
          <a:lstStyle/>
          <a:p>
            <a:pPr marL="0" indent="0">
              <a:buNone/>
            </a:pPr>
            <a:r>
              <a:rPr lang="en-US" sz="1220" b="1" dirty="0">
                <a:solidFill>
                  <a:srgbClr val="0B2347"/>
                </a:solidFill>
              </a:rPr>
              <a:t>Regional and international peers</a:t>
            </a:r>
            <a:endParaRPr lang="en-US" sz="1220" dirty="0"/>
          </a:p>
        </p:txBody>
      </p:sp>
      <p:sp>
        <p:nvSpPr>
          <p:cNvPr id="28" name="Text 26"/>
          <p:cNvSpPr/>
          <p:nvPr/>
        </p:nvSpPr>
        <p:spPr>
          <a:xfrm>
            <a:off x="6556248" y="4297680"/>
            <a:ext cx="3108960" cy="82296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Share lessons, coordinate standards, address cross-border data and payments issues, and strengthen regional AI supervisory capability.</a:t>
            </a:r>
            <a:endParaRPr lang="en-US" sz="880" dirty="0"/>
          </a:p>
        </p:txBody>
      </p:sp>
      <p:sp>
        <p:nvSpPr>
          <p:cNvPr id="29"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26</a:t>
            </a:fld>
            <a:endParaRPr lang="en-US"/>
          </a:p>
        </p:txBody>
      </p:sp>
      <p:graphicFrame>
        <p:nvGraphicFramePr>
          <p:cNvPr id="30" name="Object 29">
            <a:extLst>
              <a:ext uri="{FF2B5EF4-FFF2-40B4-BE49-F238E27FC236}">
                <a16:creationId xmlns:a16="http://schemas.microsoft.com/office/drawing/2014/main" id="{AC74BC74-E06E-CAFA-A3D0-5663BC15C0A3}"/>
              </a:ext>
            </a:extLst>
          </p:cNvPr>
          <p:cNvGraphicFramePr>
            <a:graphicFrameLocks noChangeAspect="1"/>
          </p:cNvGraphicFramePr>
          <p:nvPr>
            <p:extLst>
              <p:ext uri="{D42A27DB-BD31-4B8C-83A1-F6EECF244321}">
                <p14:modId xmlns:p14="http://schemas.microsoft.com/office/powerpoint/2010/main" val="950057318"/>
              </p:ext>
            </p:extLst>
          </p:nvPr>
        </p:nvGraphicFramePr>
        <p:xfrm>
          <a:off x="10927830" y="-4547"/>
          <a:ext cx="1264170" cy="1236910"/>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0" name="Object 29">
                        <a:extLst>
                          <a:ext uri="{FF2B5EF4-FFF2-40B4-BE49-F238E27FC236}">
                            <a16:creationId xmlns:a16="http://schemas.microsoft.com/office/drawing/2014/main" id="{AC74BC74-E06E-CAFA-A3D0-5663BC15C0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7830" y="-4547"/>
                        <a:ext cx="1264170" cy="1236910"/>
                      </a:xfrm>
                      <a:prstGeom prst="rect">
                        <a:avLst/>
                      </a:prstGeom>
                      <a:noFill/>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B2347"/>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B2347"/>
          </a:solidFill>
          <a:ln w="12700">
            <a:solidFill>
              <a:srgbClr val="0B2347"/>
            </a:solidFill>
            <a:prstDash val="solid"/>
          </a:ln>
        </p:spPr>
        <p:txBody>
          <a:bodyPr/>
          <a:lstStyle/>
          <a:p>
            <a:endParaRPr lang="en-US"/>
          </a:p>
        </p:txBody>
      </p:sp>
      <p:sp>
        <p:nvSpPr>
          <p:cNvPr id="4" name="Text 2"/>
          <p:cNvSpPr/>
          <p:nvPr/>
        </p:nvSpPr>
        <p:spPr>
          <a:xfrm>
            <a:off x="777240" y="822960"/>
            <a:ext cx="4572000" cy="320040"/>
          </a:xfrm>
          <a:prstGeom prst="rect">
            <a:avLst/>
          </a:prstGeom>
          <a:noFill/>
          <a:ln/>
        </p:spPr>
        <p:txBody>
          <a:bodyPr wrap="square" lIns="0" tIns="0" rIns="0" bIns="0" rtlCol="0" anchor="ctr"/>
          <a:lstStyle/>
          <a:p>
            <a:pPr marL="0" indent="0">
              <a:buNone/>
            </a:pPr>
            <a:r>
              <a:rPr lang="en-US" sz="1800" b="1" dirty="0">
                <a:solidFill>
                  <a:srgbClr val="C99700"/>
                </a:solidFill>
              </a:rPr>
              <a:t>Closing Thought</a:t>
            </a:r>
            <a:endParaRPr lang="en-US" sz="1800" dirty="0"/>
          </a:p>
        </p:txBody>
      </p:sp>
      <p:sp>
        <p:nvSpPr>
          <p:cNvPr id="5" name="Text 3"/>
          <p:cNvSpPr/>
          <p:nvPr/>
        </p:nvSpPr>
        <p:spPr>
          <a:xfrm>
            <a:off x="777240" y="1508760"/>
            <a:ext cx="10241280" cy="502920"/>
          </a:xfrm>
          <a:prstGeom prst="rect">
            <a:avLst/>
          </a:prstGeom>
          <a:noFill/>
          <a:ln/>
        </p:spPr>
        <p:txBody>
          <a:bodyPr wrap="square" lIns="0" tIns="0" rIns="0" bIns="0" rtlCol="0" anchor="ctr"/>
          <a:lstStyle/>
          <a:p>
            <a:pPr marL="0" indent="0">
              <a:buNone/>
            </a:pPr>
            <a:r>
              <a:rPr lang="en-US" sz="2500" b="1" dirty="0">
                <a:solidFill>
                  <a:srgbClr val="FFFFFF"/>
                </a:solidFill>
              </a:rPr>
              <a:t>The future of financial innovation will not be defined by AI alone.</a:t>
            </a:r>
            <a:endParaRPr lang="en-US" sz="2500" dirty="0"/>
          </a:p>
        </p:txBody>
      </p:sp>
      <p:sp>
        <p:nvSpPr>
          <p:cNvPr id="6" name="Text 4"/>
          <p:cNvSpPr/>
          <p:nvPr/>
        </p:nvSpPr>
        <p:spPr>
          <a:xfrm>
            <a:off x="777240" y="2331720"/>
            <a:ext cx="9966960" cy="1097280"/>
          </a:xfrm>
          <a:prstGeom prst="rect">
            <a:avLst/>
          </a:prstGeom>
          <a:noFill/>
          <a:ln/>
        </p:spPr>
        <p:txBody>
          <a:bodyPr wrap="square" lIns="0" tIns="0" rIns="0" bIns="0" rtlCol="0" anchor="ctr"/>
          <a:lstStyle/>
          <a:p>
            <a:pPr marL="0" indent="0">
              <a:buNone/>
            </a:pPr>
            <a:r>
              <a:rPr lang="en-US" sz="2100" dirty="0">
                <a:solidFill>
                  <a:srgbClr val="D9EAFE"/>
                </a:solidFill>
              </a:rPr>
              <a:t>It will be defined by whether AI is governed well enough to strengthen public trust, financial stability, payment-system integrity and inclusive growth.</a:t>
            </a:r>
            <a:endParaRPr lang="en-US" sz="2100" dirty="0"/>
          </a:p>
        </p:txBody>
      </p:sp>
      <p:sp>
        <p:nvSpPr>
          <p:cNvPr id="7" name="Shape 5"/>
          <p:cNvSpPr/>
          <p:nvPr/>
        </p:nvSpPr>
        <p:spPr>
          <a:xfrm>
            <a:off x="777240" y="3794760"/>
            <a:ext cx="1828800" cy="0"/>
          </a:xfrm>
          <a:prstGeom prst="line">
            <a:avLst/>
          </a:prstGeom>
          <a:noFill/>
          <a:ln w="38100">
            <a:solidFill>
              <a:srgbClr val="C99700"/>
            </a:solidFill>
            <a:prstDash val="solid"/>
          </a:ln>
        </p:spPr>
        <p:txBody>
          <a:bodyPr/>
          <a:lstStyle/>
          <a:p>
            <a:endParaRPr lang="en-US"/>
          </a:p>
        </p:txBody>
      </p:sp>
      <p:sp>
        <p:nvSpPr>
          <p:cNvPr id="8" name="Text 6"/>
          <p:cNvSpPr/>
          <p:nvPr/>
        </p:nvSpPr>
        <p:spPr>
          <a:xfrm>
            <a:off x="822960" y="4251960"/>
            <a:ext cx="9692640" cy="1097280"/>
          </a:xfrm>
          <a:prstGeom prst="rect">
            <a:avLst/>
          </a:prstGeom>
          <a:noFill/>
          <a:ln/>
        </p:spPr>
        <p:txBody>
          <a:bodyPr wrap="square" lIns="0" tIns="0" rIns="0" bIns="0" rtlCol="0" anchor="ctr"/>
          <a:lstStyle/>
          <a:p>
            <a:pPr marL="0" indent="0">
              <a:buNone/>
            </a:pPr>
            <a:r>
              <a:rPr lang="en-US" sz="1450" dirty="0">
                <a:solidFill>
                  <a:srgbClr val="F8FAFC"/>
                </a:solidFill>
              </a:rPr>
              <a:t>SupTech gives supervisors better sight.</a:t>
            </a:r>
            <a:endParaRPr lang="en-US" sz="1450" dirty="0"/>
          </a:p>
          <a:p>
            <a:pPr marL="0" indent="0">
              <a:buNone/>
            </a:pPr>
            <a:r>
              <a:rPr lang="en-US" sz="1450" dirty="0">
                <a:solidFill>
                  <a:srgbClr val="F8FAFC"/>
                </a:solidFill>
              </a:rPr>
              <a:t>RegTech gives institutions better controls.</a:t>
            </a:r>
            <a:endParaRPr lang="en-US" sz="1450" dirty="0"/>
          </a:p>
          <a:p>
            <a:pPr marL="0" indent="0">
              <a:buNone/>
            </a:pPr>
            <a:r>
              <a:rPr lang="en-US" sz="1450" dirty="0">
                <a:solidFill>
                  <a:srgbClr val="F8FAFC"/>
                </a:solidFill>
              </a:rPr>
              <a:t>AI-enabled payments give citizens better access.</a:t>
            </a:r>
            <a:endParaRPr lang="en-US" sz="1450" dirty="0"/>
          </a:p>
          <a:p>
            <a:pPr marL="0" indent="0">
              <a:buNone/>
            </a:pPr>
            <a:r>
              <a:rPr lang="en-US" sz="1450" dirty="0">
                <a:solidFill>
                  <a:srgbClr val="F8FAFC"/>
                </a:solidFill>
              </a:rPr>
              <a:t>Together, they can build a safer, more innovative and inclusive financial system.</a:t>
            </a:r>
            <a:endParaRPr lang="en-US" sz="1450" dirty="0"/>
          </a:p>
        </p:txBody>
      </p:sp>
      <p:sp>
        <p:nvSpPr>
          <p:cNvPr id="9" name="Text 7"/>
          <p:cNvSpPr/>
          <p:nvPr/>
        </p:nvSpPr>
        <p:spPr>
          <a:xfrm>
            <a:off x="822960" y="5623560"/>
            <a:ext cx="2743200" cy="310896"/>
          </a:xfrm>
          <a:prstGeom prst="rect">
            <a:avLst/>
          </a:prstGeom>
          <a:noFill/>
          <a:ln/>
        </p:spPr>
        <p:txBody>
          <a:bodyPr wrap="square" lIns="0" tIns="0" rIns="0" bIns="0" rtlCol="0" anchor="ctr"/>
          <a:lstStyle/>
          <a:p>
            <a:pPr marL="0" indent="0">
              <a:buNone/>
            </a:pPr>
            <a:r>
              <a:rPr lang="en-US" sz="2000" b="1" dirty="0">
                <a:solidFill>
                  <a:srgbClr val="C99700"/>
                </a:solidFill>
              </a:rPr>
              <a:t>Thank you</a:t>
            </a:r>
            <a:endParaRPr lang="en-US" sz="2000" dirty="0"/>
          </a:p>
        </p:txBody>
      </p:sp>
      <p:sp>
        <p:nvSpPr>
          <p:cNvPr id="10" name="Shape 8"/>
          <p:cNvSpPr/>
          <p:nvPr/>
        </p:nvSpPr>
        <p:spPr>
          <a:xfrm>
            <a:off x="10378440" y="43891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12" name="Shape 10"/>
          <p:cNvSpPr/>
          <p:nvPr/>
        </p:nvSpPr>
        <p:spPr>
          <a:xfrm>
            <a:off x="11000232" y="512064"/>
            <a:ext cx="36576" cy="274320"/>
          </a:xfrm>
          <a:prstGeom prst="rect">
            <a:avLst/>
          </a:prstGeom>
          <a:solidFill>
            <a:srgbClr val="C99700"/>
          </a:solidFill>
          <a:ln w="12700">
            <a:solidFill>
              <a:srgbClr val="C99700"/>
            </a:solidFill>
            <a:prstDash val="solid"/>
          </a:ln>
        </p:spPr>
        <p:txBody>
          <a:bodyPr/>
          <a:lstStyle/>
          <a:p>
            <a:endParaRPr lang="en-US"/>
          </a:p>
        </p:txBody>
      </p:sp>
      <p:sp>
        <p:nvSpPr>
          <p:cNvPr id="13" name="Text 11"/>
          <p:cNvSpPr/>
          <p:nvPr/>
        </p:nvSpPr>
        <p:spPr>
          <a:xfrm>
            <a:off x="11082528" y="49377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27</a:t>
            </a:fld>
            <a:endParaRPr lang="en-US"/>
          </a:p>
        </p:txBody>
      </p:sp>
      <p:graphicFrame>
        <p:nvGraphicFramePr>
          <p:cNvPr id="14" name="Object 13">
            <a:extLst>
              <a:ext uri="{FF2B5EF4-FFF2-40B4-BE49-F238E27FC236}">
                <a16:creationId xmlns:a16="http://schemas.microsoft.com/office/drawing/2014/main" id="{F205C144-AB7F-132A-E57E-8E28346AE5C3}"/>
              </a:ext>
            </a:extLst>
          </p:cNvPr>
          <p:cNvGraphicFramePr>
            <a:graphicFrameLocks noChangeAspect="1"/>
          </p:cNvGraphicFramePr>
          <p:nvPr>
            <p:extLst>
              <p:ext uri="{D42A27DB-BD31-4B8C-83A1-F6EECF244321}">
                <p14:modId xmlns:p14="http://schemas.microsoft.com/office/powerpoint/2010/main" val="498509008"/>
              </p:ext>
            </p:extLst>
          </p:nvPr>
        </p:nvGraphicFramePr>
        <p:xfrm>
          <a:off x="10693859" y="-4547"/>
          <a:ext cx="1498140" cy="1465835"/>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4" name="Object 13">
                        <a:extLst>
                          <a:ext uri="{FF2B5EF4-FFF2-40B4-BE49-F238E27FC236}">
                            <a16:creationId xmlns:a16="http://schemas.microsoft.com/office/drawing/2014/main" id="{F205C144-AB7F-132A-E57E-8E28346AE5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3859" y="-4547"/>
                        <a:ext cx="1498140" cy="1465835"/>
                      </a:xfrm>
                      <a:prstGeom prst="rect">
                        <a:avLst/>
                      </a:prstGeom>
                      <a:noFill/>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2347"/>
        </a:solidFill>
        <a:effectLst/>
      </p:bgPr>
    </p:bg>
    <p:spTree>
      <p:nvGrpSpPr>
        <p:cNvPr id="1" name=""/>
        <p:cNvGrpSpPr/>
        <p:nvPr/>
      </p:nvGrpSpPr>
      <p:grpSpPr>
        <a:xfrm>
          <a:off x="0" y="0"/>
          <a:ext cx="0" cy="0"/>
          <a:chOff x="0" y="0"/>
          <a:chExt cx="0" cy="0"/>
        </a:xfrm>
      </p:grpSpPr>
      <p:sp>
        <p:nvSpPr>
          <p:cNvPr id="5" name="Text 3"/>
          <p:cNvSpPr/>
          <p:nvPr/>
        </p:nvSpPr>
        <p:spPr>
          <a:xfrm>
            <a:off x="685800" y="713232"/>
            <a:ext cx="1097280" cy="365760"/>
          </a:xfrm>
          <a:prstGeom prst="rect">
            <a:avLst/>
          </a:prstGeom>
          <a:noFill/>
          <a:ln/>
        </p:spPr>
        <p:txBody>
          <a:bodyPr wrap="square" lIns="0" tIns="0" rIns="0" bIns="0" rtlCol="0" anchor="ctr"/>
          <a:lstStyle/>
          <a:p>
            <a:pPr marL="0" indent="0">
              <a:buNone/>
            </a:pPr>
            <a:r>
              <a:rPr lang="en-US" sz="1800" b="1" dirty="0">
                <a:solidFill>
                  <a:srgbClr val="C99700"/>
                </a:solidFill>
              </a:rPr>
              <a:t>01</a:t>
            </a:r>
            <a:endParaRPr lang="en-US" sz="1800" dirty="0"/>
          </a:p>
        </p:txBody>
      </p:sp>
      <p:sp>
        <p:nvSpPr>
          <p:cNvPr id="6" name="Text 4"/>
          <p:cNvSpPr/>
          <p:nvPr/>
        </p:nvSpPr>
        <p:spPr>
          <a:xfrm>
            <a:off x="685800" y="1572768"/>
            <a:ext cx="9875520" cy="731520"/>
          </a:xfrm>
          <a:prstGeom prst="rect">
            <a:avLst/>
          </a:prstGeom>
          <a:noFill/>
          <a:ln/>
        </p:spPr>
        <p:txBody>
          <a:bodyPr wrap="square" lIns="0" tIns="0" rIns="0" bIns="0" rtlCol="0" anchor="ctr"/>
          <a:lstStyle/>
          <a:p>
            <a:pPr marL="0" indent="0">
              <a:buNone/>
            </a:pPr>
            <a:r>
              <a:rPr lang="en-US" sz="3000" b="1" dirty="0">
                <a:solidFill>
                  <a:srgbClr val="FFFFFF"/>
                </a:solidFill>
              </a:rPr>
              <a:t>Central Bank Mandate in the AI Era</a:t>
            </a:r>
            <a:endParaRPr lang="en-US" sz="3000" dirty="0"/>
          </a:p>
        </p:txBody>
      </p:sp>
      <p:sp>
        <p:nvSpPr>
          <p:cNvPr id="7" name="Text 5"/>
          <p:cNvSpPr/>
          <p:nvPr/>
        </p:nvSpPr>
        <p:spPr>
          <a:xfrm>
            <a:off x="713232" y="2505456"/>
            <a:ext cx="8961120" cy="640080"/>
          </a:xfrm>
          <a:prstGeom prst="rect">
            <a:avLst/>
          </a:prstGeom>
          <a:noFill/>
          <a:ln/>
        </p:spPr>
        <p:txBody>
          <a:bodyPr wrap="square" lIns="0" tIns="0" rIns="0" bIns="0" rtlCol="0" anchor="ctr"/>
          <a:lstStyle/>
          <a:p>
            <a:pPr marL="0" indent="0">
              <a:buNone/>
            </a:pPr>
            <a:r>
              <a:rPr lang="en-US" sz="1400" dirty="0">
                <a:solidFill>
                  <a:srgbClr val="D9EAFE"/>
                </a:solidFill>
              </a:rPr>
              <a:t>AI must be deliberately aligned to institutional purpose, statutory responsibilities and public trust.</a:t>
            </a:r>
            <a:endParaRPr lang="en-US" sz="1400" dirty="0"/>
          </a:p>
        </p:txBody>
      </p:sp>
      <p:sp>
        <p:nvSpPr>
          <p:cNvPr id="8" name="Shape 6"/>
          <p:cNvSpPr/>
          <p:nvPr/>
        </p:nvSpPr>
        <p:spPr>
          <a:xfrm>
            <a:off x="10561320" y="320040"/>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9" name="Text 7"/>
          <p:cNvSpPr/>
          <p:nvPr/>
        </p:nvSpPr>
        <p:spPr>
          <a:xfrm>
            <a:off x="10671048" y="393192"/>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10" name="Shape 8"/>
          <p:cNvSpPr/>
          <p:nvPr/>
        </p:nvSpPr>
        <p:spPr>
          <a:xfrm>
            <a:off x="11183112" y="393192"/>
            <a:ext cx="36576" cy="274320"/>
          </a:xfrm>
          <a:prstGeom prst="rect">
            <a:avLst/>
          </a:prstGeom>
          <a:solidFill>
            <a:srgbClr val="C99700"/>
          </a:solidFill>
          <a:ln w="12700">
            <a:solidFill>
              <a:srgbClr val="C99700"/>
            </a:solidFill>
            <a:prstDash val="solid"/>
          </a:ln>
        </p:spPr>
        <p:txBody>
          <a:bodyPr/>
          <a:lstStyle/>
          <a:p>
            <a:endParaRPr lang="en-US"/>
          </a:p>
        </p:txBody>
      </p:sp>
      <p:sp>
        <p:nvSpPr>
          <p:cNvPr id="11" name="Text 9"/>
          <p:cNvSpPr/>
          <p:nvPr/>
        </p:nvSpPr>
        <p:spPr>
          <a:xfrm>
            <a:off x="11265408" y="374904"/>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3</a:t>
            </a:fld>
            <a:endParaRPr lang="en-US"/>
          </a:p>
        </p:txBody>
      </p:sp>
      <p:graphicFrame>
        <p:nvGraphicFramePr>
          <p:cNvPr id="12" name="Object 11">
            <a:extLst>
              <a:ext uri="{FF2B5EF4-FFF2-40B4-BE49-F238E27FC236}">
                <a16:creationId xmlns:a16="http://schemas.microsoft.com/office/drawing/2014/main" id="{16420350-3FFB-9A4E-7F9E-79DDE6BCB9B3}"/>
              </a:ext>
            </a:extLst>
          </p:cNvPr>
          <p:cNvGraphicFramePr>
            <a:graphicFrameLocks noChangeAspect="1"/>
          </p:cNvGraphicFramePr>
          <p:nvPr>
            <p:extLst>
              <p:ext uri="{D42A27DB-BD31-4B8C-83A1-F6EECF244321}">
                <p14:modId xmlns:p14="http://schemas.microsoft.com/office/powerpoint/2010/main" val="4006605037"/>
              </p:ext>
            </p:extLst>
          </p:nvPr>
        </p:nvGraphicFramePr>
        <p:xfrm>
          <a:off x="10664952" y="-6343"/>
          <a:ext cx="1520952" cy="1538464"/>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2" name="Object 11">
                        <a:extLst>
                          <a:ext uri="{FF2B5EF4-FFF2-40B4-BE49-F238E27FC236}">
                            <a16:creationId xmlns:a16="http://schemas.microsoft.com/office/drawing/2014/main" id="{16420350-3FFB-9A4E-7F9E-79DDE6BCB9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4952" y="-6343"/>
                        <a:ext cx="1520952" cy="1538464"/>
                      </a:xfrm>
                      <a:prstGeom prst="rect">
                        <a:avLst/>
                      </a:prstGeom>
                      <a:noFill/>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The Bank’s Vision, Mission, Mandate and Values</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The institutional anchor for responsible AI adoption</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58368" y="1444752"/>
            <a:ext cx="2743200" cy="1216152"/>
          </a:xfrm>
          <a:prstGeom prst="roundRect">
            <a:avLst>
              <a:gd name="adj" fmla="val 6015"/>
            </a:avLst>
          </a:prstGeom>
          <a:solidFill>
            <a:srgbClr val="EAF3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658368" y="1444752"/>
            <a:ext cx="73152" cy="1216152"/>
          </a:xfrm>
          <a:prstGeom prst="rect">
            <a:avLst/>
          </a:prstGeom>
          <a:solidFill>
            <a:srgbClr val="0F4C81"/>
          </a:solidFill>
          <a:ln w="12700">
            <a:solidFill>
              <a:srgbClr val="0F4C81"/>
            </a:solidFill>
            <a:prstDash val="solid"/>
          </a:ln>
        </p:spPr>
        <p:txBody>
          <a:bodyPr/>
          <a:lstStyle/>
          <a:p>
            <a:endParaRPr lang="en-US"/>
          </a:p>
        </p:txBody>
      </p:sp>
      <p:sp>
        <p:nvSpPr>
          <p:cNvPr id="11" name="Text 9"/>
          <p:cNvSpPr/>
          <p:nvPr/>
        </p:nvSpPr>
        <p:spPr>
          <a:xfrm>
            <a:off x="859536" y="1609344"/>
            <a:ext cx="2414016" cy="228600"/>
          </a:xfrm>
          <a:prstGeom prst="rect">
            <a:avLst/>
          </a:prstGeom>
          <a:noFill/>
          <a:ln/>
        </p:spPr>
        <p:txBody>
          <a:bodyPr wrap="square" lIns="0" tIns="0" rIns="0" bIns="0" rtlCol="0" anchor="ctr"/>
          <a:lstStyle/>
          <a:p>
            <a:pPr marL="0" indent="0">
              <a:buNone/>
            </a:pPr>
            <a:r>
              <a:rPr lang="en-US" sz="1220" b="1" dirty="0">
                <a:solidFill>
                  <a:srgbClr val="0F4C81"/>
                </a:solidFill>
              </a:rPr>
              <a:t>Vision</a:t>
            </a:r>
            <a:endParaRPr lang="en-US" sz="1220" dirty="0"/>
          </a:p>
        </p:txBody>
      </p:sp>
      <p:sp>
        <p:nvSpPr>
          <p:cNvPr id="12" name="Text 10"/>
          <p:cNvSpPr/>
          <p:nvPr/>
        </p:nvSpPr>
        <p:spPr>
          <a:xfrm>
            <a:off x="859536" y="1947672"/>
            <a:ext cx="2423160" cy="530352"/>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To be an innovative world-class central bank.</a:t>
            </a:r>
            <a:endParaRPr lang="en-US" sz="880" dirty="0"/>
          </a:p>
        </p:txBody>
      </p:sp>
      <p:sp>
        <p:nvSpPr>
          <p:cNvPr id="13" name="Shape 11"/>
          <p:cNvSpPr/>
          <p:nvPr/>
        </p:nvSpPr>
        <p:spPr>
          <a:xfrm>
            <a:off x="3639312" y="1444752"/>
            <a:ext cx="4297680" cy="1216152"/>
          </a:xfrm>
          <a:prstGeom prst="roundRect">
            <a:avLst>
              <a:gd name="adj" fmla="val 6015"/>
            </a:avLst>
          </a:prstGeom>
          <a:solidFill>
            <a:srgbClr val="EAF7E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3639312" y="1444752"/>
            <a:ext cx="73152" cy="1216152"/>
          </a:xfrm>
          <a:prstGeom prst="rect">
            <a:avLst/>
          </a:prstGeom>
          <a:solidFill>
            <a:srgbClr val="1F7A4D"/>
          </a:solidFill>
          <a:ln w="12700">
            <a:solidFill>
              <a:srgbClr val="1F7A4D"/>
            </a:solidFill>
            <a:prstDash val="solid"/>
          </a:ln>
        </p:spPr>
        <p:txBody>
          <a:bodyPr/>
          <a:lstStyle/>
          <a:p>
            <a:endParaRPr lang="en-US"/>
          </a:p>
        </p:txBody>
      </p:sp>
      <p:sp>
        <p:nvSpPr>
          <p:cNvPr id="15" name="Text 13"/>
          <p:cNvSpPr/>
          <p:nvPr/>
        </p:nvSpPr>
        <p:spPr>
          <a:xfrm>
            <a:off x="3840480" y="1609344"/>
            <a:ext cx="3968496" cy="228600"/>
          </a:xfrm>
          <a:prstGeom prst="rect">
            <a:avLst/>
          </a:prstGeom>
          <a:noFill/>
          <a:ln/>
        </p:spPr>
        <p:txBody>
          <a:bodyPr wrap="square" lIns="0" tIns="0" rIns="0" bIns="0" rtlCol="0" anchor="ctr"/>
          <a:lstStyle/>
          <a:p>
            <a:pPr marL="0" indent="0">
              <a:buNone/>
            </a:pPr>
            <a:r>
              <a:rPr lang="en-US" sz="1220" b="1" dirty="0">
                <a:solidFill>
                  <a:srgbClr val="1F7A4D"/>
                </a:solidFill>
              </a:rPr>
              <a:t>Mission</a:t>
            </a:r>
            <a:endParaRPr lang="en-US" sz="1220" dirty="0"/>
          </a:p>
        </p:txBody>
      </p:sp>
      <p:sp>
        <p:nvSpPr>
          <p:cNvPr id="16" name="Text 14"/>
          <p:cNvSpPr/>
          <p:nvPr/>
        </p:nvSpPr>
        <p:spPr>
          <a:xfrm>
            <a:off x="3840480" y="1947672"/>
            <a:ext cx="3977640" cy="530352"/>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To ensure price and financial stability through prudent, innovative and evidence-based monetary policies that preserve value and promote sustainable and inclusive growth.</a:t>
            </a:r>
            <a:endParaRPr lang="en-US" sz="880" dirty="0"/>
          </a:p>
        </p:txBody>
      </p:sp>
      <p:sp>
        <p:nvSpPr>
          <p:cNvPr id="17" name="Shape 15"/>
          <p:cNvSpPr/>
          <p:nvPr/>
        </p:nvSpPr>
        <p:spPr>
          <a:xfrm>
            <a:off x="8165592" y="1444752"/>
            <a:ext cx="3337560" cy="1216152"/>
          </a:xfrm>
          <a:prstGeom prst="roundRect">
            <a:avLst>
              <a:gd name="adj" fmla="val 6015"/>
            </a:avLst>
          </a:prstGeom>
          <a:solidFill>
            <a:srgbClr val="FFF7D6"/>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8" name="Shape 16"/>
          <p:cNvSpPr/>
          <p:nvPr/>
        </p:nvSpPr>
        <p:spPr>
          <a:xfrm>
            <a:off x="8165592" y="1444752"/>
            <a:ext cx="73152" cy="1216152"/>
          </a:xfrm>
          <a:prstGeom prst="rect">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8366760" y="1609344"/>
            <a:ext cx="3008376" cy="228600"/>
          </a:xfrm>
          <a:prstGeom prst="rect">
            <a:avLst/>
          </a:prstGeom>
          <a:noFill/>
          <a:ln/>
        </p:spPr>
        <p:txBody>
          <a:bodyPr wrap="square" lIns="0" tIns="0" rIns="0" bIns="0" rtlCol="0" anchor="ctr"/>
          <a:lstStyle/>
          <a:p>
            <a:pPr marL="0" indent="0">
              <a:buNone/>
            </a:pPr>
            <a:r>
              <a:rPr lang="en-US" sz="1220" b="1" dirty="0">
                <a:solidFill>
                  <a:srgbClr val="C99700"/>
                </a:solidFill>
              </a:rPr>
              <a:t>Mandate</a:t>
            </a:r>
            <a:endParaRPr lang="en-US" sz="1220" dirty="0"/>
          </a:p>
        </p:txBody>
      </p:sp>
      <p:sp>
        <p:nvSpPr>
          <p:cNvPr id="20" name="Text 18"/>
          <p:cNvSpPr/>
          <p:nvPr/>
        </p:nvSpPr>
        <p:spPr>
          <a:xfrm>
            <a:off x="8366760" y="1947672"/>
            <a:ext cx="3017520" cy="530352"/>
          </a:xfrm>
          <a:prstGeom prst="rect">
            <a:avLst/>
          </a:prstGeom>
          <a:noFill/>
          <a:ln/>
        </p:spPr>
        <p:txBody>
          <a:bodyPr wrap="square" lIns="254" tIns="254" rIns="254" bIns="254" rtlCol="0" anchor="t">
            <a:normAutofit lnSpcReduction="10000"/>
          </a:bodyPr>
          <a:lstStyle/>
          <a:p>
            <a:pPr marL="0" indent="0">
              <a:buNone/>
            </a:pPr>
            <a:r>
              <a:rPr lang="en-US" sz="880" dirty="0">
                <a:solidFill>
                  <a:srgbClr val="334155"/>
                </a:solidFill>
              </a:rPr>
              <a:t>Price stability, monetary policy formulation and execution, currency issuance, banking-system stability, lender-of-last-resort role, banker/adviser to Government, and management of gold and foreign assets.</a:t>
            </a:r>
            <a:endParaRPr lang="en-US" sz="880" dirty="0"/>
          </a:p>
        </p:txBody>
      </p:sp>
      <p:sp>
        <p:nvSpPr>
          <p:cNvPr id="21" name="Text 19"/>
          <p:cNvSpPr/>
          <p:nvPr/>
        </p:nvSpPr>
        <p:spPr>
          <a:xfrm>
            <a:off x="749808" y="3154680"/>
            <a:ext cx="5029200" cy="274320"/>
          </a:xfrm>
          <a:prstGeom prst="rect">
            <a:avLst/>
          </a:prstGeom>
          <a:noFill/>
          <a:ln/>
        </p:spPr>
        <p:txBody>
          <a:bodyPr wrap="square" lIns="0" tIns="0" rIns="0" bIns="0" rtlCol="0" anchor="ctr"/>
          <a:lstStyle/>
          <a:p>
            <a:pPr marL="0" indent="0">
              <a:buNone/>
            </a:pPr>
            <a:r>
              <a:rPr lang="en-US" sz="1500" b="1" dirty="0">
                <a:solidFill>
                  <a:srgbClr val="0B2347"/>
                </a:solidFill>
              </a:rPr>
              <a:t>Values that directly shape </a:t>
            </a:r>
            <a:r>
              <a:rPr lang="en-US" sz="1500" b="1">
                <a:solidFill>
                  <a:srgbClr val="0B2347"/>
                </a:solidFill>
              </a:rPr>
              <a:t>AI design, Governance and Supervision</a:t>
            </a:r>
            <a:endParaRPr lang="en-US" sz="1500" dirty="0"/>
          </a:p>
        </p:txBody>
      </p:sp>
      <p:sp>
        <p:nvSpPr>
          <p:cNvPr id="22" name="Shape 20"/>
          <p:cNvSpPr/>
          <p:nvPr/>
        </p:nvSpPr>
        <p:spPr>
          <a:xfrm>
            <a:off x="749808" y="3611880"/>
            <a:ext cx="3063240" cy="384048"/>
          </a:xfrm>
          <a:prstGeom prst="roundRect">
            <a:avLst>
              <a:gd name="adj" fmla="val 14286"/>
            </a:avLst>
          </a:prstGeom>
          <a:solidFill>
            <a:srgbClr val="EAF3FF"/>
          </a:solidFill>
          <a:ln w="8890">
            <a:solidFill>
              <a:srgbClr val="0F4C81"/>
            </a:solidFill>
            <a:prstDash val="solid"/>
          </a:ln>
        </p:spPr>
        <p:txBody>
          <a:bodyPr/>
          <a:lstStyle/>
          <a:p>
            <a:endParaRPr lang="en-US"/>
          </a:p>
        </p:txBody>
      </p:sp>
      <p:sp>
        <p:nvSpPr>
          <p:cNvPr id="23" name="Text 21"/>
          <p:cNvSpPr/>
          <p:nvPr/>
        </p:nvSpPr>
        <p:spPr>
          <a:xfrm>
            <a:off x="859536" y="3703320"/>
            <a:ext cx="2843784" cy="146304"/>
          </a:xfrm>
          <a:prstGeom prst="rect">
            <a:avLst/>
          </a:prstGeom>
          <a:noFill/>
          <a:ln/>
        </p:spPr>
        <p:txBody>
          <a:bodyPr wrap="square" lIns="0" tIns="0" rIns="0" bIns="0" rtlCol="0" anchor="ctr"/>
          <a:lstStyle/>
          <a:p>
            <a:pPr marL="0" indent="0" algn="ctr">
              <a:buNone/>
            </a:pPr>
            <a:r>
              <a:rPr lang="en-US" sz="820" b="1" dirty="0">
                <a:solidFill>
                  <a:srgbClr val="0F4C81"/>
                </a:solidFill>
              </a:rPr>
              <a:t>Integrity</a:t>
            </a:r>
            <a:endParaRPr lang="en-US" sz="820" dirty="0"/>
          </a:p>
        </p:txBody>
      </p:sp>
      <p:sp>
        <p:nvSpPr>
          <p:cNvPr id="24" name="Shape 22"/>
          <p:cNvSpPr/>
          <p:nvPr/>
        </p:nvSpPr>
        <p:spPr>
          <a:xfrm>
            <a:off x="4453128" y="3611880"/>
            <a:ext cx="3063240" cy="384048"/>
          </a:xfrm>
          <a:prstGeom prst="roundRect">
            <a:avLst>
              <a:gd name="adj" fmla="val 14286"/>
            </a:avLst>
          </a:prstGeom>
          <a:solidFill>
            <a:srgbClr val="EAF7EF"/>
          </a:solidFill>
          <a:ln w="8890">
            <a:solidFill>
              <a:srgbClr val="1F7A4D"/>
            </a:solidFill>
            <a:prstDash val="solid"/>
          </a:ln>
        </p:spPr>
        <p:txBody>
          <a:bodyPr/>
          <a:lstStyle/>
          <a:p>
            <a:endParaRPr lang="en-US"/>
          </a:p>
        </p:txBody>
      </p:sp>
      <p:sp>
        <p:nvSpPr>
          <p:cNvPr id="25" name="Text 23"/>
          <p:cNvSpPr/>
          <p:nvPr/>
        </p:nvSpPr>
        <p:spPr>
          <a:xfrm>
            <a:off x="4562856" y="3703320"/>
            <a:ext cx="2843784" cy="146304"/>
          </a:xfrm>
          <a:prstGeom prst="rect">
            <a:avLst/>
          </a:prstGeom>
          <a:noFill/>
          <a:ln/>
        </p:spPr>
        <p:txBody>
          <a:bodyPr wrap="square" lIns="0" tIns="0" rIns="0" bIns="0" rtlCol="0" anchor="ctr"/>
          <a:lstStyle/>
          <a:p>
            <a:pPr marL="0" indent="0" algn="ctr">
              <a:buNone/>
            </a:pPr>
            <a:r>
              <a:rPr lang="en-US" sz="820" b="1" dirty="0">
                <a:solidFill>
                  <a:srgbClr val="1F7A4D"/>
                </a:solidFill>
              </a:rPr>
              <a:t>Transparency</a:t>
            </a:r>
            <a:endParaRPr lang="en-US" sz="820" dirty="0"/>
          </a:p>
        </p:txBody>
      </p:sp>
      <p:sp>
        <p:nvSpPr>
          <p:cNvPr id="26" name="Shape 24"/>
          <p:cNvSpPr/>
          <p:nvPr/>
        </p:nvSpPr>
        <p:spPr>
          <a:xfrm>
            <a:off x="8156448" y="3611880"/>
            <a:ext cx="3063240" cy="384048"/>
          </a:xfrm>
          <a:prstGeom prst="roundRect">
            <a:avLst>
              <a:gd name="adj" fmla="val 14286"/>
            </a:avLst>
          </a:prstGeom>
          <a:solidFill>
            <a:srgbClr val="EAF3FF"/>
          </a:solidFill>
          <a:ln w="8890">
            <a:solidFill>
              <a:srgbClr val="C99700"/>
            </a:solidFill>
            <a:prstDash val="solid"/>
          </a:ln>
        </p:spPr>
        <p:txBody>
          <a:bodyPr/>
          <a:lstStyle/>
          <a:p>
            <a:endParaRPr lang="en-US"/>
          </a:p>
        </p:txBody>
      </p:sp>
      <p:sp>
        <p:nvSpPr>
          <p:cNvPr id="27" name="Text 25"/>
          <p:cNvSpPr/>
          <p:nvPr/>
        </p:nvSpPr>
        <p:spPr>
          <a:xfrm>
            <a:off x="8266176" y="3703320"/>
            <a:ext cx="2843784" cy="146304"/>
          </a:xfrm>
          <a:prstGeom prst="rect">
            <a:avLst/>
          </a:prstGeom>
          <a:noFill/>
          <a:ln/>
        </p:spPr>
        <p:txBody>
          <a:bodyPr wrap="square" lIns="0" tIns="0" rIns="0" bIns="0" rtlCol="0" anchor="ctr"/>
          <a:lstStyle/>
          <a:p>
            <a:pPr marL="0" indent="0" algn="ctr">
              <a:buNone/>
            </a:pPr>
            <a:r>
              <a:rPr lang="en-US" sz="820" b="1" dirty="0">
                <a:solidFill>
                  <a:srgbClr val="C99700"/>
                </a:solidFill>
              </a:rPr>
              <a:t>Innovativeness</a:t>
            </a:r>
            <a:endParaRPr lang="en-US" sz="820" dirty="0"/>
          </a:p>
        </p:txBody>
      </p:sp>
      <p:sp>
        <p:nvSpPr>
          <p:cNvPr id="28" name="Shape 26"/>
          <p:cNvSpPr/>
          <p:nvPr/>
        </p:nvSpPr>
        <p:spPr>
          <a:xfrm>
            <a:off x="749808" y="4306824"/>
            <a:ext cx="3063240" cy="384048"/>
          </a:xfrm>
          <a:prstGeom prst="roundRect">
            <a:avLst>
              <a:gd name="adj" fmla="val 14286"/>
            </a:avLst>
          </a:prstGeom>
          <a:solidFill>
            <a:srgbClr val="EAF7EF"/>
          </a:solidFill>
          <a:ln w="8890">
            <a:solidFill>
              <a:srgbClr val="5B2C83"/>
            </a:solidFill>
            <a:prstDash val="solid"/>
          </a:ln>
        </p:spPr>
        <p:txBody>
          <a:bodyPr/>
          <a:lstStyle/>
          <a:p>
            <a:endParaRPr lang="en-US"/>
          </a:p>
        </p:txBody>
      </p:sp>
      <p:sp>
        <p:nvSpPr>
          <p:cNvPr id="29" name="Text 27"/>
          <p:cNvSpPr/>
          <p:nvPr/>
        </p:nvSpPr>
        <p:spPr>
          <a:xfrm>
            <a:off x="859536" y="4398264"/>
            <a:ext cx="2843784" cy="146304"/>
          </a:xfrm>
          <a:prstGeom prst="rect">
            <a:avLst/>
          </a:prstGeom>
          <a:noFill/>
          <a:ln/>
        </p:spPr>
        <p:txBody>
          <a:bodyPr wrap="square" lIns="0" tIns="0" rIns="0" bIns="0" rtlCol="0" anchor="ctr"/>
          <a:lstStyle/>
          <a:p>
            <a:pPr marL="0" indent="0" algn="ctr">
              <a:buNone/>
            </a:pPr>
            <a:r>
              <a:rPr lang="en-US" sz="820" b="1" dirty="0">
                <a:solidFill>
                  <a:srgbClr val="5B2C83"/>
                </a:solidFill>
              </a:rPr>
              <a:t>Sustainability</a:t>
            </a:r>
            <a:endParaRPr lang="en-US" sz="820" dirty="0"/>
          </a:p>
        </p:txBody>
      </p:sp>
      <p:sp>
        <p:nvSpPr>
          <p:cNvPr id="30" name="Shape 28"/>
          <p:cNvSpPr/>
          <p:nvPr/>
        </p:nvSpPr>
        <p:spPr>
          <a:xfrm>
            <a:off x="4453128" y="4306824"/>
            <a:ext cx="3063240" cy="384048"/>
          </a:xfrm>
          <a:prstGeom prst="roundRect">
            <a:avLst>
              <a:gd name="adj" fmla="val 14286"/>
            </a:avLst>
          </a:prstGeom>
          <a:solidFill>
            <a:srgbClr val="EAF3FF"/>
          </a:solidFill>
          <a:ln w="8890">
            <a:solidFill>
              <a:srgbClr val="C2410C"/>
            </a:solidFill>
            <a:prstDash val="solid"/>
          </a:ln>
        </p:spPr>
        <p:txBody>
          <a:bodyPr/>
          <a:lstStyle/>
          <a:p>
            <a:endParaRPr lang="en-US"/>
          </a:p>
        </p:txBody>
      </p:sp>
      <p:sp>
        <p:nvSpPr>
          <p:cNvPr id="31" name="Text 29"/>
          <p:cNvSpPr/>
          <p:nvPr/>
        </p:nvSpPr>
        <p:spPr>
          <a:xfrm>
            <a:off x="4562856" y="4398264"/>
            <a:ext cx="2843784" cy="146304"/>
          </a:xfrm>
          <a:prstGeom prst="rect">
            <a:avLst/>
          </a:prstGeom>
          <a:noFill/>
          <a:ln/>
        </p:spPr>
        <p:txBody>
          <a:bodyPr wrap="square" lIns="0" tIns="0" rIns="0" bIns="0" rtlCol="0" anchor="ctr"/>
          <a:lstStyle/>
          <a:p>
            <a:pPr marL="0" indent="0" algn="ctr">
              <a:buNone/>
            </a:pPr>
            <a:r>
              <a:rPr lang="en-US" sz="820" b="1" dirty="0">
                <a:solidFill>
                  <a:srgbClr val="C2410C"/>
                </a:solidFill>
              </a:rPr>
              <a:t>Commitment</a:t>
            </a:r>
            <a:endParaRPr lang="en-US" sz="820" dirty="0"/>
          </a:p>
        </p:txBody>
      </p:sp>
      <p:sp>
        <p:nvSpPr>
          <p:cNvPr id="32" name="Shape 30"/>
          <p:cNvSpPr/>
          <p:nvPr/>
        </p:nvSpPr>
        <p:spPr>
          <a:xfrm>
            <a:off x="8156448" y="4306824"/>
            <a:ext cx="3063240" cy="384048"/>
          </a:xfrm>
          <a:prstGeom prst="roundRect">
            <a:avLst>
              <a:gd name="adj" fmla="val 14286"/>
            </a:avLst>
          </a:prstGeom>
          <a:solidFill>
            <a:srgbClr val="EAF7EF"/>
          </a:solidFill>
          <a:ln w="8890">
            <a:solidFill>
              <a:srgbClr val="0B2347"/>
            </a:solidFill>
            <a:prstDash val="solid"/>
          </a:ln>
        </p:spPr>
        <p:txBody>
          <a:bodyPr/>
          <a:lstStyle/>
          <a:p>
            <a:endParaRPr lang="en-US"/>
          </a:p>
        </p:txBody>
      </p:sp>
      <p:sp>
        <p:nvSpPr>
          <p:cNvPr id="33" name="Text 31"/>
          <p:cNvSpPr/>
          <p:nvPr/>
        </p:nvSpPr>
        <p:spPr>
          <a:xfrm>
            <a:off x="8266176" y="4398264"/>
            <a:ext cx="2843784" cy="146304"/>
          </a:xfrm>
          <a:prstGeom prst="rect">
            <a:avLst/>
          </a:prstGeom>
          <a:noFill/>
          <a:ln/>
        </p:spPr>
        <p:txBody>
          <a:bodyPr wrap="square" lIns="0" tIns="0" rIns="0" bIns="0" rtlCol="0" anchor="ctr"/>
          <a:lstStyle/>
          <a:p>
            <a:pPr marL="0" indent="0" algn="ctr">
              <a:buNone/>
            </a:pPr>
            <a:r>
              <a:rPr lang="en-US" sz="820" b="1" dirty="0">
                <a:solidFill>
                  <a:srgbClr val="0B2347"/>
                </a:solidFill>
              </a:rPr>
              <a:t>Mutual Respect &amp; Teamwork</a:t>
            </a:r>
            <a:endParaRPr lang="en-US" sz="820" dirty="0"/>
          </a:p>
        </p:txBody>
      </p:sp>
      <p:sp>
        <p:nvSpPr>
          <p:cNvPr id="34" name="Text 32"/>
          <p:cNvSpPr/>
          <p:nvPr/>
        </p:nvSpPr>
        <p:spPr>
          <a:xfrm>
            <a:off x="749808" y="5440680"/>
            <a:ext cx="10698480" cy="384048"/>
          </a:xfrm>
          <a:prstGeom prst="rect">
            <a:avLst/>
          </a:prstGeom>
          <a:noFill/>
          <a:ln/>
        </p:spPr>
        <p:txBody>
          <a:bodyPr wrap="square" lIns="635" tIns="635" rIns="635" bIns="635" rtlCol="0" anchor="ctr"/>
          <a:lstStyle/>
          <a:p>
            <a:pPr marL="0" indent="0" algn="ctr">
              <a:buNone/>
            </a:pPr>
            <a:r>
              <a:rPr lang="en-US" sz="1350" b="1" dirty="0">
                <a:solidFill>
                  <a:srgbClr val="334155"/>
                </a:solidFill>
              </a:rPr>
              <a:t>Implication: AI initiatives must be governed as central-bank capabilities — accountable, explainable, secure, inclusive and aligned to public policy outcomes.</a:t>
            </a:r>
            <a:endParaRPr lang="en-US" sz="1350" dirty="0"/>
          </a:p>
        </p:txBody>
      </p:sp>
      <p:sp>
        <p:nvSpPr>
          <p:cNvPr id="35" name="Text 33"/>
          <p:cNvSpPr/>
          <p:nvPr/>
        </p:nvSpPr>
        <p:spPr>
          <a:xfrm>
            <a:off x="566928" y="6291072"/>
            <a:ext cx="10424160" cy="137160"/>
          </a:xfrm>
          <a:prstGeom prst="rect">
            <a:avLst/>
          </a:prstGeom>
          <a:noFill/>
          <a:ln/>
        </p:spPr>
        <p:txBody>
          <a:bodyPr wrap="square" lIns="0" tIns="0" rIns="0" bIns="0" rtlCol="0" anchor="ctr"/>
          <a:lstStyle/>
          <a:p>
            <a:pPr marL="0" indent="0">
              <a:buNone/>
            </a:pPr>
            <a:r>
              <a:rPr lang="en-US" sz="560" dirty="0">
                <a:solidFill>
                  <a:srgbClr val="94A3B8"/>
                </a:solidFill>
              </a:rPr>
              <a:t>Sources: RBZ Vision &amp; Mission; RBZ Functions and Legislation pages.</a:t>
            </a:r>
            <a:endParaRPr lang="en-US" sz="560" dirty="0"/>
          </a:p>
        </p:txBody>
      </p:sp>
      <p:sp>
        <p:nvSpPr>
          <p:cNvPr id="36"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4</a:t>
            </a:fld>
            <a:endParaRPr lang="en-US"/>
          </a:p>
        </p:txBody>
      </p:sp>
      <p:graphicFrame>
        <p:nvGraphicFramePr>
          <p:cNvPr id="37" name="Object 36">
            <a:extLst>
              <a:ext uri="{FF2B5EF4-FFF2-40B4-BE49-F238E27FC236}">
                <a16:creationId xmlns:a16="http://schemas.microsoft.com/office/drawing/2014/main" id="{BCF8F584-2F31-F751-1C79-869E8D36B8FB}"/>
              </a:ext>
            </a:extLst>
          </p:cNvPr>
          <p:cNvGraphicFramePr>
            <a:graphicFrameLocks noChangeAspect="1"/>
          </p:cNvGraphicFramePr>
          <p:nvPr>
            <p:extLst>
              <p:ext uri="{D42A27DB-BD31-4B8C-83A1-F6EECF244321}">
                <p14:modId xmlns:p14="http://schemas.microsoft.com/office/powerpoint/2010/main" val="2483401690"/>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37" name="Object 36">
                        <a:extLst>
                          <a:ext uri="{FF2B5EF4-FFF2-40B4-BE49-F238E27FC236}">
                            <a16:creationId xmlns:a16="http://schemas.microsoft.com/office/drawing/2014/main" id="{BCF8F584-2F31-F751-1C79-869E8D36B8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Why AI Belongs in the Bank’s Innovation Value</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AI is an institutional capability, not merely a technology tool</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1234440" y="1481328"/>
            <a:ext cx="2194560" cy="2194560"/>
          </a:xfrm>
          <a:prstGeom prst="ellipse">
            <a:avLst/>
          </a:prstGeom>
          <a:solidFill>
            <a:srgbClr val="C99700">
              <a:alpha val="92000"/>
            </a:srgbClr>
          </a:solidFill>
          <a:ln w="12700">
            <a:solidFill>
              <a:srgbClr val="C99700"/>
            </a:solidFill>
            <a:prstDash val="solid"/>
          </a:ln>
        </p:spPr>
        <p:txBody>
          <a:bodyPr/>
          <a:lstStyle/>
          <a:p>
            <a:endParaRPr lang="en-US"/>
          </a:p>
        </p:txBody>
      </p:sp>
      <p:sp>
        <p:nvSpPr>
          <p:cNvPr id="10" name="Text 8"/>
          <p:cNvSpPr/>
          <p:nvPr/>
        </p:nvSpPr>
        <p:spPr>
          <a:xfrm>
            <a:off x="1463040" y="1938528"/>
            <a:ext cx="1737360" cy="274320"/>
          </a:xfrm>
          <a:prstGeom prst="rect">
            <a:avLst/>
          </a:prstGeom>
          <a:noFill/>
          <a:ln/>
        </p:spPr>
        <p:txBody>
          <a:bodyPr wrap="square" lIns="0" tIns="0" rIns="0" bIns="0" rtlCol="0" anchor="ctr"/>
          <a:lstStyle/>
          <a:p>
            <a:pPr marL="0" indent="0" algn="ctr">
              <a:buNone/>
            </a:pPr>
            <a:r>
              <a:rPr lang="en-US" sz="1700" b="1" dirty="0">
                <a:solidFill>
                  <a:srgbClr val="FFFFFF"/>
                </a:solidFill>
              </a:rPr>
              <a:t>Innovation</a:t>
            </a:r>
            <a:endParaRPr lang="en-US" sz="1700" dirty="0"/>
          </a:p>
        </p:txBody>
      </p:sp>
      <p:sp>
        <p:nvSpPr>
          <p:cNvPr id="11" name="Text 9"/>
          <p:cNvSpPr/>
          <p:nvPr/>
        </p:nvSpPr>
        <p:spPr>
          <a:xfrm>
            <a:off x="1435608" y="2395728"/>
            <a:ext cx="1783080" cy="438912"/>
          </a:xfrm>
          <a:prstGeom prst="rect">
            <a:avLst/>
          </a:prstGeom>
          <a:noFill/>
          <a:ln/>
        </p:spPr>
        <p:txBody>
          <a:bodyPr wrap="square" lIns="254" tIns="254" rIns="254" bIns="254" rtlCol="0" anchor="ctr">
            <a:normAutofit/>
          </a:bodyPr>
          <a:lstStyle/>
          <a:p>
            <a:pPr marL="0" indent="0" algn="ctr">
              <a:buNone/>
            </a:pPr>
            <a:r>
              <a:rPr lang="en-US" sz="820" dirty="0">
                <a:solidFill>
                  <a:srgbClr val="FFFFFF"/>
                </a:solidFill>
              </a:rPr>
              <a:t>New supervisory</a:t>
            </a:r>
            <a:endParaRPr lang="en-US" sz="820" dirty="0"/>
          </a:p>
          <a:p>
            <a:pPr marL="0" indent="0" algn="ctr">
              <a:buNone/>
            </a:pPr>
            <a:r>
              <a:rPr lang="en-US" sz="820" dirty="0">
                <a:solidFill>
                  <a:srgbClr val="FFFFFF"/>
                </a:solidFill>
              </a:rPr>
              <a:t>methods and payment</a:t>
            </a:r>
            <a:endParaRPr lang="en-US" sz="820" dirty="0"/>
          </a:p>
          <a:p>
            <a:pPr marL="0" indent="0" algn="ctr">
              <a:buNone/>
            </a:pPr>
            <a:r>
              <a:rPr lang="en-US" sz="820" dirty="0">
                <a:solidFill>
                  <a:srgbClr val="FFFFFF"/>
                </a:solidFill>
              </a:rPr>
              <a:t>capabilities</a:t>
            </a:r>
            <a:endParaRPr lang="en-US" sz="820" dirty="0"/>
          </a:p>
        </p:txBody>
      </p:sp>
      <p:sp>
        <p:nvSpPr>
          <p:cNvPr id="12" name="Shape 10"/>
          <p:cNvSpPr/>
          <p:nvPr/>
        </p:nvSpPr>
        <p:spPr>
          <a:xfrm>
            <a:off x="4800600" y="1481328"/>
            <a:ext cx="2194560" cy="2194560"/>
          </a:xfrm>
          <a:prstGeom prst="ellipse">
            <a:avLst/>
          </a:prstGeom>
          <a:solidFill>
            <a:srgbClr val="0F4C81">
              <a:alpha val="92000"/>
            </a:srgbClr>
          </a:solidFill>
          <a:ln w="12700">
            <a:solidFill>
              <a:srgbClr val="0F4C81"/>
            </a:solidFill>
            <a:prstDash val="solid"/>
          </a:ln>
        </p:spPr>
        <p:txBody>
          <a:bodyPr/>
          <a:lstStyle/>
          <a:p>
            <a:endParaRPr lang="en-US"/>
          </a:p>
        </p:txBody>
      </p:sp>
      <p:sp>
        <p:nvSpPr>
          <p:cNvPr id="13" name="Text 11"/>
          <p:cNvSpPr/>
          <p:nvPr/>
        </p:nvSpPr>
        <p:spPr>
          <a:xfrm>
            <a:off x="5029200" y="1938528"/>
            <a:ext cx="1737360" cy="274320"/>
          </a:xfrm>
          <a:prstGeom prst="rect">
            <a:avLst/>
          </a:prstGeom>
          <a:noFill/>
          <a:ln/>
        </p:spPr>
        <p:txBody>
          <a:bodyPr wrap="square" lIns="0" tIns="0" rIns="0" bIns="0" rtlCol="0" anchor="ctr"/>
          <a:lstStyle/>
          <a:p>
            <a:pPr marL="0" indent="0" algn="ctr">
              <a:buNone/>
            </a:pPr>
            <a:r>
              <a:rPr lang="en-US" sz="1700" b="1" dirty="0">
                <a:solidFill>
                  <a:srgbClr val="FFFFFF"/>
                </a:solidFill>
              </a:rPr>
              <a:t>Evidence</a:t>
            </a:r>
            <a:endParaRPr lang="en-US" sz="1700" dirty="0"/>
          </a:p>
        </p:txBody>
      </p:sp>
      <p:sp>
        <p:nvSpPr>
          <p:cNvPr id="14" name="Text 12"/>
          <p:cNvSpPr/>
          <p:nvPr/>
        </p:nvSpPr>
        <p:spPr>
          <a:xfrm>
            <a:off x="5001768" y="2395728"/>
            <a:ext cx="1783080" cy="438912"/>
          </a:xfrm>
          <a:prstGeom prst="rect">
            <a:avLst/>
          </a:prstGeom>
          <a:noFill/>
          <a:ln/>
        </p:spPr>
        <p:txBody>
          <a:bodyPr wrap="square" lIns="254" tIns="254" rIns="254" bIns="254" rtlCol="0" anchor="ctr">
            <a:normAutofit/>
          </a:bodyPr>
          <a:lstStyle/>
          <a:p>
            <a:pPr marL="0" indent="0" algn="ctr">
              <a:buNone/>
            </a:pPr>
            <a:r>
              <a:rPr lang="en-US" sz="820" dirty="0">
                <a:solidFill>
                  <a:srgbClr val="FFFFFF"/>
                </a:solidFill>
              </a:rPr>
              <a:t>Better data, signals</a:t>
            </a:r>
            <a:endParaRPr lang="en-US" sz="820" dirty="0"/>
          </a:p>
          <a:p>
            <a:pPr marL="0" indent="0" algn="ctr">
              <a:buNone/>
            </a:pPr>
            <a:r>
              <a:rPr lang="en-US" sz="820" dirty="0">
                <a:solidFill>
                  <a:srgbClr val="FFFFFF"/>
                </a:solidFill>
              </a:rPr>
              <a:t>and analytics</a:t>
            </a:r>
            <a:endParaRPr lang="en-US" sz="820" dirty="0"/>
          </a:p>
        </p:txBody>
      </p:sp>
      <p:sp>
        <p:nvSpPr>
          <p:cNvPr id="15" name="Shape 13"/>
          <p:cNvSpPr/>
          <p:nvPr/>
        </p:nvSpPr>
        <p:spPr>
          <a:xfrm>
            <a:off x="8366760" y="1481328"/>
            <a:ext cx="2194560" cy="2194560"/>
          </a:xfrm>
          <a:prstGeom prst="ellipse">
            <a:avLst/>
          </a:prstGeom>
          <a:solidFill>
            <a:srgbClr val="1F7A4D">
              <a:alpha val="92000"/>
            </a:srgbClr>
          </a:solidFill>
          <a:ln w="12700">
            <a:solidFill>
              <a:srgbClr val="1F7A4D"/>
            </a:solidFill>
            <a:prstDash val="solid"/>
          </a:ln>
        </p:spPr>
        <p:txBody>
          <a:bodyPr/>
          <a:lstStyle/>
          <a:p>
            <a:endParaRPr lang="en-US"/>
          </a:p>
        </p:txBody>
      </p:sp>
      <p:sp>
        <p:nvSpPr>
          <p:cNvPr id="16" name="Text 14"/>
          <p:cNvSpPr/>
          <p:nvPr/>
        </p:nvSpPr>
        <p:spPr>
          <a:xfrm>
            <a:off x="8595360" y="1938528"/>
            <a:ext cx="1737360" cy="274320"/>
          </a:xfrm>
          <a:prstGeom prst="rect">
            <a:avLst/>
          </a:prstGeom>
          <a:noFill/>
          <a:ln/>
        </p:spPr>
        <p:txBody>
          <a:bodyPr wrap="square" lIns="0" tIns="0" rIns="0" bIns="0" rtlCol="0" anchor="ctr"/>
          <a:lstStyle/>
          <a:p>
            <a:pPr marL="0" indent="0" algn="ctr">
              <a:buNone/>
            </a:pPr>
            <a:r>
              <a:rPr lang="en-US" sz="1700" b="1" dirty="0">
                <a:solidFill>
                  <a:srgbClr val="FFFFFF"/>
                </a:solidFill>
              </a:rPr>
              <a:t>Trust</a:t>
            </a:r>
            <a:endParaRPr lang="en-US" sz="1700" dirty="0"/>
          </a:p>
        </p:txBody>
      </p:sp>
      <p:sp>
        <p:nvSpPr>
          <p:cNvPr id="17" name="Text 15"/>
          <p:cNvSpPr/>
          <p:nvPr/>
        </p:nvSpPr>
        <p:spPr>
          <a:xfrm>
            <a:off x="8567928" y="2395728"/>
            <a:ext cx="1783080" cy="438912"/>
          </a:xfrm>
          <a:prstGeom prst="rect">
            <a:avLst/>
          </a:prstGeom>
          <a:noFill/>
          <a:ln/>
        </p:spPr>
        <p:txBody>
          <a:bodyPr wrap="square" lIns="254" tIns="254" rIns="254" bIns="254" rtlCol="0" anchor="ctr">
            <a:normAutofit/>
          </a:bodyPr>
          <a:lstStyle/>
          <a:p>
            <a:pPr marL="0" indent="0" algn="ctr">
              <a:buNone/>
            </a:pPr>
            <a:r>
              <a:rPr lang="en-US" sz="820" dirty="0">
                <a:solidFill>
                  <a:srgbClr val="FFFFFF"/>
                </a:solidFill>
              </a:rPr>
              <a:t>Safer, explainable</a:t>
            </a:r>
            <a:endParaRPr lang="en-US" sz="820" dirty="0"/>
          </a:p>
          <a:p>
            <a:pPr marL="0" indent="0" algn="ctr">
              <a:buNone/>
            </a:pPr>
            <a:r>
              <a:rPr lang="en-US" sz="820" dirty="0">
                <a:solidFill>
                  <a:srgbClr val="FFFFFF"/>
                </a:solidFill>
              </a:rPr>
              <a:t>and inclusive outcomes</a:t>
            </a:r>
            <a:endParaRPr lang="en-US" sz="820" dirty="0"/>
          </a:p>
        </p:txBody>
      </p:sp>
      <p:sp>
        <p:nvSpPr>
          <p:cNvPr id="18" name="Shape 16"/>
          <p:cNvSpPr/>
          <p:nvPr/>
        </p:nvSpPr>
        <p:spPr>
          <a:xfrm>
            <a:off x="3547872" y="2084832"/>
            <a:ext cx="384048" cy="384048"/>
          </a:xfrm>
          <a:prstGeom prst="plus">
            <a:avLst/>
          </a:prstGeom>
          <a:solidFill>
            <a:srgbClr val="0B2347"/>
          </a:solidFill>
          <a:ln w="12700">
            <a:solidFill>
              <a:srgbClr val="0B2347"/>
            </a:solidFill>
            <a:prstDash val="solid"/>
          </a:ln>
        </p:spPr>
        <p:txBody>
          <a:bodyPr/>
          <a:lstStyle/>
          <a:p>
            <a:endParaRPr lang="en-US"/>
          </a:p>
        </p:txBody>
      </p:sp>
      <p:sp>
        <p:nvSpPr>
          <p:cNvPr id="19" name="Shape 17"/>
          <p:cNvSpPr/>
          <p:nvPr/>
        </p:nvSpPr>
        <p:spPr>
          <a:xfrm>
            <a:off x="7114032" y="2084832"/>
            <a:ext cx="384048" cy="384048"/>
          </a:xfrm>
          <a:prstGeom prst="plus">
            <a:avLst/>
          </a:prstGeom>
          <a:solidFill>
            <a:srgbClr val="0B2347"/>
          </a:solidFill>
          <a:ln w="12700">
            <a:solidFill>
              <a:srgbClr val="0B2347"/>
            </a:solidFill>
            <a:prstDash val="solid"/>
          </a:ln>
        </p:spPr>
        <p:txBody>
          <a:bodyPr/>
          <a:lstStyle/>
          <a:p>
            <a:endParaRPr lang="en-US"/>
          </a:p>
        </p:txBody>
      </p:sp>
      <p:sp>
        <p:nvSpPr>
          <p:cNvPr id="20" name="Shape 18"/>
          <p:cNvSpPr/>
          <p:nvPr/>
        </p:nvSpPr>
        <p:spPr>
          <a:xfrm>
            <a:off x="5212080" y="3794760"/>
            <a:ext cx="1188720" cy="621792"/>
          </a:xfrm>
          <a:prstGeom prst="downArrow">
            <a:avLst/>
          </a:prstGeom>
          <a:solidFill>
            <a:srgbClr val="0B2347"/>
          </a:solidFill>
          <a:ln w="12700">
            <a:solidFill>
              <a:srgbClr val="0B2347"/>
            </a:solidFill>
            <a:prstDash val="solid"/>
          </a:ln>
        </p:spPr>
        <p:txBody>
          <a:bodyPr/>
          <a:lstStyle/>
          <a:p>
            <a:endParaRPr lang="en-US"/>
          </a:p>
        </p:txBody>
      </p:sp>
      <p:sp>
        <p:nvSpPr>
          <p:cNvPr id="21" name="Shape 19"/>
          <p:cNvSpPr/>
          <p:nvPr/>
        </p:nvSpPr>
        <p:spPr>
          <a:xfrm>
            <a:off x="1097280" y="4645152"/>
            <a:ext cx="9966960" cy="960120"/>
          </a:xfrm>
          <a:prstGeom prst="roundRect">
            <a:avLst>
              <a:gd name="adj" fmla="val 7619"/>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2" name="Shape 20"/>
          <p:cNvSpPr/>
          <p:nvPr/>
        </p:nvSpPr>
        <p:spPr>
          <a:xfrm>
            <a:off x="1097280" y="4645152"/>
            <a:ext cx="73152" cy="960120"/>
          </a:xfrm>
          <a:prstGeom prst="rect">
            <a:avLst/>
          </a:prstGeom>
          <a:solidFill>
            <a:srgbClr val="0B2347"/>
          </a:solidFill>
          <a:ln w="12700">
            <a:solidFill>
              <a:srgbClr val="0B2347"/>
            </a:solidFill>
            <a:prstDash val="solid"/>
          </a:ln>
        </p:spPr>
        <p:txBody>
          <a:bodyPr/>
          <a:lstStyle/>
          <a:p>
            <a:endParaRPr lang="en-US"/>
          </a:p>
        </p:txBody>
      </p:sp>
      <p:sp>
        <p:nvSpPr>
          <p:cNvPr id="23" name="Text 21"/>
          <p:cNvSpPr/>
          <p:nvPr/>
        </p:nvSpPr>
        <p:spPr>
          <a:xfrm>
            <a:off x="1298448" y="4809744"/>
            <a:ext cx="9637776" cy="228600"/>
          </a:xfrm>
          <a:prstGeom prst="rect">
            <a:avLst/>
          </a:prstGeom>
          <a:noFill/>
          <a:ln/>
        </p:spPr>
        <p:txBody>
          <a:bodyPr wrap="square" lIns="0" tIns="0" rIns="0" bIns="0" rtlCol="0" anchor="ctr"/>
          <a:lstStyle/>
          <a:p>
            <a:pPr marL="0" indent="0">
              <a:buNone/>
            </a:pPr>
            <a:r>
              <a:rPr lang="en-US" sz="1220" b="1" dirty="0">
                <a:solidFill>
                  <a:srgbClr val="0B2347"/>
                </a:solidFill>
              </a:rPr>
              <a:t>AI-enabled </a:t>
            </a:r>
            <a:r>
              <a:rPr lang="en-US" sz="1220" b="1">
                <a:solidFill>
                  <a:srgbClr val="0B2347"/>
                </a:solidFill>
              </a:rPr>
              <a:t>central banking – Balancing Innovation and Publoc Safety </a:t>
            </a:r>
            <a:endParaRPr lang="en-US" sz="1220" dirty="0"/>
          </a:p>
        </p:txBody>
      </p:sp>
      <p:sp>
        <p:nvSpPr>
          <p:cNvPr id="24" name="Text 22"/>
          <p:cNvSpPr/>
          <p:nvPr/>
        </p:nvSpPr>
        <p:spPr>
          <a:xfrm>
            <a:off x="1298448" y="5148072"/>
            <a:ext cx="9646920" cy="27432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Faster detection of emerging risks • Stronger compliance and consumer protection • More inclusive digital payments • Better targeting of supervisory attention • More efficient public service delivery</a:t>
            </a:r>
            <a:endParaRPr lang="en-US" sz="88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5</a:t>
            </a:fld>
            <a:endParaRPr lang="en-US"/>
          </a:p>
        </p:txBody>
      </p:sp>
      <p:graphicFrame>
        <p:nvGraphicFramePr>
          <p:cNvPr id="26" name="Object 25">
            <a:extLst>
              <a:ext uri="{FF2B5EF4-FFF2-40B4-BE49-F238E27FC236}">
                <a16:creationId xmlns:a16="http://schemas.microsoft.com/office/drawing/2014/main" id="{803F0629-13C0-D555-534A-2E471596877F}"/>
              </a:ext>
            </a:extLst>
          </p:cNvPr>
          <p:cNvGraphicFramePr>
            <a:graphicFrameLocks noChangeAspect="1"/>
          </p:cNvGraphicFramePr>
          <p:nvPr>
            <p:extLst>
              <p:ext uri="{D42A27DB-BD31-4B8C-83A1-F6EECF244321}">
                <p14:modId xmlns:p14="http://schemas.microsoft.com/office/powerpoint/2010/main" val="422710405"/>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26" name="Object 25">
                        <a:extLst>
                          <a:ext uri="{FF2B5EF4-FFF2-40B4-BE49-F238E27FC236}">
                            <a16:creationId xmlns:a16="http://schemas.microsoft.com/office/drawing/2014/main" id="{803F0629-13C0-D555-534A-2E47159687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2347"/>
        </a:solidFill>
        <a:effectLst/>
      </p:bgPr>
    </p:bg>
    <p:spTree>
      <p:nvGrpSpPr>
        <p:cNvPr id="1" name=""/>
        <p:cNvGrpSpPr/>
        <p:nvPr/>
      </p:nvGrpSpPr>
      <p:grpSpPr>
        <a:xfrm>
          <a:off x="0" y="0"/>
          <a:ext cx="0" cy="0"/>
          <a:chOff x="0" y="0"/>
          <a:chExt cx="0" cy="0"/>
        </a:xfrm>
      </p:grpSpPr>
      <p:sp>
        <p:nvSpPr>
          <p:cNvPr id="5" name="Text 3"/>
          <p:cNvSpPr/>
          <p:nvPr/>
        </p:nvSpPr>
        <p:spPr>
          <a:xfrm>
            <a:off x="685800" y="713232"/>
            <a:ext cx="1097280" cy="365760"/>
          </a:xfrm>
          <a:prstGeom prst="rect">
            <a:avLst/>
          </a:prstGeom>
          <a:noFill/>
          <a:ln/>
        </p:spPr>
        <p:txBody>
          <a:bodyPr wrap="square" lIns="0" tIns="0" rIns="0" bIns="0" rtlCol="0" anchor="ctr"/>
          <a:lstStyle/>
          <a:p>
            <a:pPr marL="0" indent="0">
              <a:buNone/>
            </a:pPr>
            <a:r>
              <a:rPr lang="en-US" sz="1800" b="1" dirty="0">
                <a:solidFill>
                  <a:srgbClr val="C99700"/>
                </a:solidFill>
              </a:rPr>
              <a:t>02</a:t>
            </a:r>
            <a:endParaRPr lang="en-US" sz="1800" dirty="0"/>
          </a:p>
        </p:txBody>
      </p:sp>
      <p:sp>
        <p:nvSpPr>
          <p:cNvPr id="6" name="Text 4"/>
          <p:cNvSpPr/>
          <p:nvPr/>
        </p:nvSpPr>
        <p:spPr>
          <a:xfrm>
            <a:off x="685800" y="1572768"/>
            <a:ext cx="9875520" cy="731520"/>
          </a:xfrm>
          <a:prstGeom prst="rect">
            <a:avLst/>
          </a:prstGeom>
          <a:noFill/>
          <a:ln/>
        </p:spPr>
        <p:txBody>
          <a:bodyPr wrap="square" lIns="0" tIns="0" rIns="0" bIns="0" rtlCol="0" anchor="ctr"/>
          <a:lstStyle/>
          <a:p>
            <a:pPr marL="0" indent="0">
              <a:buNone/>
            </a:pPr>
            <a:r>
              <a:rPr lang="en-US" sz="3000" b="1" dirty="0">
                <a:solidFill>
                  <a:srgbClr val="FFFFFF"/>
                </a:solidFill>
              </a:rPr>
              <a:t>SupTech, RegTech and Payments: One Connected System</a:t>
            </a:r>
            <a:endParaRPr lang="en-US" sz="3000" dirty="0"/>
          </a:p>
        </p:txBody>
      </p:sp>
      <p:sp>
        <p:nvSpPr>
          <p:cNvPr id="7" name="Text 5"/>
          <p:cNvSpPr/>
          <p:nvPr/>
        </p:nvSpPr>
        <p:spPr>
          <a:xfrm>
            <a:off x="713232" y="2505456"/>
            <a:ext cx="8961120" cy="640080"/>
          </a:xfrm>
          <a:prstGeom prst="rect">
            <a:avLst/>
          </a:prstGeom>
          <a:noFill/>
          <a:ln/>
        </p:spPr>
        <p:txBody>
          <a:bodyPr wrap="square" lIns="0" tIns="0" rIns="0" bIns="0" rtlCol="0" anchor="ctr"/>
          <a:lstStyle/>
          <a:p>
            <a:pPr marL="0" indent="0">
              <a:buNone/>
            </a:pPr>
            <a:r>
              <a:rPr lang="en-US" sz="1400" dirty="0">
                <a:solidFill>
                  <a:srgbClr val="D9EAFE"/>
                </a:solidFill>
              </a:rPr>
              <a:t>The same data, governance and intelligence capabilities support supervisors, regulated institutions and payment ecosystems.</a:t>
            </a:r>
            <a:endParaRPr lang="en-US" sz="1400" dirty="0"/>
          </a:p>
        </p:txBody>
      </p:sp>
      <p:sp>
        <p:nvSpPr>
          <p:cNvPr id="8" name="Shape 6"/>
          <p:cNvSpPr/>
          <p:nvPr/>
        </p:nvSpPr>
        <p:spPr>
          <a:xfrm>
            <a:off x="10561320" y="320040"/>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9" name="Text 7"/>
          <p:cNvSpPr/>
          <p:nvPr/>
        </p:nvSpPr>
        <p:spPr>
          <a:xfrm>
            <a:off x="10671048" y="393192"/>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10" name="Shape 8"/>
          <p:cNvSpPr/>
          <p:nvPr/>
        </p:nvSpPr>
        <p:spPr>
          <a:xfrm>
            <a:off x="11183112" y="393192"/>
            <a:ext cx="36576" cy="274320"/>
          </a:xfrm>
          <a:prstGeom prst="rect">
            <a:avLst/>
          </a:prstGeom>
          <a:solidFill>
            <a:srgbClr val="C99700"/>
          </a:solidFill>
          <a:ln w="12700">
            <a:solidFill>
              <a:srgbClr val="C99700"/>
            </a:solidFill>
            <a:prstDash val="solid"/>
          </a:ln>
        </p:spPr>
        <p:txBody>
          <a:bodyPr/>
          <a:lstStyle/>
          <a:p>
            <a:endParaRPr lang="en-US"/>
          </a:p>
        </p:txBody>
      </p:sp>
      <p:sp>
        <p:nvSpPr>
          <p:cNvPr id="11" name="Text 9"/>
          <p:cNvSpPr/>
          <p:nvPr/>
        </p:nvSpPr>
        <p:spPr>
          <a:xfrm>
            <a:off x="11265408" y="374904"/>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6</a:t>
            </a:fld>
            <a:endParaRPr lang="en-US"/>
          </a:p>
        </p:txBody>
      </p:sp>
      <p:graphicFrame>
        <p:nvGraphicFramePr>
          <p:cNvPr id="12" name="Object 11">
            <a:extLst>
              <a:ext uri="{FF2B5EF4-FFF2-40B4-BE49-F238E27FC236}">
                <a16:creationId xmlns:a16="http://schemas.microsoft.com/office/drawing/2014/main" id="{768AA6FB-8272-EA17-C16F-190342E1528A}"/>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12" name="Object 11">
                        <a:extLst>
                          <a:ext uri="{FF2B5EF4-FFF2-40B4-BE49-F238E27FC236}">
                            <a16:creationId xmlns:a16="http://schemas.microsoft.com/office/drawing/2014/main" id="{768AA6FB-8272-EA17-C16F-190342E152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Clarifying the Concepts</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Three related but distinct domains</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731520" y="1481328"/>
            <a:ext cx="3429000" cy="3291840"/>
          </a:xfrm>
          <a:prstGeom prst="roundRect">
            <a:avLst>
              <a:gd name="adj" fmla="val 2222"/>
            </a:avLst>
          </a:prstGeom>
          <a:solidFill>
            <a:srgbClr val="EAF3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731520" y="1481328"/>
            <a:ext cx="73152" cy="3291840"/>
          </a:xfrm>
          <a:prstGeom prst="rect">
            <a:avLst/>
          </a:prstGeom>
          <a:solidFill>
            <a:srgbClr val="0F4C81"/>
          </a:solidFill>
          <a:ln w="12700">
            <a:solidFill>
              <a:srgbClr val="0F4C81"/>
            </a:solidFill>
            <a:prstDash val="solid"/>
          </a:ln>
        </p:spPr>
        <p:txBody>
          <a:bodyPr/>
          <a:lstStyle/>
          <a:p>
            <a:endParaRPr lang="en-US"/>
          </a:p>
        </p:txBody>
      </p:sp>
      <p:sp>
        <p:nvSpPr>
          <p:cNvPr id="11" name="Text 9"/>
          <p:cNvSpPr/>
          <p:nvPr/>
        </p:nvSpPr>
        <p:spPr>
          <a:xfrm>
            <a:off x="932688" y="1645920"/>
            <a:ext cx="3099816" cy="228600"/>
          </a:xfrm>
          <a:prstGeom prst="rect">
            <a:avLst/>
          </a:prstGeom>
          <a:noFill/>
          <a:ln/>
        </p:spPr>
        <p:txBody>
          <a:bodyPr wrap="square" lIns="0" tIns="0" rIns="0" bIns="0" rtlCol="0" anchor="ctr"/>
          <a:lstStyle/>
          <a:p>
            <a:pPr marL="0" indent="0">
              <a:buNone/>
            </a:pPr>
            <a:r>
              <a:rPr lang="en-US" sz="1220" b="1" dirty="0">
                <a:solidFill>
                  <a:srgbClr val="0F4C81"/>
                </a:solidFill>
              </a:rPr>
              <a:t>SupTech</a:t>
            </a:r>
            <a:endParaRPr lang="en-US" sz="1220" dirty="0"/>
          </a:p>
        </p:txBody>
      </p:sp>
      <p:sp>
        <p:nvSpPr>
          <p:cNvPr id="12" name="Text 10"/>
          <p:cNvSpPr/>
          <p:nvPr/>
        </p:nvSpPr>
        <p:spPr>
          <a:xfrm>
            <a:off x="932688" y="1984248"/>
            <a:ext cx="3108960" cy="260604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Technology used by regulators, supervisors and oversight authorities for more effective supervision, surveillance, monitoring, risk assessment and policy analysis.</a:t>
            </a:r>
            <a:endParaRPr lang="en-US" sz="880" dirty="0"/>
          </a:p>
        </p:txBody>
      </p:sp>
      <p:sp>
        <p:nvSpPr>
          <p:cNvPr id="13" name="Shape 11"/>
          <p:cNvSpPr/>
          <p:nvPr/>
        </p:nvSpPr>
        <p:spPr>
          <a:xfrm>
            <a:off x="4389120" y="1481328"/>
            <a:ext cx="3429000" cy="3291840"/>
          </a:xfrm>
          <a:prstGeom prst="roundRect">
            <a:avLst>
              <a:gd name="adj" fmla="val 2222"/>
            </a:avLst>
          </a:prstGeom>
          <a:solidFill>
            <a:srgbClr val="EAF7E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4389120" y="1481328"/>
            <a:ext cx="73152" cy="3291840"/>
          </a:xfrm>
          <a:prstGeom prst="rect">
            <a:avLst/>
          </a:prstGeom>
          <a:solidFill>
            <a:srgbClr val="1F7A4D"/>
          </a:solidFill>
          <a:ln w="12700">
            <a:solidFill>
              <a:srgbClr val="1F7A4D"/>
            </a:solidFill>
            <a:prstDash val="solid"/>
          </a:ln>
        </p:spPr>
        <p:txBody>
          <a:bodyPr/>
          <a:lstStyle/>
          <a:p>
            <a:endParaRPr lang="en-US"/>
          </a:p>
        </p:txBody>
      </p:sp>
      <p:sp>
        <p:nvSpPr>
          <p:cNvPr id="15" name="Text 13"/>
          <p:cNvSpPr/>
          <p:nvPr/>
        </p:nvSpPr>
        <p:spPr>
          <a:xfrm>
            <a:off x="4590288" y="1645920"/>
            <a:ext cx="3099816" cy="228600"/>
          </a:xfrm>
          <a:prstGeom prst="rect">
            <a:avLst/>
          </a:prstGeom>
          <a:noFill/>
          <a:ln/>
        </p:spPr>
        <p:txBody>
          <a:bodyPr wrap="square" lIns="0" tIns="0" rIns="0" bIns="0" rtlCol="0" anchor="ctr"/>
          <a:lstStyle/>
          <a:p>
            <a:pPr marL="0" indent="0">
              <a:buNone/>
            </a:pPr>
            <a:r>
              <a:rPr lang="en-US" sz="1220" b="1" dirty="0">
                <a:solidFill>
                  <a:srgbClr val="1F7A4D"/>
                </a:solidFill>
              </a:rPr>
              <a:t>RegTech</a:t>
            </a:r>
            <a:endParaRPr lang="en-US" sz="1220" dirty="0"/>
          </a:p>
        </p:txBody>
      </p:sp>
      <p:sp>
        <p:nvSpPr>
          <p:cNvPr id="16" name="Text 14"/>
          <p:cNvSpPr/>
          <p:nvPr/>
        </p:nvSpPr>
        <p:spPr>
          <a:xfrm>
            <a:off x="4590288" y="1984248"/>
            <a:ext cx="3108960" cy="260604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Technology used by regulated institutions to meet regulatory, risk, compliance, reporting, AML/CFT, cybersecurity and consumer-protection obligations more efficiently.</a:t>
            </a:r>
            <a:endParaRPr lang="en-US" sz="880" dirty="0"/>
          </a:p>
        </p:txBody>
      </p:sp>
      <p:sp>
        <p:nvSpPr>
          <p:cNvPr id="17" name="Shape 15"/>
          <p:cNvSpPr/>
          <p:nvPr/>
        </p:nvSpPr>
        <p:spPr>
          <a:xfrm>
            <a:off x="8046720" y="1481328"/>
            <a:ext cx="3429000" cy="3291840"/>
          </a:xfrm>
          <a:prstGeom prst="roundRect">
            <a:avLst>
              <a:gd name="adj" fmla="val 2222"/>
            </a:avLst>
          </a:prstGeom>
          <a:solidFill>
            <a:srgbClr val="FFF7D6"/>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8" name="Shape 16"/>
          <p:cNvSpPr/>
          <p:nvPr/>
        </p:nvSpPr>
        <p:spPr>
          <a:xfrm>
            <a:off x="8046720" y="1481328"/>
            <a:ext cx="73152" cy="3291840"/>
          </a:xfrm>
          <a:prstGeom prst="rect">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8247888" y="1645920"/>
            <a:ext cx="3099816" cy="228600"/>
          </a:xfrm>
          <a:prstGeom prst="rect">
            <a:avLst/>
          </a:prstGeom>
          <a:noFill/>
          <a:ln/>
        </p:spPr>
        <p:txBody>
          <a:bodyPr wrap="square" lIns="0" tIns="0" rIns="0" bIns="0" rtlCol="0" anchor="ctr"/>
          <a:lstStyle/>
          <a:p>
            <a:pPr marL="0" indent="0">
              <a:buNone/>
            </a:pPr>
            <a:r>
              <a:rPr lang="en-US" sz="1220" b="1" dirty="0">
                <a:solidFill>
                  <a:srgbClr val="C99700"/>
                </a:solidFill>
              </a:rPr>
              <a:t>National Payments</a:t>
            </a:r>
            <a:endParaRPr lang="en-US" sz="1220" dirty="0"/>
          </a:p>
        </p:txBody>
      </p:sp>
      <p:sp>
        <p:nvSpPr>
          <p:cNvPr id="20" name="Text 18"/>
          <p:cNvSpPr/>
          <p:nvPr/>
        </p:nvSpPr>
        <p:spPr>
          <a:xfrm>
            <a:off x="8247888" y="1984248"/>
            <a:ext cx="3108960" cy="2606040"/>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Critical national financial infrastructure supporting clearing, settlement, interoperability, retail payments, large-value payments, securities settlement and financial inclusion.</a:t>
            </a:r>
            <a:endParaRPr lang="en-US" sz="880" dirty="0"/>
          </a:p>
        </p:txBody>
      </p:sp>
      <p:sp>
        <p:nvSpPr>
          <p:cNvPr id="21" name="Text 19"/>
          <p:cNvSpPr/>
          <p:nvPr/>
        </p:nvSpPr>
        <p:spPr>
          <a:xfrm>
            <a:off x="914400" y="5303520"/>
            <a:ext cx="10332720" cy="457200"/>
          </a:xfrm>
          <a:prstGeom prst="rect">
            <a:avLst/>
          </a:prstGeom>
          <a:noFill/>
          <a:ln/>
        </p:spPr>
        <p:txBody>
          <a:bodyPr wrap="square" lIns="381" tIns="381" rIns="381" bIns="381" rtlCol="0" anchor="ctr"/>
          <a:lstStyle/>
          <a:p>
            <a:pPr marL="0" indent="0" algn="ctr">
              <a:buNone/>
            </a:pPr>
            <a:r>
              <a:rPr lang="en-US" sz="1400" b="1" dirty="0">
                <a:solidFill>
                  <a:srgbClr val="0B2347"/>
                </a:solidFill>
              </a:rPr>
              <a:t>In the AI era, these converge into a trusted financial intelligence layer: shared taxonomies, trusted data, automated controls, real-time oversight and accountable human judgement.</a:t>
            </a:r>
            <a:endParaRPr lang="en-US" sz="1400" dirty="0"/>
          </a:p>
        </p:txBody>
      </p:sp>
      <p:sp>
        <p:nvSpPr>
          <p:cNvPr id="22" name="Text 20"/>
          <p:cNvSpPr/>
          <p:nvPr/>
        </p:nvSpPr>
        <p:spPr>
          <a:xfrm>
            <a:off x="566928" y="6291072"/>
            <a:ext cx="10424160" cy="137160"/>
          </a:xfrm>
          <a:prstGeom prst="rect">
            <a:avLst/>
          </a:prstGeom>
          <a:noFill/>
          <a:ln/>
        </p:spPr>
        <p:txBody>
          <a:bodyPr wrap="square" lIns="0" tIns="0" rIns="0" bIns="0" rtlCol="0" anchor="ctr"/>
          <a:lstStyle/>
          <a:p>
            <a:pPr marL="0" indent="0">
              <a:buNone/>
            </a:pPr>
            <a:r>
              <a:rPr lang="en-US" sz="560" dirty="0">
                <a:solidFill>
                  <a:srgbClr val="94A3B8"/>
                </a:solidFill>
              </a:rPr>
              <a:t>Source: BIS definitions and RBZ NPS functional responsibilities.</a:t>
            </a:r>
            <a:endParaRPr lang="en-US" sz="560" dirty="0"/>
          </a:p>
        </p:txBody>
      </p:sp>
      <p:sp>
        <p:nvSpPr>
          <p:cNvPr id="25"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7</a:t>
            </a:fld>
            <a:endParaRPr lang="en-US"/>
          </a:p>
        </p:txBody>
      </p:sp>
      <p:graphicFrame>
        <p:nvGraphicFramePr>
          <p:cNvPr id="23" name="Object 22">
            <a:extLst>
              <a:ext uri="{FF2B5EF4-FFF2-40B4-BE49-F238E27FC236}">
                <a16:creationId xmlns:a16="http://schemas.microsoft.com/office/drawing/2014/main" id="{F8A42369-5613-0B10-2514-4B25F95C8FDF}"/>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23" name="Object 22">
                        <a:extLst>
                          <a:ext uri="{FF2B5EF4-FFF2-40B4-BE49-F238E27FC236}">
                            <a16:creationId xmlns:a16="http://schemas.microsoft.com/office/drawing/2014/main" id="{F8A42369-5613-0B10-2514-4B25F95C8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The AI-Era Financial System: From Reporting to Real-Time Intelligence</a:t>
            </a:r>
            <a:endParaRPr lang="en-US" sz="2200" dirty="0"/>
          </a:p>
        </p:txBody>
      </p:sp>
      <p:sp>
        <p:nvSpPr>
          <p:cNvPr id="7" name="Text 5"/>
          <p:cNvSpPr/>
          <p:nvPr/>
        </p:nvSpPr>
        <p:spPr>
          <a:xfrm>
            <a:off x="612648" y="859536"/>
            <a:ext cx="9784080" cy="320040"/>
          </a:xfrm>
          <a:prstGeom prst="rect">
            <a:avLst/>
          </a:prstGeom>
          <a:noFill/>
          <a:ln/>
        </p:spPr>
        <p:txBody>
          <a:bodyPr wrap="square" lIns="0" tIns="0" rIns="0" bIns="0" rtlCol="0" anchor="ctr"/>
          <a:lstStyle/>
          <a:p>
            <a:pPr marL="0" indent="0">
              <a:buNone/>
            </a:pPr>
            <a:r>
              <a:rPr lang="en-US" sz="1050" b="1" dirty="0">
                <a:solidFill>
                  <a:srgbClr val="64748B"/>
                </a:solidFill>
              </a:rPr>
              <a:t>Traditional periodic supervision is being complemented by continuous insight</a:t>
            </a:r>
            <a:endParaRPr lang="en-US" sz="1050" b="1"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685800" y="1828800"/>
            <a:ext cx="2057400" cy="932688"/>
          </a:xfrm>
          <a:prstGeom prst="chevron">
            <a:avLst/>
          </a:prstGeom>
          <a:solidFill>
            <a:srgbClr val="334155"/>
          </a:solidFill>
          <a:ln w="12700">
            <a:solidFill>
              <a:srgbClr val="334155"/>
            </a:solidFill>
            <a:prstDash val="solid"/>
          </a:ln>
        </p:spPr>
        <p:txBody>
          <a:bodyPr/>
          <a:lstStyle/>
          <a:p>
            <a:endParaRPr lang="en-US"/>
          </a:p>
        </p:txBody>
      </p:sp>
      <p:sp>
        <p:nvSpPr>
          <p:cNvPr id="10" name="Text 8"/>
          <p:cNvSpPr/>
          <p:nvPr/>
        </p:nvSpPr>
        <p:spPr>
          <a:xfrm>
            <a:off x="850392" y="2011680"/>
            <a:ext cx="1609344" cy="256032"/>
          </a:xfrm>
          <a:prstGeom prst="rect">
            <a:avLst/>
          </a:prstGeom>
          <a:noFill/>
          <a:ln/>
        </p:spPr>
        <p:txBody>
          <a:bodyPr wrap="square" lIns="0" tIns="0" rIns="0" bIns="0" rtlCol="0" anchor="ctr"/>
          <a:lstStyle/>
          <a:p>
            <a:pPr marL="0" indent="0" algn="ctr">
              <a:buNone/>
            </a:pPr>
            <a:r>
              <a:rPr lang="en-US" sz="1200" b="1" dirty="0">
                <a:solidFill>
                  <a:srgbClr val="FFFFFF"/>
                </a:solidFill>
              </a:rPr>
              <a:t>Digitised</a:t>
            </a:r>
            <a:endParaRPr lang="en-US" sz="1200" dirty="0"/>
          </a:p>
          <a:p>
            <a:pPr marL="0" indent="0" algn="ctr">
              <a:buNone/>
            </a:pPr>
            <a:r>
              <a:rPr lang="en-US" sz="1200" b="1" dirty="0">
                <a:solidFill>
                  <a:srgbClr val="FFFFFF"/>
                </a:solidFill>
              </a:rPr>
              <a:t>records</a:t>
            </a:r>
            <a:endParaRPr lang="en-US" sz="1200" dirty="0"/>
          </a:p>
        </p:txBody>
      </p:sp>
      <p:sp>
        <p:nvSpPr>
          <p:cNvPr id="11" name="Text 9"/>
          <p:cNvSpPr/>
          <p:nvPr/>
        </p:nvSpPr>
        <p:spPr>
          <a:xfrm>
            <a:off x="868680" y="2395728"/>
            <a:ext cx="1572768" cy="182880"/>
          </a:xfrm>
          <a:prstGeom prst="rect">
            <a:avLst/>
          </a:prstGeom>
          <a:noFill/>
          <a:ln/>
        </p:spPr>
        <p:txBody>
          <a:bodyPr wrap="square" lIns="0" tIns="0" rIns="0" bIns="0" rtlCol="0" anchor="ctr"/>
          <a:lstStyle/>
          <a:p>
            <a:pPr marL="0" indent="0" algn="ctr">
              <a:buNone/>
            </a:pPr>
            <a:r>
              <a:rPr lang="en-US" sz="770" dirty="0">
                <a:solidFill>
                  <a:srgbClr val="FFFFFF"/>
                </a:solidFill>
              </a:rPr>
              <a:t>Data captured electronically</a:t>
            </a:r>
            <a:endParaRPr lang="en-US" sz="770" dirty="0"/>
          </a:p>
        </p:txBody>
      </p:sp>
      <p:sp>
        <p:nvSpPr>
          <p:cNvPr id="12" name="Shape 10"/>
          <p:cNvSpPr/>
          <p:nvPr/>
        </p:nvSpPr>
        <p:spPr>
          <a:xfrm>
            <a:off x="2953512" y="1828800"/>
            <a:ext cx="2057400" cy="932688"/>
          </a:xfrm>
          <a:prstGeom prst="chevron">
            <a:avLst/>
          </a:prstGeom>
          <a:solidFill>
            <a:srgbClr val="0F4C81"/>
          </a:solidFill>
          <a:ln w="12700">
            <a:solidFill>
              <a:srgbClr val="0F4C81"/>
            </a:solidFill>
            <a:prstDash val="solid"/>
          </a:ln>
        </p:spPr>
        <p:txBody>
          <a:bodyPr/>
          <a:lstStyle/>
          <a:p>
            <a:endParaRPr lang="en-US"/>
          </a:p>
        </p:txBody>
      </p:sp>
      <p:sp>
        <p:nvSpPr>
          <p:cNvPr id="13" name="Text 11"/>
          <p:cNvSpPr/>
          <p:nvPr/>
        </p:nvSpPr>
        <p:spPr>
          <a:xfrm>
            <a:off x="3118104" y="2011680"/>
            <a:ext cx="1609344" cy="256032"/>
          </a:xfrm>
          <a:prstGeom prst="rect">
            <a:avLst/>
          </a:prstGeom>
          <a:noFill/>
          <a:ln/>
        </p:spPr>
        <p:txBody>
          <a:bodyPr wrap="square" lIns="0" tIns="0" rIns="0" bIns="0" rtlCol="0" anchor="ctr"/>
          <a:lstStyle/>
          <a:p>
            <a:pPr marL="0" indent="0" algn="ctr">
              <a:buNone/>
            </a:pPr>
            <a:r>
              <a:rPr lang="en-US" sz="1200" b="1" dirty="0">
                <a:solidFill>
                  <a:srgbClr val="FFFFFF"/>
                </a:solidFill>
              </a:rPr>
              <a:t>Automated</a:t>
            </a:r>
            <a:endParaRPr lang="en-US" sz="1200" dirty="0"/>
          </a:p>
          <a:p>
            <a:pPr marL="0" indent="0" algn="ctr">
              <a:buNone/>
            </a:pPr>
            <a:r>
              <a:rPr lang="en-US" sz="1200" b="1" dirty="0">
                <a:solidFill>
                  <a:srgbClr val="FFFFFF"/>
                </a:solidFill>
              </a:rPr>
              <a:t>reporting</a:t>
            </a:r>
            <a:endParaRPr lang="en-US" sz="1200" dirty="0"/>
          </a:p>
        </p:txBody>
      </p:sp>
      <p:sp>
        <p:nvSpPr>
          <p:cNvPr id="14" name="Text 12"/>
          <p:cNvSpPr/>
          <p:nvPr/>
        </p:nvSpPr>
        <p:spPr>
          <a:xfrm>
            <a:off x="3136392" y="2395728"/>
            <a:ext cx="1572768" cy="182880"/>
          </a:xfrm>
          <a:prstGeom prst="rect">
            <a:avLst/>
          </a:prstGeom>
          <a:noFill/>
          <a:ln/>
        </p:spPr>
        <p:txBody>
          <a:bodyPr wrap="square" lIns="0" tIns="0" rIns="0" bIns="0" rtlCol="0" anchor="ctr"/>
          <a:lstStyle/>
          <a:p>
            <a:pPr marL="0" indent="0" algn="ctr">
              <a:buNone/>
            </a:pPr>
            <a:r>
              <a:rPr lang="en-US" sz="770" dirty="0">
                <a:solidFill>
                  <a:srgbClr val="FFFFFF"/>
                </a:solidFill>
              </a:rPr>
              <a:t>Less manual compilation</a:t>
            </a:r>
            <a:endParaRPr lang="en-US" sz="770" dirty="0"/>
          </a:p>
        </p:txBody>
      </p:sp>
      <p:sp>
        <p:nvSpPr>
          <p:cNvPr id="15" name="Shape 13"/>
          <p:cNvSpPr/>
          <p:nvPr/>
        </p:nvSpPr>
        <p:spPr>
          <a:xfrm>
            <a:off x="5221224" y="1828800"/>
            <a:ext cx="2057400" cy="932688"/>
          </a:xfrm>
          <a:prstGeom prst="chevron">
            <a:avLst/>
          </a:prstGeom>
          <a:solidFill>
            <a:srgbClr val="1F7A4D"/>
          </a:solidFill>
          <a:ln w="12700">
            <a:solidFill>
              <a:srgbClr val="1F7A4D"/>
            </a:solidFill>
            <a:prstDash val="solid"/>
          </a:ln>
        </p:spPr>
        <p:txBody>
          <a:bodyPr/>
          <a:lstStyle/>
          <a:p>
            <a:endParaRPr lang="en-US"/>
          </a:p>
        </p:txBody>
      </p:sp>
      <p:sp>
        <p:nvSpPr>
          <p:cNvPr id="16" name="Text 14"/>
          <p:cNvSpPr/>
          <p:nvPr/>
        </p:nvSpPr>
        <p:spPr>
          <a:xfrm>
            <a:off x="5385816" y="2011680"/>
            <a:ext cx="1609344" cy="256032"/>
          </a:xfrm>
          <a:prstGeom prst="rect">
            <a:avLst/>
          </a:prstGeom>
          <a:noFill/>
          <a:ln/>
        </p:spPr>
        <p:txBody>
          <a:bodyPr wrap="square" lIns="0" tIns="0" rIns="0" bIns="0" rtlCol="0" anchor="ctr"/>
          <a:lstStyle/>
          <a:p>
            <a:pPr marL="0" indent="0" algn="ctr">
              <a:buNone/>
            </a:pPr>
            <a:r>
              <a:rPr lang="en-US" sz="1200" b="1" dirty="0">
                <a:solidFill>
                  <a:srgbClr val="FFFFFF"/>
                </a:solidFill>
              </a:rPr>
              <a:t>Predictive</a:t>
            </a:r>
            <a:endParaRPr lang="en-US" sz="1200" dirty="0"/>
          </a:p>
          <a:p>
            <a:pPr marL="0" indent="0" algn="ctr">
              <a:buNone/>
            </a:pPr>
            <a:r>
              <a:rPr lang="en-US" sz="1200" b="1" dirty="0">
                <a:solidFill>
                  <a:srgbClr val="FFFFFF"/>
                </a:solidFill>
              </a:rPr>
              <a:t>analytics</a:t>
            </a:r>
            <a:endParaRPr lang="en-US" sz="1200" dirty="0"/>
          </a:p>
        </p:txBody>
      </p:sp>
      <p:sp>
        <p:nvSpPr>
          <p:cNvPr id="17" name="Text 15"/>
          <p:cNvSpPr/>
          <p:nvPr/>
        </p:nvSpPr>
        <p:spPr>
          <a:xfrm>
            <a:off x="5404104" y="2395728"/>
            <a:ext cx="1572768" cy="182880"/>
          </a:xfrm>
          <a:prstGeom prst="rect">
            <a:avLst/>
          </a:prstGeom>
          <a:noFill/>
          <a:ln/>
        </p:spPr>
        <p:txBody>
          <a:bodyPr wrap="square" lIns="0" tIns="0" rIns="0" bIns="0" rtlCol="0" anchor="ctr"/>
          <a:lstStyle/>
          <a:p>
            <a:pPr marL="0" indent="0" algn="ctr">
              <a:buNone/>
            </a:pPr>
            <a:r>
              <a:rPr lang="en-US" sz="770" dirty="0">
                <a:solidFill>
                  <a:srgbClr val="FFFFFF"/>
                </a:solidFill>
              </a:rPr>
              <a:t>Forward-looking risk signals</a:t>
            </a:r>
            <a:endParaRPr lang="en-US" sz="770" dirty="0"/>
          </a:p>
        </p:txBody>
      </p:sp>
      <p:sp>
        <p:nvSpPr>
          <p:cNvPr id="18" name="Shape 16"/>
          <p:cNvSpPr/>
          <p:nvPr/>
        </p:nvSpPr>
        <p:spPr>
          <a:xfrm>
            <a:off x="7488936" y="1828800"/>
            <a:ext cx="2057400" cy="932688"/>
          </a:xfrm>
          <a:prstGeom prst="chevron">
            <a:avLst/>
          </a:prstGeom>
          <a:solidFill>
            <a:srgbClr val="C99700"/>
          </a:solidFill>
          <a:ln w="12700">
            <a:solidFill>
              <a:srgbClr val="C99700"/>
            </a:solidFill>
            <a:prstDash val="solid"/>
          </a:ln>
        </p:spPr>
        <p:txBody>
          <a:bodyPr/>
          <a:lstStyle/>
          <a:p>
            <a:endParaRPr lang="en-US"/>
          </a:p>
        </p:txBody>
      </p:sp>
      <p:sp>
        <p:nvSpPr>
          <p:cNvPr id="19" name="Text 17"/>
          <p:cNvSpPr/>
          <p:nvPr/>
        </p:nvSpPr>
        <p:spPr>
          <a:xfrm>
            <a:off x="7653528" y="2011680"/>
            <a:ext cx="1609344" cy="256032"/>
          </a:xfrm>
          <a:prstGeom prst="rect">
            <a:avLst/>
          </a:prstGeom>
          <a:noFill/>
          <a:ln/>
        </p:spPr>
        <p:txBody>
          <a:bodyPr wrap="square" lIns="0" tIns="0" rIns="0" bIns="0" rtlCol="0" anchor="ctr"/>
          <a:lstStyle/>
          <a:p>
            <a:pPr marL="0" indent="0" algn="ctr">
              <a:buNone/>
            </a:pPr>
            <a:r>
              <a:rPr lang="en-US" sz="1200" b="1" dirty="0">
                <a:solidFill>
                  <a:srgbClr val="FFFFFF"/>
                </a:solidFill>
              </a:rPr>
              <a:t>Intelligent</a:t>
            </a:r>
            <a:endParaRPr lang="en-US" sz="1200" dirty="0"/>
          </a:p>
          <a:p>
            <a:pPr marL="0" indent="0" algn="ctr">
              <a:buNone/>
            </a:pPr>
            <a:r>
              <a:rPr lang="en-US" sz="1200" b="1" dirty="0">
                <a:solidFill>
                  <a:srgbClr val="FFFFFF"/>
                </a:solidFill>
              </a:rPr>
              <a:t>workflows</a:t>
            </a:r>
            <a:endParaRPr lang="en-US" sz="1200" dirty="0"/>
          </a:p>
        </p:txBody>
      </p:sp>
      <p:sp>
        <p:nvSpPr>
          <p:cNvPr id="20" name="Text 18"/>
          <p:cNvSpPr/>
          <p:nvPr/>
        </p:nvSpPr>
        <p:spPr>
          <a:xfrm>
            <a:off x="7671816" y="2395728"/>
            <a:ext cx="1572768" cy="182880"/>
          </a:xfrm>
          <a:prstGeom prst="rect">
            <a:avLst/>
          </a:prstGeom>
          <a:noFill/>
          <a:ln/>
        </p:spPr>
        <p:txBody>
          <a:bodyPr wrap="square" lIns="0" tIns="0" rIns="0" bIns="0" rtlCol="0" anchor="ctr"/>
          <a:lstStyle/>
          <a:p>
            <a:pPr marL="0" indent="0" algn="ctr">
              <a:buNone/>
            </a:pPr>
            <a:r>
              <a:rPr lang="en-US" sz="770" dirty="0">
                <a:solidFill>
                  <a:srgbClr val="FFFFFF"/>
                </a:solidFill>
              </a:rPr>
              <a:t>Rules + AI + human judgement</a:t>
            </a:r>
            <a:endParaRPr lang="en-US" sz="770" dirty="0"/>
          </a:p>
        </p:txBody>
      </p:sp>
      <p:sp>
        <p:nvSpPr>
          <p:cNvPr id="21" name="Shape 19"/>
          <p:cNvSpPr/>
          <p:nvPr/>
        </p:nvSpPr>
        <p:spPr>
          <a:xfrm>
            <a:off x="9756648" y="1828800"/>
            <a:ext cx="2057400" cy="932688"/>
          </a:xfrm>
          <a:prstGeom prst="chevron">
            <a:avLst/>
          </a:prstGeom>
          <a:solidFill>
            <a:srgbClr val="0B2347"/>
          </a:solidFill>
          <a:ln w="12700">
            <a:solidFill>
              <a:srgbClr val="0B2347"/>
            </a:solidFill>
            <a:prstDash val="solid"/>
          </a:ln>
        </p:spPr>
        <p:txBody>
          <a:bodyPr/>
          <a:lstStyle/>
          <a:p>
            <a:endParaRPr lang="en-US"/>
          </a:p>
        </p:txBody>
      </p:sp>
      <p:sp>
        <p:nvSpPr>
          <p:cNvPr id="22" name="Text 20"/>
          <p:cNvSpPr/>
          <p:nvPr/>
        </p:nvSpPr>
        <p:spPr>
          <a:xfrm>
            <a:off x="9921240" y="2011680"/>
            <a:ext cx="1609344" cy="256032"/>
          </a:xfrm>
          <a:prstGeom prst="rect">
            <a:avLst/>
          </a:prstGeom>
          <a:noFill/>
          <a:ln/>
        </p:spPr>
        <p:txBody>
          <a:bodyPr wrap="square" lIns="0" tIns="0" rIns="0" bIns="0" rtlCol="0" anchor="ctr"/>
          <a:lstStyle/>
          <a:p>
            <a:pPr marL="0" indent="0" algn="ctr">
              <a:buNone/>
            </a:pPr>
            <a:r>
              <a:rPr lang="en-US" sz="1200" b="1" dirty="0">
                <a:solidFill>
                  <a:srgbClr val="FFFFFF"/>
                </a:solidFill>
              </a:rPr>
              <a:t>Continuous</a:t>
            </a:r>
            <a:endParaRPr lang="en-US" sz="1200" dirty="0"/>
          </a:p>
          <a:p>
            <a:pPr marL="0" indent="0" algn="ctr">
              <a:buNone/>
            </a:pPr>
            <a:r>
              <a:rPr lang="en-US" sz="1200" b="1" dirty="0">
                <a:solidFill>
                  <a:srgbClr val="FFFFFF"/>
                </a:solidFill>
              </a:rPr>
              <a:t>oversight</a:t>
            </a:r>
            <a:endParaRPr lang="en-US" sz="1200" dirty="0"/>
          </a:p>
        </p:txBody>
      </p:sp>
      <p:sp>
        <p:nvSpPr>
          <p:cNvPr id="23" name="Text 21"/>
          <p:cNvSpPr/>
          <p:nvPr/>
        </p:nvSpPr>
        <p:spPr>
          <a:xfrm>
            <a:off x="9939528" y="2395728"/>
            <a:ext cx="1572768" cy="182880"/>
          </a:xfrm>
          <a:prstGeom prst="rect">
            <a:avLst/>
          </a:prstGeom>
          <a:noFill/>
          <a:ln/>
        </p:spPr>
        <p:txBody>
          <a:bodyPr wrap="square" lIns="0" tIns="0" rIns="0" bIns="0" rtlCol="0" anchor="ctr"/>
          <a:lstStyle/>
          <a:p>
            <a:pPr marL="0" indent="0" algn="ctr">
              <a:buNone/>
            </a:pPr>
            <a:r>
              <a:rPr lang="en-US" sz="770" dirty="0">
                <a:solidFill>
                  <a:srgbClr val="FFFFFF"/>
                </a:solidFill>
              </a:rPr>
              <a:t>Near real-time monitoring</a:t>
            </a:r>
            <a:endParaRPr lang="en-US" sz="770" dirty="0"/>
          </a:p>
        </p:txBody>
      </p:sp>
      <p:sp>
        <p:nvSpPr>
          <p:cNvPr id="24" name="Shape 22"/>
          <p:cNvSpPr/>
          <p:nvPr/>
        </p:nvSpPr>
        <p:spPr>
          <a:xfrm>
            <a:off x="914400" y="3840480"/>
            <a:ext cx="10241280" cy="1143000"/>
          </a:xfrm>
          <a:prstGeom prst="roundRect">
            <a:avLst>
              <a:gd name="adj" fmla="val 6400"/>
            </a:avLst>
          </a:prstGeom>
          <a:solidFill>
            <a:srgbClr val="FFFF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5" name="Shape 23"/>
          <p:cNvSpPr/>
          <p:nvPr/>
        </p:nvSpPr>
        <p:spPr>
          <a:xfrm>
            <a:off x="914400" y="3840480"/>
            <a:ext cx="73152" cy="1143000"/>
          </a:xfrm>
          <a:prstGeom prst="rect">
            <a:avLst/>
          </a:prstGeom>
          <a:solidFill>
            <a:srgbClr val="0B2347"/>
          </a:solidFill>
          <a:ln w="12700">
            <a:solidFill>
              <a:srgbClr val="0B2347"/>
            </a:solidFill>
            <a:prstDash val="solid"/>
          </a:ln>
        </p:spPr>
        <p:txBody>
          <a:bodyPr/>
          <a:lstStyle/>
          <a:p>
            <a:endParaRPr lang="en-US"/>
          </a:p>
        </p:txBody>
      </p:sp>
      <p:sp>
        <p:nvSpPr>
          <p:cNvPr id="26" name="Text 24"/>
          <p:cNvSpPr/>
          <p:nvPr/>
        </p:nvSpPr>
        <p:spPr>
          <a:xfrm>
            <a:off x="1115568" y="4005072"/>
            <a:ext cx="9912096" cy="228600"/>
          </a:xfrm>
          <a:prstGeom prst="rect">
            <a:avLst/>
          </a:prstGeom>
          <a:noFill/>
          <a:ln/>
        </p:spPr>
        <p:txBody>
          <a:bodyPr wrap="square" lIns="0" tIns="0" rIns="0" bIns="0" rtlCol="0" anchor="ctr"/>
          <a:lstStyle/>
          <a:p>
            <a:pPr marL="0" indent="0">
              <a:buNone/>
            </a:pPr>
            <a:r>
              <a:rPr lang="en-US" sz="1220" b="1" dirty="0">
                <a:solidFill>
                  <a:srgbClr val="0B2347"/>
                </a:solidFill>
              </a:rPr>
              <a:t>Policy shift</a:t>
            </a:r>
            <a:endParaRPr lang="en-US" sz="1220" dirty="0"/>
          </a:p>
        </p:txBody>
      </p:sp>
      <p:sp>
        <p:nvSpPr>
          <p:cNvPr id="27" name="Text 25"/>
          <p:cNvSpPr/>
          <p:nvPr/>
        </p:nvSpPr>
        <p:spPr>
          <a:xfrm>
            <a:off x="1115568" y="4343400"/>
            <a:ext cx="9921240" cy="457200"/>
          </a:xfrm>
          <a:prstGeom prst="rect">
            <a:avLst/>
          </a:prstGeom>
          <a:noFill/>
          <a:ln/>
        </p:spPr>
        <p:txBody>
          <a:bodyPr wrap="square" lIns="254" tIns="254" rIns="254" bIns="254" rtlCol="0" anchor="t">
            <a:normAutofit/>
          </a:bodyPr>
          <a:lstStyle/>
          <a:p>
            <a:pPr marL="0" indent="0">
              <a:buNone/>
            </a:pPr>
            <a:r>
              <a:rPr lang="en-US" sz="1200" b="1" dirty="0">
                <a:solidFill>
                  <a:srgbClr val="334155"/>
                </a:solidFill>
              </a:rPr>
              <a:t>The question is no longer whether AI will enter financial services. The policy question is how to ensure it enters responsibly, transparently, securely and in a way that strengthens financial stability and inclusion.</a:t>
            </a:r>
            <a:endParaRPr lang="en-US" sz="1200" b="1" dirty="0"/>
          </a:p>
        </p:txBody>
      </p:sp>
      <p:sp>
        <p:nvSpPr>
          <p:cNvPr id="28"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8</a:t>
            </a:fld>
            <a:endParaRPr lang="en-US"/>
          </a:p>
        </p:txBody>
      </p:sp>
      <p:graphicFrame>
        <p:nvGraphicFramePr>
          <p:cNvPr id="29" name="Object 28">
            <a:extLst>
              <a:ext uri="{FF2B5EF4-FFF2-40B4-BE49-F238E27FC236}">
                <a16:creationId xmlns:a16="http://schemas.microsoft.com/office/drawing/2014/main" id="{D52C7B05-6DB7-FA4C-5595-4777A1055BE8}"/>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29" name="Object 28">
                        <a:extLst>
                          <a:ext uri="{FF2B5EF4-FFF2-40B4-BE49-F238E27FC236}">
                            <a16:creationId xmlns:a16="http://schemas.microsoft.com/office/drawing/2014/main" id="{D52C7B05-6DB7-FA4C-5595-4777A1055B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10607040" y="256032"/>
            <a:ext cx="1051560" cy="420624"/>
          </a:xfrm>
          <a:prstGeom prst="roundRect">
            <a:avLst>
              <a:gd name="adj" fmla="val 13043"/>
            </a:avLst>
          </a:prstGeom>
          <a:solidFill>
            <a:srgbClr val="0B2347"/>
          </a:solidFill>
          <a:ln w="12700">
            <a:solidFill>
              <a:srgbClr val="0B2347"/>
            </a:solidFill>
            <a:prstDash val="solid"/>
          </a:ln>
        </p:spPr>
        <p:txBody>
          <a:bodyPr/>
          <a:lstStyle/>
          <a:p>
            <a:endParaRPr lang="en-US"/>
          </a:p>
        </p:txBody>
      </p:sp>
      <p:sp>
        <p:nvSpPr>
          <p:cNvPr id="3" name="Text 1"/>
          <p:cNvSpPr/>
          <p:nvPr/>
        </p:nvSpPr>
        <p:spPr>
          <a:xfrm>
            <a:off x="10716768" y="329184"/>
            <a:ext cx="438912" cy="146304"/>
          </a:xfrm>
          <a:prstGeom prst="rect">
            <a:avLst/>
          </a:prstGeom>
          <a:noFill/>
          <a:ln/>
        </p:spPr>
        <p:txBody>
          <a:bodyPr wrap="square" lIns="0" tIns="0" rIns="0" bIns="0" rtlCol="0" anchor="ctr"/>
          <a:lstStyle/>
          <a:p>
            <a:pPr marL="0" indent="0">
              <a:buNone/>
            </a:pPr>
            <a:r>
              <a:rPr lang="en-US" sz="1200" b="1" dirty="0">
                <a:solidFill>
                  <a:srgbClr val="FFFFFF"/>
                </a:solidFill>
                <a:latin typeface="Aptos Display" pitchFamily="34" charset="0"/>
                <a:ea typeface="Aptos Display" pitchFamily="34" charset="-122"/>
                <a:cs typeface="Aptos Display" pitchFamily="34" charset="-120"/>
              </a:rPr>
              <a:t>RBZ</a:t>
            </a:r>
            <a:endParaRPr lang="en-US" sz="1200" dirty="0"/>
          </a:p>
        </p:txBody>
      </p:sp>
      <p:sp>
        <p:nvSpPr>
          <p:cNvPr id="4" name="Shape 2"/>
          <p:cNvSpPr/>
          <p:nvPr/>
        </p:nvSpPr>
        <p:spPr>
          <a:xfrm>
            <a:off x="11228832" y="329184"/>
            <a:ext cx="36576" cy="274320"/>
          </a:xfrm>
          <a:prstGeom prst="rect">
            <a:avLst/>
          </a:prstGeom>
          <a:solidFill>
            <a:srgbClr val="C99700"/>
          </a:solidFill>
          <a:ln w="12700">
            <a:solidFill>
              <a:srgbClr val="C99700"/>
            </a:solidFill>
            <a:prstDash val="solid"/>
          </a:ln>
        </p:spPr>
        <p:txBody>
          <a:bodyPr/>
          <a:lstStyle/>
          <a:p>
            <a:endParaRPr lang="en-US"/>
          </a:p>
        </p:txBody>
      </p:sp>
      <p:sp>
        <p:nvSpPr>
          <p:cNvPr id="5" name="Text 3"/>
          <p:cNvSpPr/>
          <p:nvPr/>
        </p:nvSpPr>
        <p:spPr>
          <a:xfrm>
            <a:off x="11311128" y="310896"/>
            <a:ext cx="320040" cy="256032"/>
          </a:xfrm>
          <a:prstGeom prst="rect">
            <a:avLst/>
          </a:prstGeom>
          <a:noFill/>
          <a:ln/>
        </p:spPr>
        <p:txBody>
          <a:bodyPr wrap="square" lIns="0" tIns="0" rIns="0" bIns="0" rtlCol="0" anchor="ctr"/>
          <a:lstStyle/>
          <a:p>
            <a:pPr marL="0" indent="0">
              <a:buNone/>
            </a:pPr>
            <a:r>
              <a:rPr lang="en-US" sz="480" b="1" dirty="0">
                <a:solidFill>
                  <a:srgbClr val="D9EAFE"/>
                </a:solidFill>
                <a:latin typeface="Aptos" pitchFamily="34" charset="0"/>
                <a:ea typeface="Aptos" pitchFamily="34" charset="-122"/>
                <a:cs typeface="Aptos" pitchFamily="34" charset="-120"/>
              </a:rPr>
              <a:t>CENTRAL</a:t>
            </a:r>
            <a:endParaRPr lang="en-US" sz="480" dirty="0"/>
          </a:p>
          <a:p>
            <a:pPr marL="0" indent="0">
              <a:buNone/>
            </a:pPr>
            <a:r>
              <a:rPr lang="en-US" sz="480" b="1" dirty="0">
                <a:solidFill>
                  <a:srgbClr val="D9EAFE"/>
                </a:solidFill>
                <a:latin typeface="Aptos" pitchFamily="34" charset="0"/>
                <a:ea typeface="Aptos" pitchFamily="34" charset="-122"/>
                <a:cs typeface="Aptos" pitchFamily="34" charset="-120"/>
              </a:rPr>
              <a:t>BANK</a:t>
            </a:r>
            <a:endParaRPr lang="en-US" sz="480" dirty="0"/>
          </a:p>
        </p:txBody>
      </p:sp>
      <p:sp>
        <p:nvSpPr>
          <p:cNvPr id="6" name="Text 4"/>
          <p:cNvSpPr/>
          <p:nvPr/>
        </p:nvSpPr>
        <p:spPr>
          <a:xfrm>
            <a:off x="594360" y="384048"/>
            <a:ext cx="9601200" cy="457200"/>
          </a:xfrm>
          <a:prstGeom prst="rect">
            <a:avLst/>
          </a:prstGeom>
          <a:noFill/>
          <a:ln/>
        </p:spPr>
        <p:txBody>
          <a:bodyPr wrap="square" lIns="0" tIns="0" rIns="0" bIns="0" rtlCol="0" anchor="ctr"/>
          <a:lstStyle/>
          <a:p>
            <a:pPr marL="0" indent="0">
              <a:buNone/>
            </a:pPr>
            <a:r>
              <a:rPr lang="en-US" sz="2200" b="1" dirty="0">
                <a:solidFill>
                  <a:srgbClr val="0B2347"/>
                </a:solidFill>
                <a:latin typeface="Aptos Display" pitchFamily="34" charset="0"/>
                <a:ea typeface="Aptos Display" pitchFamily="34" charset="-122"/>
                <a:cs typeface="Aptos Display" pitchFamily="34" charset="-120"/>
              </a:rPr>
              <a:t>Guidance and Supervisory Signals Issued to the Market to Date</a:t>
            </a:r>
            <a:endParaRPr lang="en-US" sz="2200" dirty="0"/>
          </a:p>
        </p:txBody>
      </p:sp>
      <p:sp>
        <p:nvSpPr>
          <p:cNvPr id="7" name="Text 5"/>
          <p:cNvSpPr/>
          <p:nvPr/>
        </p:nvSpPr>
        <p:spPr>
          <a:xfrm>
            <a:off x="612648" y="859536"/>
            <a:ext cx="9784080" cy="237744"/>
          </a:xfrm>
          <a:prstGeom prst="rect">
            <a:avLst/>
          </a:prstGeom>
          <a:noFill/>
          <a:ln/>
        </p:spPr>
        <p:txBody>
          <a:bodyPr wrap="square" lIns="0" tIns="0" rIns="0" bIns="0" rtlCol="0" anchor="ctr"/>
          <a:lstStyle/>
          <a:p>
            <a:pPr marL="0" indent="0">
              <a:buNone/>
            </a:pPr>
            <a:r>
              <a:rPr lang="en-US" sz="950" dirty="0">
                <a:solidFill>
                  <a:srgbClr val="64748B"/>
                </a:solidFill>
              </a:rPr>
              <a:t>Foundation already laid for responsible AI in the financial sector</a:t>
            </a:r>
            <a:endParaRPr lang="en-US" sz="950" dirty="0"/>
          </a:p>
        </p:txBody>
      </p:sp>
      <p:sp>
        <p:nvSpPr>
          <p:cNvPr id="8" name="Shape 6"/>
          <p:cNvSpPr/>
          <p:nvPr/>
        </p:nvSpPr>
        <p:spPr>
          <a:xfrm>
            <a:off x="594360" y="1179576"/>
            <a:ext cx="1920240" cy="0"/>
          </a:xfrm>
          <a:prstGeom prst="line">
            <a:avLst/>
          </a:prstGeom>
          <a:noFill/>
          <a:ln w="25400">
            <a:solidFill>
              <a:srgbClr val="C99700"/>
            </a:solidFill>
            <a:prstDash val="solid"/>
          </a:ln>
        </p:spPr>
        <p:txBody>
          <a:bodyPr/>
          <a:lstStyle/>
          <a:p>
            <a:endParaRPr lang="en-US"/>
          </a:p>
        </p:txBody>
      </p:sp>
      <p:sp>
        <p:nvSpPr>
          <p:cNvPr id="9" name="Shape 7"/>
          <p:cNvSpPr/>
          <p:nvPr/>
        </p:nvSpPr>
        <p:spPr>
          <a:xfrm>
            <a:off x="731520" y="1353312"/>
            <a:ext cx="5166360" cy="1389888"/>
          </a:xfrm>
          <a:prstGeom prst="roundRect">
            <a:avLst>
              <a:gd name="adj" fmla="val 5263"/>
            </a:avLst>
          </a:prstGeom>
          <a:solidFill>
            <a:srgbClr val="EAF3F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0" name="Shape 8"/>
          <p:cNvSpPr/>
          <p:nvPr/>
        </p:nvSpPr>
        <p:spPr>
          <a:xfrm>
            <a:off x="731520" y="1353312"/>
            <a:ext cx="73152" cy="1389888"/>
          </a:xfrm>
          <a:prstGeom prst="rect">
            <a:avLst/>
          </a:prstGeom>
          <a:solidFill>
            <a:srgbClr val="0F4C81"/>
          </a:solidFill>
          <a:ln w="12700">
            <a:solidFill>
              <a:srgbClr val="0F4C81"/>
            </a:solidFill>
            <a:prstDash val="solid"/>
          </a:ln>
        </p:spPr>
        <p:txBody>
          <a:bodyPr/>
          <a:lstStyle/>
          <a:p>
            <a:endParaRPr lang="en-US"/>
          </a:p>
        </p:txBody>
      </p:sp>
      <p:sp>
        <p:nvSpPr>
          <p:cNvPr id="11" name="Text 9"/>
          <p:cNvSpPr/>
          <p:nvPr/>
        </p:nvSpPr>
        <p:spPr>
          <a:xfrm>
            <a:off x="932688" y="1517904"/>
            <a:ext cx="4837176" cy="228600"/>
          </a:xfrm>
          <a:prstGeom prst="rect">
            <a:avLst/>
          </a:prstGeom>
          <a:noFill/>
          <a:ln/>
        </p:spPr>
        <p:txBody>
          <a:bodyPr wrap="square" lIns="0" tIns="0" rIns="0" bIns="0" rtlCol="0" anchor="ctr"/>
          <a:lstStyle/>
          <a:p>
            <a:pPr marL="0" indent="0">
              <a:buNone/>
            </a:pPr>
            <a:r>
              <a:rPr lang="en-US" sz="1220" b="1" dirty="0">
                <a:solidFill>
                  <a:srgbClr val="0F4C81"/>
                </a:solidFill>
              </a:rPr>
              <a:t>AI adoption survey and monitoring</a:t>
            </a:r>
            <a:endParaRPr lang="en-US" sz="1220" dirty="0"/>
          </a:p>
        </p:txBody>
      </p:sp>
      <p:sp>
        <p:nvSpPr>
          <p:cNvPr id="12" name="Text 10"/>
          <p:cNvSpPr/>
          <p:nvPr/>
        </p:nvSpPr>
        <p:spPr>
          <a:xfrm>
            <a:off x="932688" y="1856232"/>
            <a:ext cx="4846320" cy="704088"/>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The Bank has surveyed AI adoption, application and readiness, and signalled ongoing monitoring and assessment of AI-based applications.</a:t>
            </a:r>
            <a:endParaRPr lang="en-US" sz="880" dirty="0"/>
          </a:p>
        </p:txBody>
      </p:sp>
      <p:sp>
        <p:nvSpPr>
          <p:cNvPr id="13" name="Shape 11"/>
          <p:cNvSpPr/>
          <p:nvPr/>
        </p:nvSpPr>
        <p:spPr>
          <a:xfrm>
            <a:off x="731520" y="3246120"/>
            <a:ext cx="5166360" cy="1389888"/>
          </a:xfrm>
          <a:prstGeom prst="roundRect">
            <a:avLst>
              <a:gd name="adj" fmla="val 5263"/>
            </a:avLst>
          </a:prstGeom>
          <a:solidFill>
            <a:srgbClr val="EAF7EF"/>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4" name="Shape 12"/>
          <p:cNvSpPr/>
          <p:nvPr/>
        </p:nvSpPr>
        <p:spPr>
          <a:xfrm>
            <a:off x="731520" y="3246120"/>
            <a:ext cx="73152" cy="1389888"/>
          </a:xfrm>
          <a:prstGeom prst="rect">
            <a:avLst/>
          </a:prstGeom>
          <a:solidFill>
            <a:srgbClr val="1F7A4D"/>
          </a:solidFill>
          <a:ln w="12700">
            <a:solidFill>
              <a:srgbClr val="1F7A4D"/>
            </a:solidFill>
            <a:prstDash val="solid"/>
          </a:ln>
        </p:spPr>
        <p:txBody>
          <a:bodyPr/>
          <a:lstStyle/>
          <a:p>
            <a:endParaRPr lang="en-US"/>
          </a:p>
        </p:txBody>
      </p:sp>
      <p:sp>
        <p:nvSpPr>
          <p:cNvPr id="15" name="Text 13"/>
          <p:cNvSpPr/>
          <p:nvPr/>
        </p:nvSpPr>
        <p:spPr>
          <a:xfrm>
            <a:off x="932688" y="3410712"/>
            <a:ext cx="4837176" cy="228600"/>
          </a:xfrm>
          <a:prstGeom prst="rect">
            <a:avLst/>
          </a:prstGeom>
          <a:noFill/>
          <a:ln/>
        </p:spPr>
        <p:txBody>
          <a:bodyPr wrap="square" lIns="0" tIns="0" rIns="0" bIns="0" rtlCol="0" anchor="ctr"/>
          <a:lstStyle/>
          <a:p>
            <a:pPr marL="0" indent="0">
              <a:buNone/>
            </a:pPr>
            <a:r>
              <a:rPr lang="en-US" sz="1220" b="1" dirty="0">
                <a:solidFill>
                  <a:srgbClr val="1F7A4D"/>
                </a:solidFill>
              </a:rPr>
              <a:t>AI governance expectations</a:t>
            </a:r>
            <a:endParaRPr lang="en-US" sz="1220" dirty="0"/>
          </a:p>
        </p:txBody>
      </p:sp>
      <p:sp>
        <p:nvSpPr>
          <p:cNvPr id="16" name="Text 14"/>
          <p:cNvSpPr/>
          <p:nvPr/>
        </p:nvSpPr>
        <p:spPr>
          <a:xfrm>
            <a:off x="932688" y="3749040"/>
            <a:ext cx="4846320" cy="704088"/>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Institutions have been required to strengthen risk management systems covering data security, ethics and operational vulnerabilities linked to AI usage.</a:t>
            </a:r>
            <a:endParaRPr lang="en-US" sz="880" dirty="0"/>
          </a:p>
        </p:txBody>
      </p:sp>
      <p:sp>
        <p:nvSpPr>
          <p:cNvPr id="17" name="Shape 15"/>
          <p:cNvSpPr/>
          <p:nvPr/>
        </p:nvSpPr>
        <p:spPr>
          <a:xfrm>
            <a:off x="6309360" y="1353312"/>
            <a:ext cx="5166360" cy="1389888"/>
          </a:xfrm>
          <a:prstGeom prst="roundRect">
            <a:avLst>
              <a:gd name="adj" fmla="val 5263"/>
            </a:avLst>
          </a:prstGeom>
          <a:solidFill>
            <a:srgbClr val="FFF1E6"/>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18" name="Shape 16"/>
          <p:cNvSpPr/>
          <p:nvPr/>
        </p:nvSpPr>
        <p:spPr>
          <a:xfrm>
            <a:off x="6309360" y="1353312"/>
            <a:ext cx="73152" cy="1389888"/>
          </a:xfrm>
          <a:prstGeom prst="rect">
            <a:avLst/>
          </a:prstGeom>
          <a:solidFill>
            <a:srgbClr val="C2410C"/>
          </a:solidFill>
          <a:ln w="12700">
            <a:solidFill>
              <a:srgbClr val="C2410C"/>
            </a:solidFill>
            <a:prstDash val="solid"/>
          </a:ln>
        </p:spPr>
        <p:txBody>
          <a:bodyPr/>
          <a:lstStyle/>
          <a:p>
            <a:endParaRPr lang="en-US"/>
          </a:p>
        </p:txBody>
      </p:sp>
      <p:sp>
        <p:nvSpPr>
          <p:cNvPr id="19" name="Text 17"/>
          <p:cNvSpPr/>
          <p:nvPr/>
        </p:nvSpPr>
        <p:spPr>
          <a:xfrm>
            <a:off x="6510528" y="1517904"/>
            <a:ext cx="4837176" cy="228600"/>
          </a:xfrm>
          <a:prstGeom prst="rect">
            <a:avLst/>
          </a:prstGeom>
          <a:noFill/>
          <a:ln/>
        </p:spPr>
        <p:txBody>
          <a:bodyPr wrap="square" lIns="0" tIns="0" rIns="0" bIns="0" rtlCol="0" anchor="ctr"/>
          <a:lstStyle/>
          <a:p>
            <a:pPr marL="0" indent="0">
              <a:buNone/>
            </a:pPr>
            <a:r>
              <a:rPr lang="en-US" sz="1220" b="1" dirty="0">
                <a:solidFill>
                  <a:srgbClr val="C2410C"/>
                </a:solidFill>
              </a:rPr>
              <a:t>Cybersecurity and resilience guidance</a:t>
            </a:r>
            <a:endParaRPr lang="en-US" sz="1220" dirty="0"/>
          </a:p>
        </p:txBody>
      </p:sp>
      <p:sp>
        <p:nvSpPr>
          <p:cNvPr id="20" name="Text 18"/>
          <p:cNvSpPr/>
          <p:nvPr/>
        </p:nvSpPr>
        <p:spPr>
          <a:xfrm>
            <a:off x="6510528" y="1856232"/>
            <a:ext cx="4846320" cy="704088"/>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The Bank has enhanced its risk-based cybersecurity framework, with guidance on governance, risk management, emerging technologies, incident reporting and resilience.</a:t>
            </a:r>
            <a:endParaRPr lang="en-US" sz="880" dirty="0"/>
          </a:p>
        </p:txBody>
      </p:sp>
      <p:sp>
        <p:nvSpPr>
          <p:cNvPr id="21" name="Shape 19"/>
          <p:cNvSpPr/>
          <p:nvPr/>
        </p:nvSpPr>
        <p:spPr>
          <a:xfrm>
            <a:off x="6309360" y="3246120"/>
            <a:ext cx="5166360" cy="1389888"/>
          </a:xfrm>
          <a:prstGeom prst="roundRect">
            <a:avLst>
              <a:gd name="adj" fmla="val 5263"/>
            </a:avLst>
          </a:prstGeom>
          <a:solidFill>
            <a:srgbClr val="FFF7D6"/>
          </a:solidFill>
          <a:ln w="6350">
            <a:solidFill>
              <a:srgbClr val="CBD5E1"/>
            </a:solidFill>
            <a:prstDash val="solid"/>
          </a:ln>
          <a:effectLst>
            <a:outerShdw blurRad="25400" dist="50800" dir="2700000" algn="bl" rotWithShape="0">
              <a:srgbClr val="000000">
                <a:alpha val="12000"/>
              </a:srgbClr>
            </a:outerShdw>
          </a:effectLst>
        </p:spPr>
        <p:txBody>
          <a:bodyPr/>
          <a:lstStyle/>
          <a:p>
            <a:endParaRPr lang="en-US"/>
          </a:p>
        </p:txBody>
      </p:sp>
      <p:sp>
        <p:nvSpPr>
          <p:cNvPr id="22" name="Shape 20"/>
          <p:cNvSpPr/>
          <p:nvPr/>
        </p:nvSpPr>
        <p:spPr>
          <a:xfrm>
            <a:off x="6309360" y="3246120"/>
            <a:ext cx="73152" cy="1389888"/>
          </a:xfrm>
          <a:prstGeom prst="rect">
            <a:avLst/>
          </a:prstGeom>
          <a:solidFill>
            <a:srgbClr val="C99700"/>
          </a:solidFill>
          <a:ln w="12700">
            <a:solidFill>
              <a:srgbClr val="C99700"/>
            </a:solidFill>
            <a:prstDash val="solid"/>
          </a:ln>
        </p:spPr>
        <p:txBody>
          <a:bodyPr/>
          <a:lstStyle/>
          <a:p>
            <a:endParaRPr lang="en-US"/>
          </a:p>
        </p:txBody>
      </p:sp>
      <p:sp>
        <p:nvSpPr>
          <p:cNvPr id="23" name="Text 21"/>
          <p:cNvSpPr/>
          <p:nvPr/>
        </p:nvSpPr>
        <p:spPr>
          <a:xfrm>
            <a:off x="6510528" y="3410712"/>
            <a:ext cx="4837176" cy="228600"/>
          </a:xfrm>
          <a:prstGeom prst="rect">
            <a:avLst/>
          </a:prstGeom>
          <a:noFill/>
          <a:ln/>
        </p:spPr>
        <p:txBody>
          <a:bodyPr wrap="square" lIns="0" tIns="0" rIns="0" bIns="0" rtlCol="0" anchor="ctr"/>
          <a:lstStyle/>
          <a:p>
            <a:pPr marL="0" indent="0">
              <a:buNone/>
            </a:pPr>
            <a:r>
              <a:rPr lang="en-US" sz="1220" b="1" dirty="0">
                <a:solidFill>
                  <a:srgbClr val="C99700"/>
                </a:solidFill>
              </a:rPr>
              <a:t>Fintech Regulatory Sandbox</a:t>
            </a:r>
            <a:endParaRPr lang="en-US" sz="1220" dirty="0"/>
          </a:p>
        </p:txBody>
      </p:sp>
      <p:sp>
        <p:nvSpPr>
          <p:cNvPr id="24" name="Text 22"/>
          <p:cNvSpPr/>
          <p:nvPr/>
        </p:nvSpPr>
        <p:spPr>
          <a:xfrm>
            <a:off x="6510528" y="3749040"/>
            <a:ext cx="4846320" cy="704088"/>
          </a:xfrm>
          <a:prstGeom prst="rect">
            <a:avLst/>
          </a:prstGeom>
          <a:noFill/>
          <a:ln/>
        </p:spPr>
        <p:txBody>
          <a:bodyPr wrap="square" lIns="254" tIns="254" rIns="254" bIns="254" rtlCol="0" anchor="t">
            <a:normAutofit/>
          </a:bodyPr>
          <a:lstStyle/>
          <a:p>
            <a:pPr marL="0" indent="0">
              <a:buNone/>
            </a:pPr>
            <a:r>
              <a:rPr lang="en-US" sz="880" dirty="0">
                <a:solidFill>
                  <a:srgbClr val="334155"/>
                </a:solidFill>
              </a:rPr>
              <a:t>The sandbox provides controlled live-testing pathways for fintech innovators whose products fall within the Bank’s oversight remit.</a:t>
            </a:r>
            <a:endParaRPr lang="en-US" sz="880" dirty="0"/>
          </a:p>
        </p:txBody>
      </p:sp>
      <p:sp>
        <p:nvSpPr>
          <p:cNvPr id="25" name="Text 23"/>
          <p:cNvSpPr/>
          <p:nvPr/>
        </p:nvSpPr>
        <p:spPr>
          <a:xfrm>
            <a:off x="822960" y="5303520"/>
            <a:ext cx="10515600" cy="365760"/>
          </a:xfrm>
          <a:prstGeom prst="rect">
            <a:avLst/>
          </a:prstGeom>
          <a:noFill/>
          <a:ln/>
        </p:spPr>
        <p:txBody>
          <a:bodyPr wrap="square" lIns="381" tIns="381" rIns="381" bIns="381" rtlCol="0" anchor="ctr"/>
          <a:lstStyle/>
          <a:p>
            <a:pPr marL="0" indent="0" algn="ctr">
              <a:buNone/>
            </a:pPr>
            <a:r>
              <a:rPr lang="en-US" sz="1360" b="1" dirty="0">
                <a:solidFill>
                  <a:srgbClr val="0B2347"/>
                </a:solidFill>
              </a:rPr>
              <a:t>Next step: move from general expectations and supervisory engagement to clearer, sector-wide AI adoption guidelines and minimum governance standards.</a:t>
            </a:r>
            <a:endParaRPr lang="en-US" sz="1360" dirty="0"/>
          </a:p>
        </p:txBody>
      </p:sp>
      <p:sp>
        <p:nvSpPr>
          <p:cNvPr id="26" name="Text 24"/>
          <p:cNvSpPr/>
          <p:nvPr/>
        </p:nvSpPr>
        <p:spPr>
          <a:xfrm>
            <a:off x="566928" y="6291072"/>
            <a:ext cx="10424160" cy="137160"/>
          </a:xfrm>
          <a:prstGeom prst="rect">
            <a:avLst/>
          </a:prstGeom>
          <a:noFill/>
          <a:ln/>
        </p:spPr>
        <p:txBody>
          <a:bodyPr wrap="square" lIns="0" tIns="0" rIns="0" bIns="0" rtlCol="0" anchor="ctr"/>
          <a:lstStyle/>
          <a:p>
            <a:pPr marL="0" indent="0">
              <a:buNone/>
            </a:pPr>
            <a:r>
              <a:rPr lang="en-US" sz="560" dirty="0">
                <a:solidFill>
                  <a:srgbClr val="94A3B8"/>
                </a:solidFill>
              </a:rPr>
              <a:t>Sources: RBZ 2025 Monetary Policy Statements; Cybersecurity and Resilience Guideline; Fintech Regulatory Sandbox portal.</a:t>
            </a:r>
            <a:endParaRPr lang="en-US" sz="560" dirty="0"/>
          </a:p>
        </p:txBody>
      </p:sp>
      <p:sp>
        <p:nvSpPr>
          <p:cNvPr id="27" name="Slide Number Placeholder 0"/>
          <p:cNvSpPr>
            <a:spLocks noGrp="1"/>
          </p:cNvSpPr>
          <p:nvPr>
            <p:ph type="sldNum" sz="quarter" idx="4294967295"/>
          </p:nvPr>
        </p:nvSpPr>
        <p:spPr>
          <a:xfrm>
            <a:off x="11475720" y="6510528"/>
            <a:ext cx="800000" cy="300000"/>
          </a:xfrm>
          <a:prstGeom prst="rect">
            <a:avLst/>
          </a:prstGeom>
          <a:extLst>
            <a:ext uri="{C572A759-6A51-4108-AA02-DFA0A04FC94B}">
              <ma14:wrappingTextBoxFlag xmlns:ma14="http://schemas.microsoft.com/office/mac/drawingml/2011/main" xmlns="" val="0"/>
            </a:ext>
          </a:extLst>
        </p:spPr>
        <p:txBody>
          <a:bodyPr/>
          <a:lstStyle>
            <a:lvl1pPr>
              <a:defRPr sz="650">
                <a:solidFill>
                  <a:srgbClr val="64748B"/>
                </a:solidFill>
                <a:latin typeface="Aptos"/>
                <a:ea typeface="Aptos"/>
                <a:cs typeface="Aptos"/>
              </a:defRPr>
            </a:lvl1pPr>
          </a:lstStyle>
          <a:p>
            <a:pPr algn="l"/>
            <a:fld id="{F7021451-1387-4CA6-816F-3879F97B5CBC}" type="slidenum">
              <a:rPr lang="en-US" b="0"/>
              <a:t>9</a:t>
            </a:fld>
            <a:endParaRPr lang="en-US"/>
          </a:p>
        </p:txBody>
      </p:sp>
      <p:graphicFrame>
        <p:nvGraphicFramePr>
          <p:cNvPr id="28" name="Object 27">
            <a:extLst>
              <a:ext uri="{FF2B5EF4-FFF2-40B4-BE49-F238E27FC236}">
                <a16:creationId xmlns:a16="http://schemas.microsoft.com/office/drawing/2014/main" id="{9AE14C38-C5DC-1BF7-588A-772D60F40C1A}"/>
              </a:ext>
            </a:extLst>
          </p:cNvPr>
          <p:cNvGraphicFramePr>
            <a:graphicFrameLocks noChangeAspect="1"/>
          </p:cNvGraphicFramePr>
          <p:nvPr>
            <p:extLst>
              <p:ext uri="{D42A27DB-BD31-4B8C-83A1-F6EECF244321}">
                <p14:modId xmlns:p14="http://schemas.microsoft.com/office/powerpoint/2010/main" val="69854352"/>
              </p:ext>
            </p:extLst>
          </p:nvPr>
        </p:nvGraphicFramePr>
        <p:xfrm>
          <a:off x="10607040" y="-4548"/>
          <a:ext cx="1584960" cy="1449299"/>
        </p:xfrm>
        <a:graphic>
          <a:graphicData uri="http://schemas.openxmlformats.org/presentationml/2006/ole">
            <mc:AlternateContent xmlns:mc="http://schemas.openxmlformats.org/markup-compatibility/2006">
              <mc:Choice xmlns:v="urn:schemas-microsoft-com:vml" Requires="v">
                <p:oleObj name="Picture" r:id="rId3" imgW="2870200" imgH="2870200" progId="Word.Picture.8">
                  <p:embed/>
                </p:oleObj>
              </mc:Choice>
              <mc:Fallback>
                <p:oleObj name="Picture" r:id="rId3" imgW="2870200" imgH="2870200" progId="Word.Picture.8">
                  <p:embed/>
                  <p:pic>
                    <p:nvPicPr>
                      <p:cNvPr id="28" name="Object 27">
                        <a:extLst>
                          <a:ext uri="{FF2B5EF4-FFF2-40B4-BE49-F238E27FC236}">
                            <a16:creationId xmlns:a16="http://schemas.microsoft.com/office/drawing/2014/main" id="{9AE14C38-C5DC-1BF7-588A-772D60F40C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040" y="-4548"/>
                        <a:ext cx="1584960" cy="1449299"/>
                      </a:xfrm>
                      <a:prstGeom prst="rect">
                        <a:avLst/>
                      </a:prstGeom>
                      <a:noFill/>
                    </p:spPr>
                  </p:pic>
                </p:oleObj>
              </mc:Fallback>
            </mc:AlternateContent>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2984</TotalTime>
  <Words>5748</Words>
  <Application>Microsoft Macintosh PowerPoint</Application>
  <PresentationFormat>Widescreen</PresentationFormat>
  <Paragraphs>542</Paragraphs>
  <Slides>27</Slides>
  <Notes>27</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2" baseType="lpstr">
      <vt:lpstr>Aptos</vt:lpstr>
      <vt:lpstr>Aptos Display</vt:lpstr>
      <vt:lpstr>Arial</vt:lpstr>
      <vt:lpstr>Office Theme</vt:lpstr>
      <vt:lpstr>Microsoft Word Picture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Reserve Bank of Zimbabwe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SupTech, RegTech and National Payments in the AI Era</dc:title>
  <dc:subject>SupTech, RegTech and National Payments in the AI Era</dc:subject>
  <dc:creator>OpenAI / ChatGPT</dc:creator>
  <cp:lastModifiedBy>Clever Haparari</cp:lastModifiedBy>
  <cp:revision>1</cp:revision>
  <dcterms:created xsi:type="dcterms:W3CDTF">2026-06-16T04:42:02Z</dcterms:created>
  <dcterms:modified xsi:type="dcterms:W3CDTF">2026-06-18T06:36:01Z</dcterms:modified>
</cp:coreProperties>
</file>