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12192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14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40F4579-F105-4B07-BF37-231A636B537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8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6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BB02EAC-8D45-417F-AED7-135404654BE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3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A30134D-0CD6-4749-979E-4E32F0384DA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6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18CD8F3-C964-4D8E-B454-99C6B974DAE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9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284D8C0-CF0B-43FB-BB51-C3BFA18178D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2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AF23C93-AD36-4CE0-8D5B-378A408237B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5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C0F234F-2201-4BE6-80EE-C32BF2F2867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8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B63DF90-7C42-4D33-8351-32A745D3E96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1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BB9C524-1870-45DD-B3C6-B3480A0D5616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4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AB86D6A-0995-4B57-9216-62534CF5666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7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6BCAE82-8579-4D00-BEFD-2357F478011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0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BFC819E-4413-4FEC-B8E2-D77F997EEE5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9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EE7886B-9601-4439-BAB6-D3CEF81E66F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9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3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2BAD99A-302F-4528-83B4-E5E3B3E74C9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9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6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526E0FC-EE36-4D68-81E4-455952CD2AB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2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BBFC43B-C1B1-478F-9F52-CE4A3D9E3A4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5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C1067CF-88B6-4466-B119-5CFCF191FF4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8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129CDEB-01F7-4626-9D08-7E9F4916F68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1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0B86E2-5FE4-41DD-9DBB-C6DE6874C80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4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74644E-6D2A-41D9-9D78-2414206968C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7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AAB0A03-53B3-408C-9D01-9F9D47ED1F1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8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0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08725E4-E2A5-4FB6-9FEE-D63FD4443AE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" name="Image 0" descr="/mnt/data/ppt_media/ppt/media/image28.png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" name="Shape 3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61A2D">
              <a:alpha val="82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4"/>
          <p:cNvSpPr/>
          <p:nvPr/>
        </p:nvSpPr>
        <p:spPr>
          <a:xfrm>
            <a:off x="0" y="0"/>
            <a:ext cx="6994800" cy="6857640"/>
          </a:xfrm>
          <a:prstGeom prst="rect">
            <a:avLst/>
          </a:prstGeom>
          <a:solidFill>
            <a:srgbClr val="061A2D">
              <a:alpha val="98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5"/>
          <p:cNvSpPr/>
          <p:nvPr/>
        </p:nvSpPr>
        <p:spPr>
          <a:xfrm>
            <a:off x="594360" y="502920"/>
            <a:ext cx="38401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AI-POWERED ANALYTICS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6"/>
          <p:cNvSpPr/>
          <p:nvPr/>
        </p:nvSpPr>
        <p:spPr>
          <a:xfrm>
            <a:off x="594360" y="987480"/>
            <a:ext cx="6080400" cy="146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1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Leveraging AI for Real-Time Traffic Optimization, Congestion Reduction, and Safer Roads</a:t>
            </a:r>
            <a:endParaRPr lang="en-US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Shape 7"/>
          <p:cNvSpPr/>
          <p:nvPr/>
        </p:nvSpPr>
        <p:spPr>
          <a:xfrm>
            <a:off x="621720" y="2606040"/>
            <a:ext cx="1143000" cy="360"/>
          </a:xfrm>
          <a:prstGeom prst="line">
            <a:avLst/>
          </a:prstGeom>
          <a:ln w="38100">
            <a:solidFill>
              <a:srgbClr val="00D4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8"/>
          <p:cNvSpPr/>
          <p:nvPr/>
        </p:nvSpPr>
        <p:spPr>
          <a:xfrm>
            <a:off x="621720" y="2880360"/>
            <a:ext cx="571464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Transforming Zimbabwe's transportation infrastructure through intelligent automation, predictive analytics, and data-driven decision making for a smarter, safer future.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9"/>
          <p:cNvSpPr/>
          <p:nvPr/>
        </p:nvSpPr>
        <p:spPr>
          <a:xfrm>
            <a:off x="621720" y="3730680"/>
            <a:ext cx="5394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 dirty="0">
                <a:solidFill>
                  <a:srgbClr val="FFFFFF"/>
                </a:solidFill>
                <a:effectLst/>
                <a:uFillTx/>
                <a:latin typeface="Aptos"/>
              </a:rPr>
              <a:t>Presented By: Dr Simon Muzviyo - Managing Director, City Parking Pvt Ltd</a:t>
            </a:r>
            <a:endParaRPr lang="en-US" sz="9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0"/>
          <p:cNvSpPr/>
          <p:nvPr/>
        </p:nvSpPr>
        <p:spPr>
          <a:xfrm>
            <a:off x="594360" y="4892040"/>
            <a:ext cx="1874160" cy="959760"/>
          </a:xfrm>
          <a:prstGeom prst="roundRect">
            <a:avLst>
              <a:gd name="adj" fmla="val 13333"/>
            </a:avLst>
          </a:prstGeom>
          <a:solidFill>
            <a:srgbClr val="0F2D49"/>
          </a:solidFill>
          <a:ln w="7620">
            <a:solidFill>
              <a:srgbClr val="23506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11"/>
          <p:cNvSpPr/>
          <p:nvPr/>
        </p:nvSpPr>
        <p:spPr>
          <a:xfrm>
            <a:off x="731520" y="5074920"/>
            <a:ext cx="91080" cy="47520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2"/>
          <p:cNvSpPr/>
          <p:nvPr/>
        </p:nvSpPr>
        <p:spPr>
          <a:xfrm>
            <a:off x="905400" y="5010840"/>
            <a:ext cx="14169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 Analytics</a:t>
            </a:r>
            <a:endParaRPr lang="en-US" sz="76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3"/>
          <p:cNvSpPr/>
          <p:nvPr/>
        </p:nvSpPr>
        <p:spPr>
          <a:xfrm>
            <a:off x="905400" y="5276160"/>
            <a:ext cx="14079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Real-time processing and predictive modelling</a:t>
            </a:r>
            <a:endParaRPr lang="en-US" sz="6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14"/>
          <p:cNvSpPr/>
          <p:nvPr/>
        </p:nvSpPr>
        <p:spPr>
          <a:xfrm>
            <a:off x="2660760" y="4892040"/>
            <a:ext cx="1874160" cy="959760"/>
          </a:xfrm>
          <a:prstGeom prst="roundRect">
            <a:avLst>
              <a:gd name="adj" fmla="val 13333"/>
            </a:avLst>
          </a:prstGeom>
          <a:solidFill>
            <a:srgbClr val="0F2D49"/>
          </a:solidFill>
          <a:ln w="7620">
            <a:solidFill>
              <a:srgbClr val="23506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5"/>
          <p:cNvSpPr/>
          <p:nvPr/>
        </p:nvSpPr>
        <p:spPr>
          <a:xfrm>
            <a:off x="2797920" y="5074920"/>
            <a:ext cx="91080" cy="47520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6"/>
          <p:cNvSpPr/>
          <p:nvPr/>
        </p:nvSpPr>
        <p:spPr>
          <a:xfrm>
            <a:off x="2971800" y="5010840"/>
            <a:ext cx="14169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Smart Infrastructure</a:t>
            </a:r>
            <a:endParaRPr lang="en-US" sz="76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7"/>
          <p:cNvSpPr/>
          <p:nvPr/>
        </p:nvSpPr>
        <p:spPr>
          <a:xfrm>
            <a:off x="2971800" y="5276160"/>
            <a:ext cx="14079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Adaptive signals and road management systems</a:t>
            </a:r>
            <a:endParaRPr lang="en-US" sz="6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Shape 18"/>
          <p:cNvSpPr/>
          <p:nvPr/>
        </p:nvSpPr>
        <p:spPr>
          <a:xfrm>
            <a:off x="4727520" y="4892040"/>
            <a:ext cx="1874160" cy="959760"/>
          </a:xfrm>
          <a:prstGeom prst="roundRect">
            <a:avLst>
              <a:gd name="adj" fmla="val 13333"/>
            </a:avLst>
          </a:prstGeom>
          <a:solidFill>
            <a:srgbClr val="0F2D49"/>
          </a:solidFill>
          <a:ln w="7620">
            <a:solidFill>
              <a:srgbClr val="23506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19"/>
          <p:cNvSpPr/>
          <p:nvPr/>
        </p:nvSpPr>
        <p:spPr>
          <a:xfrm>
            <a:off x="4864680" y="5074920"/>
            <a:ext cx="91080" cy="47520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0"/>
          <p:cNvSpPr/>
          <p:nvPr/>
        </p:nvSpPr>
        <p:spPr>
          <a:xfrm>
            <a:off x="5038200" y="5010840"/>
            <a:ext cx="141696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6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Safety Enhancement</a:t>
            </a:r>
            <a:endParaRPr lang="en-US" sz="76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Text 21"/>
          <p:cNvSpPr/>
          <p:nvPr/>
        </p:nvSpPr>
        <p:spPr>
          <a:xfrm>
            <a:off x="5038200" y="5276160"/>
            <a:ext cx="14079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Incident detection and emergency response</a:t>
            </a:r>
            <a:endParaRPr lang="en-US" sz="6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22"/>
          <p:cNvSpPr/>
          <p:nvPr/>
        </p:nvSpPr>
        <p:spPr>
          <a:xfrm>
            <a:off x="594360" y="6263640"/>
            <a:ext cx="10881360" cy="360"/>
          </a:xfrm>
          <a:prstGeom prst="line">
            <a:avLst/>
          </a:prstGeom>
          <a:ln w="10160">
            <a:solidFill>
              <a:srgbClr val="00D4FF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23"/>
          <p:cNvSpPr/>
          <p:nvPr/>
        </p:nvSpPr>
        <p:spPr>
          <a:xfrm>
            <a:off x="621720" y="6382440"/>
            <a:ext cx="320004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Zimbabwe Traffic Intelligence Roadmap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//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06 / IMPLEMENTATION BASE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Infrastructure &amp; Digitalization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Tangible projects already underway create the foundation for AI traffic management.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10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Shape 10"/>
          <p:cNvSpPr/>
          <p:nvPr/>
        </p:nvSpPr>
        <p:spPr>
          <a:xfrm>
            <a:off x="9464040" y="457200"/>
            <a:ext cx="1965600" cy="319680"/>
          </a:xfrm>
          <a:prstGeom prst="roundRect">
            <a:avLst>
              <a:gd name="adj" fmla="val 25714"/>
            </a:avLst>
          </a:prstGeom>
          <a:solidFill>
            <a:srgbClr val="2ECC71">
              <a:alpha val="12000"/>
            </a:srgbClr>
          </a:solidFill>
          <a:ln w="12700">
            <a:solidFill>
              <a:srgbClr val="2ECC71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Text 11"/>
          <p:cNvSpPr/>
          <p:nvPr/>
        </p:nvSpPr>
        <p:spPr>
          <a:xfrm>
            <a:off x="9573840" y="539640"/>
            <a:ext cx="17460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●  Active implementation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Shape 12"/>
          <p:cNvSpPr/>
          <p:nvPr/>
        </p:nvSpPr>
        <p:spPr>
          <a:xfrm>
            <a:off x="594360" y="1481400"/>
            <a:ext cx="5348880" cy="4370400"/>
          </a:xfrm>
          <a:prstGeom prst="roundRect">
            <a:avLst>
              <a:gd name="adj" fmla="val 292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Text 13"/>
          <p:cNvSpPr/>
          <p:nvPr/>
        </p:nvSpPr>
        <p:spPr>
          <a:xfrm>
            <a:off x="914400" y="1774080"/>
            <a:ext cx="29257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Key Infrastructure Projects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Text 14"/>
          <p:cNvSpPr/>
          <p:nvPr/>
        </p:nvSpPr>
        <p:spPr>
          <a:xfrm>
            <a:off x="914400" y="2176200"/>
            <a:ext cx="457164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Modernizing transport infrastructure and digital tolling systems creates core data capture points.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Shape 15"/>
          <p:cNvSpPr/>
          <p:nvPr/>
        </p:nvSpPr>
        <p:spPr>
          <a:xfrm>
            <a:off x="914400" y="2724840"/>
            <a:ext cx="4617360" cy="594000"/>
          </a:xfrm>
          <a:prstGeom prst="roundRect">
            <a:avLst>
              <a:gd name="adj" fmla="val 12308"/>
            </a:avLst>
          </a:prstGeom>
          <a:solidFill>
            <a:srgbClr val="F8FAFD"/>
          </a:solidFill>
          <a:ln w="6350">
            <a:solidFill>
              <a:srgbClr val="E6EBF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Shape 16"/>
          <p:cNvSpPr/>
          <p:nvPr/>
        </p:nvSpPr>
        <p:spPr>
          <a:xfrm>
            <a:off x="1078920" y="2871360"/>
            <a:ext cx="310680" cy="310680"/>
          </a:xfrm>
          <a:prstGeom prst="roundRect">
            <a:avLst>
              <a:gd name="adj" fmla="val 23529"/>
            </a:avLst>
          </a:prstGeom>
          <a:solidFill>
            <a:srgbClr val="2F80ED">
              <a:alpha val="92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4" name="Text 17"/>
          <p:cNvSpPr/>
          <p:nvPr/>
        </p:nvSpPr>
        <p:spPr>
          <a:xfrm>
            <a:off x="1508760" y="2834640"/>
            <a:ext cx="34743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All-Electronic Tolling (AET)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Text 18"/>
          <p:cNvSpPr/>
          <p:nvPr/>
        </p:nvSpPr>
        <p:spPr>
          <a:xfrm>
            <a:off x="1508760" y="3017520"/>
            <a:ext cx="36572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ZINARA rolling out e-tags and cashless tolling to reduce delays and revenue leakage</a:t>
            </a:r>
            <a:endParaRPr lang="en-US" sz="6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Shape 19"/>
          <p:cNvSpPr/>
          <p:nvPr/>
        </p:nvSpPr>
        <p:spPr>
          <a:xfrm>
            <a:off x="1508760" y="3209400"/>
            <a:ext cx="283428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Shape 20"/>
          <p:cNvSpPr/>
          <p:nvPr/>
        </p:nvSpPr>
        <p:spPr>
          <a:xfrm>
            <a:off x="1508760" y="3209400"/>
            <a:ext cx="212580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Shape 21"/>
          <p:cNvSpPr/>
          <p:nvPr/>
        </p:nvSpPr>
        <p:spPr>
          <a:xfrm>
            <a:off x="914400" y="3593520"/>
            <a:ext cx="4617360" cy="594000"/>
          </a:xfrm>
          <a:prstGeom prst="roundRect">
            <a:avLst>
              <a:gd name="adj" fmla="val 12308"/>
            </a:avLst>
          </a:prstGeom>
          <a:solidFill>
            <a:srgbClr val="F8FAFD"/>
          </a:solidFill>
          <a:ln w="6350">
            <a:solidFill>
              <a:srgbClr val="E6EBF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Shape 22"/>
          <p:cNvSpPr/>
          <p:nvPr/>
        </p:nvSpPr>
        <p:spPr>
          <a:xfrm>
            <a:off x="1078920" y="3740040"/>
            <a:ext cx="310680" cy="310680"/>
          </a:xfrm>
          <a:prstGeom prst="roundRect">
            <a:avLst>
              <a:gd name="adj" fmla="val 23529"/>
            </a:avLst>
          </a:prstGeom>
          <a:solidFill>
            <a:srgbClr val="2F80ED">
              <a:alpha val="92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0" name="Text 23"/>
          <p:cNvSpPr/>
          <p:nvPr/>
        </p:nvSpPr>
        <p:spPr>
          <a:xfrm>
            <a:off x="1508760" y="3703320"/>
            <a:ext cx="34743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High-Tech Toll Plazas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Text 24"/>
          <p:cNvSpPr/>
          <p:nvPr/>
        </p:nvSpPr>
        <p:spPr>
          <a:xfrm>
            <a:off x="1508760" y="3886200"/>
            <a:ext cx="36572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Expanded toll infrastructure enabling payment without stopping</a:t>
            </a:r>
            <a:endParaRPr lang="en-US" sz="6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Shape 25"/>
          <p:cNvSpPr/>
          <p:nvPr/>
        </p:nvSpPr>
        <p:spPr>
          <a:xfrm>
            <a:off x="1508760" y="4078080"/>
            <a:ext cx="283428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Shape 26"/>
          <p:cNvSpPr/>
          <p:nvPr/>
        </p:nvSpPr>
        <p:spPr>
          <a:xfrm>
            <a:off x="1508760" y="4078080"/>
            <a:ext cx="170028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Shape 27"/>
          <p:cNvSpPr/>
          <p:nvPr/>
        </p:nvSpPr>
        <p:spPr>
          <a:xfrm>
            <a:off x="914400" y="4462200"/>
            <a:ext cx="4617360" cy="594000"/>
          </a:xfrm>
          <a:prstGeom prst="roundRect">
            <a:avLst>
              <a:gd name="adj" fmla="val 12308"/>
            </a:avLst>
          </a:prstGeom>
          <a:solidFill>
            <a:srgbClr val="F8FAFD"/>
          </a:solidFill>
          <a:ln w="6350">
            <a:solidFill>
              <a:srgbClr val="E6EBF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Shape 28"/>
          <p:cNvSpPr/>
          <p:nvPr/>
        </p:nvSpPr>
        <p:spPr>
          <a:xfrm>
            <a:off x="1078920" y="4608720"/>
            <a:ext cx="310680" cy="310680"/>
          </a:xfrm>
          <a:prstGeom prst="roundRect">
            <a:avLst>
              <a:gd name="adj" fmla="val 23529"/>
            </a:avLst>
          </a:prstGeom>
          <a:solidFill>
            <a:srgbClr val="2F80ED">
              <a:alpha val="92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6" name="Text 29"/>
          <p:cNvSpPr/>
          <p:nvPr/>
        </p:nvSpPr>
        <p:spPr>
          <a:xfrm>
            <a:off x="1508760" y="4572000"/>
            <a:ext cx="347436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Mabvuku Interchange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Text 30"/>
          <p:cNvSpPr/>
          <p:nvPr/>
        </p:nvSpPr>
        <p:spPr>
          <a:xfrm>
            <a:off x="1508760" y="4754880"/>
            <a:ext cx="36572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3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Construction to reduce congestion in eastern Harare</a:t>
            </a:r>
            <a:endParaRPr lang="en-US" sz="6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Shape 31"/>
          <p:cNvSpPr/>
          <p:nvPr/>
        </p:nvSpPr>
        <p:spPr>
          <a:xfrm>
            <a:off x="1508760" y="4946760"/>
            <a:ext cx="283428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Shape 32"/>
          <p:cNvSpPr/>
          <p:nvPr/>
        </p:nvSpPr>
        <p:spPr>
          <a:xfrm>
            <a:off x="1508760" y="4946760"/>
            <a:ext cx="127512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Shape 33"/>
          <p:cNvSpPr/>
          <p:nvPr/>
        </p:nvSpPr>
        <p:spPr>
          <a:xfrm>
            <a:off x="6446520" y="1481400"/>
            <a:ext cx="5074560" cy="4370400"/>
          </a:xfrm>
          <a:prstGeom prst="roundRect">
            <a:avLst>
              <a:gd name="adj" fmla="val 292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Text 34"/>
          <p:cNvSpPr/>
          <p:nvPr/>
        </p:nvSpPr>
        <p:spPr>
          <a:xfrm>
            <a:off x="6766560" y="1774080"/>
            <a:ext cx="2742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Digitalization Initiatives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Shape 35"/>
          <p:cNvSpPr/>
          <p:nvPr/>
        </p:nvSpPr>
        <p:spPr>
          <a:xfrm>
            <a:off x="6766560" y="2432160"/>
            <a:ext cx="4251600" cy="529920"/>
          </a:xfrm>
          <a:prstGeom prst="roundRect">
            <a:avLst>
              <a:gd name="adj" fmla="val 1379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Text 36"/>
          <p:cNvSpPr/>
          <p:nvPr/>
        </p:nvSpPr>
        <p:spPr>
          <a:xfrm>
            <a:off x="7086600" y="2541960"/>
            <a:ext cx="2377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Cashless Payment Systems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Text 37"/>
          <p:cNvSpPr/>
          <p:nvPr/>
        </p:nvSpPr>
        <p:spPr>
          <a:xfrm>
            <a:off x="7086600" y="2706480"/>
            <a:ext cx="34743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E-tags and automated payment processing at tollgates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Shape 38"/>
          <p:cNvSpPr/>
          <p:nvPr/>
        </p:nvSpPr>
        <p:spPr>
          <a:xfrm>
            <a:off x="7086600" y="2871360"/>
            <a:ext cx="32457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Shape 39"/>
          <p:cNvSpPr/>
          <p:nvPr/>
        </p:nvSpPr>
        <p:spPr>
          <a:xfrm>
            <a:off x="7086600" y="2871360"/>
            <a:ext cx="253152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7" name="Shape 40"/>
          <p:cNvSpPr/>
          <p:nvPr/>
        </p:nvSpPr>
        <p:spPr>
          <a:xfrm>
            <a:off x="6766560" y="3218760"/>
            <a:ext cx="4251600" cy="529920"/>
          </a:xfrm>
          <a:prstGeom prst="roundRect">
            <a:avLst>
              <a:gd name="adj" fmla="val 1379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Text 41"/>
          <p:cNvSpPr/>
          <p:nvPr/>
        </p:nvSpPr>
        <p:spPr>
          <a:xfrm>
            <a:off x="7086600" y="3328560"/>
            <a:ext cx="2377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RFID Vehicle Tracking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Text 42"/>
          <p:cNvSpPr/>
          <p:nvPr/>
        </p:nvSpPr>
        <p:spPr>
          <a:xfrm>
            <a:off x="7086600" y="3493080"/>
            <a:ext cx="34743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Real-time vehicle classification and monitoring systems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Shape 43"/>
          <p:cNvSpPr/>
          <p:nvPr/>
        </p:nvSpPr>
        <p:spPr>
          <a:xfrm>
            <a:off x="7086600" y="3657600"/>
            <a:ext cx="32457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Shape 44"/>
          <p:cNvSpPr/>
          <p:nvPr/>
        </p:nvSpPr>
        <p:spPr>
          <a:xfrm>
            <a:off x="7086600" y="3657600"/>
            <a:ext cx="207720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2" name="Shape 45"/>
          <p:cNvSpPr/>
          <p:nvPr/>
        </p:nvSpPr>
        <p:spPr>
          <a:xfrm>
            <a:off x="6766560" y="4005000"/>
            <a:ext cx="4251600" cy="529920"/>
          </a:xfrm>
          <a:prstGeom prst="roundRect">
            <a:avLst>
              <a:gd name="adj" fmla="val 1379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Text 46"/>
          <p:cNvSpPr/>
          <p:nvPr/>
        </p:nvSpPr>
        <p:spPr>
          <a:xfrm>
            <a:off x="7086600" y="4114800"/>
            <a:ext cx="2377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8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Data Analytics Platform</a:t>
            </a:r>
            <a:endParaRPr lang="en-US" sz="7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Text 47"/>
          <p:cNvSpPr/>
          <p:nvPr/>
        </p:nvSpPr>
        <p:spPr>
          <a:xfrm>
            <a:off x="7086600" y="4279320"/>
            <a:ext cx="34743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Tollgates evolving into data hubs for traffic analysis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Shape 48"/>
          <p:cNvSpPr/>
          <p:nvPr/>
        </p:nvSpPr>
        <p:spPr>
          <a:xfrm>
            <a:off x="7086600" y="4443840"/>
            <a:ext cx="32457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Shape 49"/>
          <p:cNvSpPr/>
          <p:nvPr/>
        </p:nvSpPr>
        <p:spPr>
          <a:xfrm>
            <a:off x="7086600" y="4443840"/>
            <a:ext cx="162288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Shape 50"/>
          <p:cNvSpPr/>
          <p:nvPr/>
        </p:nvSpPr>
        <p:spPr>
          <a:xfrm>
            <a:off x="658440" y="5989320"/>
            <a:ext cx="3474360" cy="310680"/>
          </a:xfrm>
          <a:prstGeom prst="roundRect">
            <a:avLst>
              <a:gd name="adj" fmla="val 26471"/>
            </a:avLst>
          </a:prstGeom>
          <a:solidFill>
            <a:srgbClr val="2ECC71">
              <a:alpha val="12000"/>
            </a:srgbClr>
          </a:solidFill>
          <a:ln w="5080">
            <a:solidFill>
              <a:srgbClr val="2ECC71">
                <a:alpha val="3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Text 51"/>
          <p:cNvSpPr/>
          <p:nvPr/>
        </p:nvSpPr>
        <p:spPr>
          <a:xfrm>
            <a:off x="768240" y="6062400"/>
            <a:ext cx="325476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Key insight: digital tolling creates reusable traffic data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0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1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2" name="Image 0" descr="/mnt/data/ppt_media/ppt/media/image27.png"/>
          <p:cNvPicPr/>
          <p:nvPr/>
        </p:nvPicPr>
        <p:blipFill>
          <a:blip r:embed="rId3"/>
          <a:stretch/>
        </p:blipFill>
        <p:spPr>
          <a:xfrm>
            <a:off x="6382440" y="0"/>
            <a:ext cx="580608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3" name="Shape 3"/>
          <p:cNvSpPr/>
          <p:nvPr/>
        </p:nvSpPr>
        <p:spPr>
          <a:xfrm>
            <a:off x="6382440" y="0"/>
            <a:ext cx="5806080" cy="6857640"/>
          </a:xfrm>
          <a:prstGeom prst="rect">
            <a:avLst/>
          </a:prstGeom>
          <a:solidFill>
            <a:srgbClr val="061A2D">
              <a:alpha val="70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4" name="Shape 4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Text 5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E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6" name="Text 6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07 / ENFORCEMENT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7" name="Text 7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AI-Powered Enforcement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8" name="Text 8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A transparent enforcement pipeline should detect offences, validate evidence and protect public trust.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9" name="Shape 9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0" name="Text 10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1" name="Text 11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11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Shape 12"/>
          <p:cNvSpPr/>
          <p:nvPr/>
        </p:nvSpPr>
        <p:spPr>
          <a:xfrm>
            <a:off x="594360" y="1847160"/>
            <a:ext cx="1199880" cy="15084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Shape 13"/>
          <p:cNvSpPr/>
          <p:nvPr/>
        </p:nvSpPr>
        <p:spPr>
          <a:xfrm>
            <a:off x="740520" y="20116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00D4FF">
              <a:alpha val="92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Text 14"/>
          <p:cNvSpPr/>
          <p:nvPr/>
        </p:nvSpPr>
        <p:spPr>
          <a:xfrm>
            <a:off x="822960" y="20941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5" name="Text 15"/>
          <p:cNvSpPr/>
          <p:nvPr/>
        </p:nvSpPr>
        <p:spPr>
          <a:xfrm>
            <a:off x="740520" y="2468880"/>
            <a:ext cx="907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Capture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6" name="Text 16"/>
          <p:cNvSpPr/>
          <p:nvPr/>
        </p:nvSpPr>
        <p:spPr>
          <a:xfrm>
            <a:off x="740520" y="2807280"/>
            <a:ext cx="90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Cameras and sensors detect red-light running, illegal stops, speed and lane violations.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7" name="Shape 17"/>
          <p:cNvSpPr/>
          <p:nvPr/>
        </p:nvSpPr>
        <p:spPr>
          <a:xfrm rot="5400000">
            <a:off x="1849680" y="252864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8" name="Shape 18"/>
          <p:cNvSpPr/>
          <p:nvPr/>
        </p:nvSpPr>
        <p:spPr>
          <a:xfrm>
            <a:off x="2023200" y="1847160"/>
            <a:ext cx="1199880" cy="1508400"/>
          </a:xfrm>
          <a:prstGeom prst="roundRect">
            <a:avLst>
              <a:gd name="adj" fmla="val 10667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Shape 19"/>
          <p:cNvSpPr/>
          <p:nvPr/>
        </p:nvSpPr>
        <p:spPr>
          <a:xfrm>
            <a:off x="2169360" y="20116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2ECC71">
              <a:alpha val="92000"/>
            </a:srgbClr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Text 20"/>
          <p:cNvSpPr/>
          <p:nvPr/>
        </p:nvSpPr>
        <p:spPr>
          <a:xfrm>
            <a:off x="2251800" y="20941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Text 21"/>
          <p:cNvSpPr/>
          <p:nvPr/>
        </p:nvSpPr>
        <p:spPr>
          <a:xfrm>
            <a:off x="2169360" y="2468880"/>
            <a:ext cx="907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Verify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2" name="Text 22"/>
          <p:cNvSpPr/>
          <p:nvPr/>
        </p:nvSpPr>
        <p:spPr>
          <a:xfrm>
            <a:off x="2169360" y="2807280"/>
            <a:ext cx="90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 flags evidence; human review confirms plate, location, time and offence category.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3" name="Shape 23"/>
          <p:cNvSpPr/>
          <p:nvPr/>
        </p:nvSpPr>
        <p:spPr>
          <a:xfrm rot="5400000">
            <a:off x="3278520" y="252864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4" name="Shape 24"/>
          <p:cNvSpPr/>
          <p:nvPr/>
        </p:nvSpPr>
        <p:spPr>
          <a:xfrm>
            <a:off x="3452040" y="1847160"/>
            <a:ext cx="1199880" cy="1508400"/>
          </a:xfrm>
          <a:prstGeom prst="roundRect">
            <a:avLst>
              <a:gd name="adj" fmla="val 10667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5" name="Shape 25"/>
          <p:cNvSpPr/>
          <p:nvPr/>
        </p:nvSpPr>
        <p:spPr>
          <a:xfrm>
            <a:off x="3598200" y="20116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FFC857">
              <a:alpha val="92000"/>
            </a:srgbClr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Text 26"/>
          <p:cNvSpPr/>
          <p:nvPr/>
        </p:nvSpPr>
        <p:spPr>
          <a:xfrm>
            <a:off x="3680640" y="20941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7" name="Text 27"/>
          <p:cNvSpPr/>
          <p:nvPr/>
        </p:nvSpPr>
        <p:spPr>
          <a:xfrm>
            <a:off x="3598200" y="2468880"/>
            <a:ext cx="907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Issue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8" name="Text 28"/>
          <p:cNvSpPr/>
          <p:nvPr/>
        </p:nvSpPr>
        <p:spPr>
          <a:xfrm>
            <a:off x="3598200" y="2807280"/>
            <a:ext cx="90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Automated fine notification connects to vehicle registry and payment channels.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9" name="Shape 29"/>
          <p:cNvSpPr/>
          <p:nvPr/>
        </p:nvSpPr>
        <p:spPr>
          <a:xfrm rot="5400000">
            <a:off x="4707360" y="252864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0" name="Shape 30"/>
          <p:cNvSpPr/>
          <p:nvPr/>
        </p:nvSpPr>
        <p:spPr>
          <a:xfrm>
            <a:off x="4880520" y="1847160"/>
            <a:ext cx="1199880" cy="1508400"/>
          </a:xfrm>
          <a:prstGeom prst="roundRect">
            <a:avLst>
              <a:gd name="adj" fmla="val 10667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Shape 31"/>
          <p:cNvSpPr/>
          <p:nvPr/>
        </p:nvSpPr>
        <p:spPr>
          <a:xfrm>
            <a:off x="5027040" y="20116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7A5CFF">
              <a:alpha val="92000"/>
            </a:srgbClr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2" name="Text 32"/>
          <p:cNvSpPr/>
          <p:nvPr/>
        </p:nvSpPr>
        <p:spPr>
          <a:xfrm>
            <a:off x="5109120" y="20941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Text 33"/>
          <p:cNvSpPr/>
          <p:nvPr/>
        </p:nvSpPr>
        <p:spPr>
          <a:xfrm>
            <a:off x="5027040" y="2468880"/>
            <a:ext cx="907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Appeal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4" name="Text 34"/>
          <p:cNvSpPr/>
          <p:nvPr/>
        </p:nvSpPr>
        <p:spPr>
          <a:xfrm>
            <a:off x="5027040" y="2807280"/>
            <a:ext cx="90720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Public-facing portal allows dispute review, audit trails and oversight reporting.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Shape 35"/>
          <p:cNvSpPr/>
          <p:nvPr/>
        </p:nvSpPr>
        <p:spPr>
          <a:xfrm>
            <a:off x="594360" y="3794760"/>
            <a:ext cx="255996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Shape 36"/>
          <p:cNvSpPr/>
          <p:nvPr/>
        </p:nvSpPr>
        <p:spPr>
          <a:xfrm>
            <a:off x="758880" y="39592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Text 37"/>
          <p:cNvSpPr/>
          <p:nvPr/>
        </p:nvSpPr>
        <p:spPr>
          <a:xfrm>
            <a:off x="978480" y="3977640"/>
            <a:ext cx="19929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Accuracy threshold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Text 38"/>
          <p:cNvSpPr/>
          <p:nvPr/>
        </p:nvSpPr>
        <p:spPr>
          <a:xfrm>
            <a:off x="978480" y="4325040"/>
            <a:ext cx="199296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No fine without evidence confidence and review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Shape 39"/>
          <p:cNvSpPr/>
          <p:nvPr/>
        </p:nvSpPr>
        <p:spPr>
          <a:xfrm>
            <a:off x="3383280" y="3794760"/>
            <a:ext cx="255996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Shape 40"/>
          <p:cNvSpPr/>
          <p:nvPr/>
        </p:nvSpPr>
        <p:spPr>
          <a:xfrm>
            <a:off x="3547800" y="39592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Text 41"/>
          <p:cNvSpPr/>
          <p:nvPr/>
        </p:nvSpPr>
        <p:spPr>
          <a:xfrm>
            <a:off x="3767400" y="3977640"/>
            <a:ext cx="19929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Audit trail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2" name="Text 42"/>
          <p:cNvSpPr/>
          <p:nvPr/>
        </p:nvSpPr>
        <p:spPr>
          <a:xfrm>
            <a:off x="3767400" y="4325040"/>
            <a:ext cx="199296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Every decision must be logged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3" name="Shape 43"/>
          <p:cNvSpPr/>
          <p:nvPr/>
        </p:nvSpPr>
        <p:spPr>
          <a:xfrm>
            <a:off x="594360" y="4818960"/>
            <a:ext cx="255996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Shape 44"/>
          <p:cNvSpPr/>
          <p:nvPr/>
        </p:nvSpPr>
        <p:spPr>
          <a:xfrm>
            <a:off x="758880" y="49834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Text 45"/>
          <p:cNvSpPr/>
          <p:nvPr/>
        </p:nvSpPr>
        <p:spPr>
          <a:xfrm>
            <a:off x="978480" y="5001840"/>
            <a:ext cx="19929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Privacy controls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6" name="Text 46"/>
          <p:cNvSpPr/>
          <p:nvPr/>
        </p:nvSpPr>
        <p:spPr>
          <a:xfrm>
            <a:off x="978480" y="5349240"/>
            <a:ext cx="199296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Defined retention and access rules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7" name="Shape 47"/>
          <p:cNvSpPr/>
          <p:nvPr/>
        </p:nvSpPr>
        <p:spPr>
          <a:xfrm>
            <a:off x="3383280" y="4818960"/>
            <a:ext cx="255996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Shape 48"/>
          <p:cNvSpPr/>
          <p:nvPr/>
        </p:nvSpPr>
        <p:spPr>
          <a:xfrm>
            <a:off x="3547800" y="49834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9" name="Text 49"/>
          <p:cNvSpPr/>
          <p:nvPr/>
        </p:nvSpPr>
        <p:spPr>
          <a:xfrm>
            <a:off x="3767400" y="5001840"/>
            <a:ext cx="19929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Transparency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Text 50"/>
          <p:cNvSpPr/>
          <p:nvPr/>
        </p:nvSpPr>
        <p:spPr>
          <a:xfrm>
            <a:off x="3767400" y="5349240"/>
            <a:ext cx="199296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Monthly reports and independent oversight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1" name="Shape 51"/>
          <p:cNvSpPr/>
          <p:nvPr/>
        </p:nvSpPr>
        <p:spPr>
          <a:xfrm>
            <a:off x="6903720" y="5074920"/>
            <a:ext cx="4388760" cy="712800"/>
          </a:xfrm>
          <a:prstGeom prst="roundRect">
            <a:avLst>
              <a:gd name="adj" fmla="val 17949"/>
            </a:avLst>
          </a:prstGeom>
          <a:solidFill>
            <a:srgbClr val="0B2540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2" name="Text 52"/>
          <p:cNvSpPr/>
          <p:nvPr/>
        </p:nvSpPr>
        <p:spPr>
          <a:xfrm>
            <a:off x="7223760" y="5321880"/>
            <a:ext cx="37944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7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Outcome: enforcement that is consistent, data-backed and harder to manipulate.</a:t>
            </a:r>
            <a:endParaRPr lang="en-US" sz="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6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08 / OPPORTUNITY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What More Can AI Do?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Four high-value use cases that move Zimbabwe from reactive enforcement to proactive network optimization.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12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Shape 10"/>
          <p:cNvSpPr/>
          <p:nvPr/>
        </p:nvSpPr>
        <p:spPr>
          <a:xfrm>
            <a:off x="594360" y="1627560"/>
            <a:ext cx="5074560" cy="150840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Shape 11"/>
          <p:cNvSpPr/>
          <p:nvPr/>
        </p:nvSpPr>
        <p:spPr>
          <a:xfrm>
            <a:off x="822960" y="1856160"/>
            <a:ext cx="475200" cy="475200"/>
          </a:xfrm>
          <a:prstGeom prst="roundRect">
            <a:avLst>
              <a:gd name="adj" fmla="val 23077"/>
            </a:avLst>
          </a:prstGeom>
          <a:solidFill>
            <a:srgbClr val="2ECC71">
              <a:alpha val="92000"/>
            </a:srgbClr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Text 12"/>
          <p:cNvSpPr/>
          <p:nvPr/>
        </p:nvSpPr>
        <p:spPr>
          <a:xfrm>
            <a:off x="1463040" y="1856160"/>
            <a:ext cx="3382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1. Dynamic Signal Timing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" name="Text 13"/>
          <p:cNvSpPr/>
          <p:nvPr/>
        </p:nvSpPr>
        <p:spPr>
          <a:xfrm>
            <a:off x="1463040" y="2249280"/>
            <a:ext cx="37486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Adjust green-light phases based on real-time volumes, queue length and pedestrian demand.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" name="Shape 14"/>
          <p:cNvSpPr/>
          <p:nvPr/>
        </p:nvSpPr>
        <p:spPr>
          <a:xfrm>
            <a:off x="1463040" y="27064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Shape 15"/>
          <p:cNvSpPr/>
          <p:nvPr/>
        </p:nvSpPr>
        <p:spPr>
          <a:xfrm>
            <a:off x="1463040" y="2706480"/>
            <a:ext cx="284148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Shape 16"/>
          <p:cNvSpPr/>
          <p:nvPr/>
        </p:nvSpPr>
        <p:spPr>
          <a:xfrm>
            <a:off x="6126480" y="1627560"/>
            <a:ext cx="5074560" cy="150840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Shape 17"/>
          <p:cNvSpPr/>
          <p:nvPr/>
        </p:nvSpPr>
        <p:spPr>
          <a:xfrm>
            <a:off x="6355080" y="1856160"/>
            <a:ext cx="475200" cy="475200"/>
          </a:xfrm>
          <a:prstGeom prst="roundRect">
            <a:avLst>
              <a:gd name="adj" fmla="val 23077"/>
            </a:avLst>
          </a:prstGeom>
          <a:solidFill>
            <a:srgbClr val="E04B4A">
              <a:alpha val="92000"/>
            </a:srgbClr>
          </a:solidFill>
          <a:ln w="12700">
            <a:solidFill>
              <a:srgbClr val="E04B4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1" name="Text 18"/>
          <p:cNvSpPr/>
          <p:nvPr/>
        </p:nvSpPr>
        <p:spPr>
          <a:xfrm>
            <a:off x="6995160" y="1856160"/>
            <a:ext cx="3382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2. Real-time Incident Detection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Text 19"/>
          <p:cNvSpPr/>
          <p:nvPr/>
        </p:nvSpPr>
        <p:spPr>
          <a:xfrm>
            <a:off x="6995160" y="2249280"/>
            <a:ext cx="37486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Flag crashes, stalled vehicles, flooding or abnormal congestion for rapid response.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Shape 20"/>
          <p:cNvSpPr/>
          <p:nvPr/>
        </p:nvSpPr>
        <p:spPr>
          <a:xfrm>
            <a:off x="6995160" y="27064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Shape 21"/>
          <p:cNvSpPr/>
          <p:nvPr/>
        </p:nvSpPr>
        <p:spPr>
          <a:xfrm>
            <a:off x="6995160" y="2706480"/>
            <a:ext cx="2638440" cy="72720"/>
          </a:xfrm>
          <a:prstGeom prst="roundRect">
            <a:avLst>
              <a:gd name="adj" fmla="val 25000"/>
            </a:avLst>
          </a:prstGeom>
          <a:solidFill>
            <a:srgbClr val="E04B4A"/>
          </a:solidFill>
          <a:ln w="12700">
            <a:solidFill>
              <a:srgbClr val="E04B4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5" name="Shape 22"/>
          <p:cNvSpPr/>
          <p:nvPr/>
        </p:nvSpPr>
        <p:spPr>
          <a:xfrm>
            <a:off x="594360" y="3456360"/>
            <a:ext cx="5074560" cy="150840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Shape 23"/>
          <p:cNvSpPr/>
          <p:nvPr/>
        </p:nvSpPr>
        <p:spPr>
          <a:xfrm>
            <a:off x="822960" y="3684960"/>
            <a:ext cx="475200" cy="475200"/>
          </a:xfrm>
          <a:prstGeom prst="roundRect">
            <a:avLst>
              <a:gd name="adj" fmla="val 23077"/>
            </a:avLst>
          </a:prstGeom>
          <a:solidFill>
            <a:srgbClr val="2F80ED">
              <a:alpha val="92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7" name="Text 24"/>
          <p:cNvSpPr/>
          <p:nvPr/>
        </p:nvSpPr>
        <p:spPr>
          <a:xfrm>
            <a:off x="1463040" y="3684960"/>
            <a:ext cx="3382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3. Predictive Analytics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Text 25"/>
          <p:cNvSpPr/>
          <p:nvPr/>
        </p:nvSpPr>
        <p:spPr>
          <a:xfrm>
            <a:off x="1463040" y="4078080"/>
            <a:ext cx="37486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Forecast congestion hotspots using weather, events, school terms and historic traffic flows.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Shape 26"/>
          <p:cNvSpPr/>
          <p:nvPr/>
        </p:nvSpPr>
        <p:spPr>
          <a:xfrm>
            <a:off x="1463040" y="45352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Shape 27"/>
          <p:cNvSpPr/>
          <p:nvPr/>
        </p:nvSpPr>
        <p:spPr>
          <a:xfrm>
            <a:off x="1463040" y="4535280"/>
            <a:ext cx="233424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1" name="Shape 28"/>
          <p:cNvSpPr/>
          <p:nvPr/>
        </p:nvSpPr>
        <p:spPr>
          <a:xfrm>
            <a:off x="6126480" y="3456360"/>
            <a:ext cx="5074560" cy="150840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Shape 29"/>
          <p:cNvSpPr/>
          <p:nvPr/>
        </p:nvSpPr>
        <p:spPr>
          <a:xfrm>
            <a:off x="6355080" y="3684960"/>
            <a:ext cx="475200" cy="475200"/>
          </a:xfrm>
          <a:prstGeom prst="roundRect">
            <a:avLst>
              <a:gd name="adj" fmla="val 23077"/>
            </a:avLst>
          </a:prstGeom>
          <a:solidFill>
            <a:srgbClr val="7A5CFF">
              <a:alpha val="92000"/>
            </a:srgbClr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3" name="Text 30"/>
          <p:cNvSpPr/>
          <p:nvPr/>
        </p:nvSpPr>
        <p:spPr>
          <a:xfrm>
            <a:off x="6995160" y="3684960"/>
            <a:ext cx="3382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4. Public Transport Optimization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Text 31"/>
          <p:cNvSpPr/>
          <p:nvPr/>
        </p:nvSpPr>
        <p:spPr>
          <a:xfrm>
            <a:off x="6995160" y="4078080"/>
            <a:ext cx="374868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Use GPS and payment data to plan routes, regulate loading points and reduce CBD chaos.</a:t>
            </a:r>
            <a:endParaRPr lang="en-US" sz="8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5" name="Shape 32"/>
          <p:cNvSpPr/>
          <p:nvPr/>
        </p:nvSpPr>
        <p:spPr>
          <a:xfrm>
            <a:off x="6995160" y="45352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Shape 33"/>
          <p:cNvSpPr/>
          <p:nvPr/>
        </p:nvSpPr>
        <p:spPr>
          <a:xfrm>
            <a:off x="6995160" y="4535280"/>
            <a:ext cx="2435760" cy="72720"/>
          </a:xfrm>
          <a:prstGeom prst="roundRect">
            <a:avLst>
              <a:gd name="adj" fmla="val 25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7" name="Shape 34"/>
          <p:cNvSpPr/>
          <p:nvPr/>
        </p:nvSpPr>
        <p:spPr>
          <a:xfrm>
            <a:off x="594360" y="5440680"/>
            <a:ext cx="10743840" cy="493560"/>
          </a:xfrm>
          <a:prstGeom prst="roundRect">
            <a:avLst>
              <a:gd name="adj" fmla="val 25926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8" name="Text 35"/>
          <p:cNvSpPr/>
          <p:nvPr/>
        </p:nvSpPr>
        <p:spPr>
          <a:xfrm>
            <a:off x="914400" y="5614560"/>
            <a:ext cx="100580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Priority sequence: start with signals and incidents, then integrate forecasting and public transport once data quality improves.</a:t>
            </a:r>
            <a:endParaRPr lang="en-US" sz="83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0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1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72" name="Image 0" descr="/mnt/data/ppt_media/ppt/media/image34.jpeg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3" name="Shape 3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61A2D">
              <a:alpha val="75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4" name="Shape 4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5" name="Text 5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KE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6" name="Text 6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09 / CASE STUDY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7" name="Text 7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Nairobi, Kenya - Nota AI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8" name="Text 8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Smart intersection technology shows how AI can support intelligent transport systems in African cities.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9" name="Shape 9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0" name="Text 10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1" name="Text 11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13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2" name="Shape 12"/>
          <p:cNvSpPr/>
          <p:nvPr/>
        </p:nvSpPr>
        <p:spPr>
          <a:xfrm>
            <a:off x="594360" y="1600200"/>
            <a:ext cx="4754520" cy="1051200"/>
          </a:xfrm>
          <a:prstGeom prst="roundRect">
            <a:avLst>
              <a:gd name="adj" fmla="val 12174"/>
            </a:avLst>
          </a:prstGeom>
          <a:solidFill>
            <a:srgbClr val="0B2540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3" name="Text 13"/>
          <p:cNvSpPr/>
          <p:nvPr/>
        </p:nvSpPr>
        <p:spPr>
          <a:xfrm>
            <a:off x="914400" y="1920240"/>
            <a:ext cx="41601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South Korean firm Nota AI supplied smart intersection technology for an intelligent transport system in Nairobi, Kenya.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4" name="Shape 14"/>
          <p:cNvSpPr/>
          <p:nvPr/>
        </p:nvSpPr>
        <p:spPr>
          <a:xfrm>
            <a:off x="594360" y="2999160"/>
            <a:ext cx="223992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5" name="Shape 15"/>
          <p:cNvSpPr/>
          <p:nvPr/>
        </p:nvSpPr>
        <p:spPr>
          <a:xfrm>
            <a:off x="758880" y="31636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Text 16"/>
          <p:cNvSpPr/>
          <p:nvPr/>
        </p:nvSpPr>
        <p:spPr>
          <a:xfrm>
            <a:off x="978480" y="3182040"/>
            <a:ext cx="16729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Computational efficiency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7" name="Text 17"/>
          <p:cNvSpPr/>
          <p:nvPr/>
        </p:nvSpPr>
        <p:spPr>
          <a:xfrm>
            <a:off x="978480" y="3529440"/>
            <a:ext cx="167292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Reduced computational complexity for edge deployment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8" name="Shape 18"/>
          <p:cNvSpPr/>
          <p:nvPr/>
        </p:nvSpPr>
        <p:spPr>
          <a:xfrm>
            <a:off x="3081600" y="2999160"/>
            <a:ext cx="223992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9" name="Shape 19"/>
          <p:cNvSpPr/>
          <p:nvPr/>
        </p:nvSpPr>
        <p:spPr>
          <a:xfrm>
            <a:off x="3246120" y="316368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Text 20"/>
          <p:cNvSpPr/>
          <p:nvPr/>
        </p:nvSpPr>
        <p:spPr>
          <a:xfrm>
            <a:off x="3465720" y="3182040"/>
            <a:ext cx="16729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Lower memory load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1" name="Text 21"/>
          <p:cNvSpPr/>
          <p:nvPr/>
        </p:nvSpPr>
        <p:spPr>
          <a:xfrm>
            <a:off x="3465720" y="3529440"/>
            <a:ext cx="167292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Optimised AI models need less device memory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Shape 22"/>
          <p:cNvSpPr/>
          <p:nvPr/>
        </p:nvSpPr>
        <p:spPr>
          <a:xfrm>
            <a:off x="594360" y="4005000"/>
            <a:ext cx="223992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Shape 23"/>
          <p:cNvSpPr/>
          <p:nvPr/>
        </p:nvSpPr>
        <p:spPr>
          <a:xfrm>
            <a:off x="758880" y="416952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Text 24"/>
          <p:cNvSpPr/>
          <p:nvPr/>
        </p:nvSpPr>
        <p:spPr>
          <a:xfrm>
            <a:off x="978480" y="4187880"/>
            <a:ext cx="16729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Low power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5" name="Text 25"/>
          <p:cNvSpPr/>
          <p:nvPr/>
        </p:nvSpPr>
        <p:spPr>
          <a:xfrm>
            <a:off x="978480" y="4535280"/>
            <a:ext cx="167292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Fits intersections with limited power and rugged conditions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6" name="Shape 26"/>
          <p:cNvSpPr/>
          <p:nvPr/>
        </p:nvSpPr>
        <p:spPr>
          <a:xfrm>
            <a:off x="3081600" y="4005000"/>
            <a:ext cx="2239920" cy="82260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7" name="Shape 27"/>
          <p:cNvSpPr/>
          <p:nvPr/>
        </p:nvSpPr>
        <p:spPr>
          <a:xfrm>
            <a:off x="3246120" y="4169520"/>
            <a:ext cx="91080" cy="49356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8" name="Text 28"/>
          <p:cNvSpPr/>
          <p:nvPr/>
        </p:nvSpPr>
        <p:spPr>
          <a:xfrm>
            <a:off x="3465720" y="4187880"/>
            <a:ext cx="167292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Low latency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9" name="Text 29"/>
          <p:cNvSpPr/>
          <p:nvPr/>
        </p:nvSpPr>
        <p:spPr>
          <a:xfrm>
            <a:off x="3465720" y="4535280"/>
            <a:ext cx="1672920" cy="2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Supports live signal and incident decisions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0" name="Shape 30"/>
          <p:cNvSpPr/>
          <p:nvPr/>
        </p:nvSpPr>
        <p:spPr>
          <a:xfrm>
            <a:off x="6949440" y="4983480"/>
            <a:ext cx="4343040" cy="731160"/>
          </a:xfrm>
          <a:prstGeom prst="roundRect">
            <a:avLst>
              <a:gd name="adj" fmla="val 17500"/>
            </a:avLst>
          </a:prstGeom>
          <a:solidFill>
            <a:srgbClr val="0B2540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1" name="Text 31"/>
          <p:cNvSpPr/>
          <p:nvPr/>
        </p:nvSpPr>
        <p:spPr>
          <a:xfrm>
            <a:off x="7269480" y="5239440"/>
            <a:ext cx="374868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Lesson for Zimbabwe: prioritize edge AI and low-latency systems where connectivity is uneven.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4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5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IN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09 / CASE STUDY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7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Pune, India - Google AI Case Study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8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Smartphone speed data can reduce CAPEX by using existing digital mobility signals.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0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1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14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2" name="Image 0" descr="/mnt/data/ppt_media/ppt/media/image35.png"/>
          <p:cNvPicPr/>
          <p:nvPr/>
        </p:nvPicPr>
        <p:blipFill>
          <a:blip r:embed="rId3"/>
          <a:stretch/>
        </p:blipFill>
        <p:spPr>
          <a:xfrm>
            <a:off x="594360" y="1508760"/>
            <a:ext cx="5348880" cy="3382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3" name="Shape 10"/>
          <p:cNvSpPr/>
          <p:nvPr/>
        </p:nvSpPr>
        <p:spPr>
          <a:xfrm>
            <a:off x="6400800" y="1508760"/>
            <a:ext cx="5074560" cy="3382920"/>
          </a:xfrm>
          <a:prstGeom prst="roundRect">
            <a:avLst>
              <a:gd name="adj" fmla="val 378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4" name="Text 11"/>
          <p:cNvSpPr/>
          <p:nvPr/>
        </p:nvSpPr>
        <p:spPr>
          <a:xfrm>
            <a:off x="6720840" y="1810440"/>
            <a:ext cx="2194200" cy="24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Trafficure app concept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Text 12"/>
          <p:cNvSpPr/>
          <p:nvPr/>
        </p:nvSpPr>
        <p:spPr>
          <a:xfrm>
            <a:off x="6720840" y="2240280"/>
            <a:ext cx="4251600" cy="47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In 2026, Pune partnered with Google India to launch the Trafficure app, using live speed data from smartphones to monitor congestion and inform traffic control.</a:t>
            </a:r>
            <a:endParaRPr lang="en-US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6" name="Shape 13"/>
          <p:cNvSpPr/>
          <p:nvPr/>
        </p:nvSpPr>
        <p:spPr>
          <a:xfrm>
            <a:off x="6720840" y="3035880"/>
            <a:ext cx="4160160" cy="383760"/>
          </a:xfrm>
          <a:prstGeom prst="roundRect">
            <a:avLst>
              <a:gd name="adj" fmla="val 19048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Text 14"/>
          <p:cNvSpPr/>
          <p:nvPr/>
        </p:nvSpPr>
        <p:spPr>
          <a:xfrm>
            <a:off x="6903720" y="3117960"/>
            <a:ext cx="169128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Replicable data model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Text 15"/>
          <p:cNvSpPr/>
          <p:nvPr/>
        </p:nvSpPr>
        <p:spPr>
          <a:xfrm>
            <a:off x="8412480" y="3117960"/>
            <a:ext cx="22856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Can be approximated using Google Maps/Waze-style speed feeds</a:t>
            </a:r>
            <a:endParaRPr lang="en-US" sz="5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9" name="Shape 16"/>
          <p:cNvSpPr/>
          <p:nvPr/>
        </p:nvSpPr>
        <p:spPr>
          <a:xfrm>
            <a:off x="6720840" y="3566160"/>
            <a:ext cx="4160160" cy="383760"/>
          </a:xfrm>
          <a:prstGeom prst="roundRect">
            <a:avLst>
              <a:gd name="adj" fmla="val 19048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0" name="Text 17"/>
          <p:cNvSpPr/>
          <p:nvPr/>
        </p:nvSpPr>
        <p:spPr>
          <a:xfrm>
            <a:off x="6903720" y="3648600"/>
            <a:ext cx="169128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Lower upfront CAPEX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Text 18"/>
          <p:cNvSpPr/>
          <p:nvPr/>
        </p:nvSpPr>
        <p:spPr>
          <a:xfrm>
            <a:off x="8412480" y="3648600"/>
            <a:ext cx="22856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850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Does not require immediate heavy roadside hardware investment</a:t>
            </a:r>
            <a:endParaRPr lang="en-US" sz="5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Shape 19"/>
          <p:cNvSpPr/>
          <p:nvPr/>
        </p:nvSpPr>
        <p:spPr>
          <a:xfrm>
            <a:off x="6720840" y="4096440"/>
            <a:ext cx="4160160" cy="383760"/>
          </a:xfrm>
          <a:prstGeom prst="roundRect">
            <a:avLst>
              <a:gd name="adj" fmla="val 19048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Text 20"/>
          <p:cNvSpPr/>
          <p:nvPr/>
        </p:nvSpPr>
        <p:spPr>
          <a:xfrm>
            <a:off x="6903720" y="4178880"/>
            <a:ext cx="169128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Real-time monitoring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Text 21"/>
          <p:cNvSpPr/>
          <p:nvPr/>
        </p:nvSpPr>
        <p:spPr>
          <a:xfrm>
            <a:off x="8412480" y="4178880"/>
            <a:ext cx="22856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Identifies slow, clear and congested segments quickly</a:t>
            </a:r>
            <a:endParaRPr lang="en-US" sz="5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Shape 22"/>
          <p:cNvSpPr/>
          <p:nvPr/>
        </p:nvSpPr>
        <p:spPr>
          <a:xfrm>
            <a:off x="594360" y="5257800"/>
            <a:ext cx="10881000" cy="658080"/>
          </a:xfrm>
          <a:prstGeom prst="roundRect">
            <a:avLst>
              <a:gd name="adj" fmla="val 19444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6" name="Text 23"/>
          <p:cNvSpPr/>
          <p:nvPr/>
        </p:nvSpPr>
        <p:spPr>
          <a:xfrm>
            <a:off x="914400" y="5486400"/>
            <a:ext cx="101494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7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Lesson for Zimbabwe: begin with mobile and platform data while building long-term sensor infrastructure.</a:t>
            </a:r>
            <a:endParaRPr lang="en-US" sz="8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0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?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1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10 / GAPS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The Missing Pieces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The current environment has the foundation for AI, but the system needs integration, scope expansion and data discipline.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4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15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Shape 10"/>
          <p:cNvSpPr/>
          <p:nvPr/>
        </p:nvSpPr>
        <p:spPr>
          <a:xfrm>
            <a:off x="640080" y="1691640"/>
            <a:ext cx="507456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Shape 11"/>
          <p:cNvSpPr/>
          <p:nvPr/>
        </p:nvSpPr>
        <p:spPr>
          <a:xfrm>
            <a:off x="877680" y="1920240"/>
            <a:ext cx="511560" cy="511560"/>
          </a:xfrm>
          <a:prstGeom prst="roundRect">
            <a:avLst>
              <a:gd name="adj" fmla="val 21429"/>
            </a:avLst>
          </a:prstGeom>
          <a:solidFill>
            <a:srgbClr val="2F80ED">
              <a:alpha val="93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9" name="Text 12"/>
          <p:cNvSpPr/>
          <p:nvPr/>
        </p:nvSpPr>
        <p:spPr>
          <a:xfrm>
            <a:off x="1554480" y="1984320"/>
            <a:ext cx="2971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Fragmented Systems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0" name="Text 13"/>
          <p:cNvSpPr/>
          <p:nvPr/>
        </p:nvSpPr>
        <p:spPr>
          <a:xfrm>
            <a:off x="1554480" y="2350080"/>
            <a:ext cx="35658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ZRP, ZINARA and VID databases are not fully integrated, limiting real-time coordination.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Shape 14"/>
          <p:cNvSpPr/>
          <p:nvPr/>
        </p:nvSpPr>
        <p:spPr>
          <a:xfrm>
            <a:off x="1554480" y="28072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Shape 15"/>
          <p:cNvSpPr/>
          <p:nvPr/>
        </p:nvSpPr>
        <p:spPr>
          <a:xfrm>
            <a:off x="1554480" y="2807280"/>
            <a:ext cx="253728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3" name="Shape 16"/>
          <p:cNvSpPr/>
          <p:nvPr/>
        </p:nvSpPr>
        <p:spPr>
          <a:xfrm>
            <a:off x="6172200" y="1691640"/>
            <a:ext cx="507456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Shape 17"/>
          <p:cNvSpPr/>
          <p:nvPr/>
        </p:nvSpPr>
        <p:spPr>
          <a:xfrm>
            <a:off x="6409800" y="1920240"/>
            <a:ext cx="511560" cy="511560"/>
          </a:xfrm>
          <a:prstGeom prst="roundRect">
            <a:avLst>
              <a:gd name="adj" fmla="val 21429"/>
            </a:avLst>
          </a:prstGeom>
          <a:solidFill>
            <a:srgbClr val="7A5CFF">
              <a:alpha val="93000"/>
            </a:srgbClr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5" name="Text 18"/>
          <p:cNvSpPr/>
          <p:nvPr/>
        </p:nvSpPr>
        <p:spPr>
          <a:xfrm>
            <a:off x="7086600" y="1984320"/>
            <a:ext cx="2971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Limited AI Scope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6" name="Text 19"/>
          <p:cNvSpPr/>
          <p:nvPr/>
        </p:nvSpPr>
        <p:spPr>
          <a:xfrm>
            <a:off x="7086600" y="2350080"/>
            <a:ext cx="35658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Current deployment focuses on enforcement, not yet on optimization and prevention.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7" name="Shape 20"/>
          <p:cNvSpPr/>
          <p:nvPr/>
        </p:nvSpPr>
        <p:spPr>
          <a:xfrm>
            <a:off x="7086600" y="280728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Shape 21"/>
          <p:cNvSpPr/>
          <p:nvPr/>
        </p:nvSpPr>
        <p:spPr>
          <a:xfrm>
            <a:off x="7086600" y="2807280"/>
            <a:ext cx="2029680" cy="72720"/>
          </a:xfrm>
          <a:prstGeom prst="roundRect">
            <a:avLst>
              <a:gd name="adj" fmla="val 25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9" name="Shape 22"/>
          <p:cNvSpPr/>
          <p:nvPr/>
        </p:nvSpPr>
        <p:spPr>
          <a:xfrm>
            <a:off x="640080" y="3429000"/>
            <a:ext cx="507456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0" name="Shape 23"/>
          <p:cNvSpPr/>
          <p:nvPr/>
        </p:nvSpPr>
        <p:spPr>
          <a:xfrm>
            <a:off x="877680" y="3657600"/>
            <a:ext cx="511560" cy="511560"/>
          </a:xfrm>
          <a:prstGeom prst="roundRect">
            <a:avLst>
              <a:gd name="adj" fmla="val 21429"/>
            </a:avLst>
          </a:prstGeom>
          <a:solidFill>
            <a:srgbClr val="FF7A45">
              <a:alpha val="93000"/>
            </a:srgbClr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Text 24"/>
          <p:cNvSpPr/>
          <p:nvPr/>
        </p:nvSpPr>
        <p:spPr>
          <a:xfrm>
            <a:off x="1554480" y="3721680"/>
            <a:ext cx="2971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Data Gaps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Text 25"/>
          <p:cNvSpPr/>
          <p:nvPr/>
        </p:nvSpPr>
        <p:spPr>
          <a:xfrm>
            <a:off x="1554480" y="4087440"/>
            <a:ext cx="35658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No centralized traffic data repository for city-wide analytics and model training.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3" name="Shape 26"/>
          <p:cNvSpPr/>
          <p:nvPr/>
        </p:nvSpPr>
        <p:spPr>
          <a:xfrm>
            <a:off x="1554480" y="454464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4" name="Shape 27"/>
          <p:cNvSpPr/>
          <p:nvPr/>
        </p:nvSpPr>
        <p:spPr>
          <a:xfrm>
            <a:off x="1554480" y="4544640"/>
            <a:ext cx="1522080" cy="72720"/>
          </a:xfrm>
          <a:prstGeom prst="roundRect">
            <a:avLst>
              <a:gd name="adj" fmla="val 25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5" name="Shape 28"/>
          <p:cNvSpPr/>
          <p:nvPr/>
        </p:nvSpPr>
        <p:spPr>
          <a:xfrm>
            <a:off x="6172200" y="3429000"/>
            <a:ext cx="507456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6" name="Shape 29"/>
          <p:cNvSpPr/>
          <p:nvPr/>
        </p:nvSpPr>
        <p:spPr>
          <a:xfrm>
            <a:off x="6409800" y="3657600"/>
            <a:ext cx="511560" cy="511560"/>
          </a:xfrm>
          <a:prstGeom prst="roundRect">
            <a:avLst>
              <a:gd name="adj" fmla="val 21429"/>
            </a:avLst>
          </a:prstGeom>
          <a:solidFill>
            <a:srgbClr val="2ECC71">
              <a:alpha val="93000"/>
            </a:srgbClr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7" name="Text 30"/>
          <p:cNvSpPr/>
          <p:nvPr/>
        </p:nvSpPr>
        <p:spPr>
          <a:xfrm>
            <a:off x="7086600" y="3721680"/>
            <a:ext cx="2971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Public Transport Blind Spot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8" name="Text 31"/>
          <p:cNvSpPr/>
          <p:nvPr/>
        </p:nvSpPr>
        <p:spPr>
          <a:xfrm>
            <a:off x="7086600" y="4087440"/>
            <a:ext cx="356580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Kombis operate largely outside the formal digital system, limiting route optimization.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9" name="Shape 32"/>
          <p:cNvSpPr/>
          <p:nvPr/>
        </p:nvSpPr>
        <p:spPr>
          <a:xfrm>
            <a:off x="7086600" y="4544640"/>
            <a:ext cx="33829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0" name="Shape 33"/>
          <p:cNvSpPr/>
          <p:nvPr/>
        </p:nvSpPr>
        <p:spPr>
          <a:xfrm>
            <a:off x="7086600" y="4544640"/>
            <a:ext cx="287532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1" name="Shape 34"/>
          <p:cNvSpPr/>
          <p:nvPr/>
        </p:nvSpPr>
        <p:spPr>
          <a:xfrm>
            <a:off x="640080" y="5486400"/>
            <a:ext cx="10835280" cy="438480"/>
          </a:xfrm>
          <a:prstGeom prst="roundRect">
            <a:avLst>
              <a:gd name="adj" fmla="val 29167"/>
            </a:avLst>
          </a:prstGeom>
          <a:solidFill>
            <a:srgbClr val="EAF2FF"/>
          </a:solidFill>
          <a:ln w="7620">
            <a:solidFill>
              <a:srgbClr val="B6D3F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2" name="Text 35"/>
          <p:cNvSpPr/>
          <p:nvPr/>
        </p:nvSpPr>
        <p:spPr>
          <a:xfrm>
            <a:off x="914400" y="5632560"/>
            <a:ext cx="1024092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1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Without solving these gaps, AI risks becoming a fine-collection tool rather than a traffic improvement system.</a:t>
            </a:r>
            <a:endParaRPr lang="en-US" sz="8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4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5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6" name="Shape 3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7" name="Text 4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1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8" name="Text 5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RECOMMENDATION 01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9" name="Text 6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Unified Traffic Data Platform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0" name="Text 7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Connect ZRP, ZINARA, VID, CVR and local council databases into a single cloud-based platform.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1" name="Shape 8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2" name="Text 9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3" name="Text 10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16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4" name="Shape 11"/>
          <p:cNvSpPr/>
          <p:nvPr/>
        </p:nvSpPr>
        <p:spPr>
          <a:xfrm>
            <a:off x="3108960" y="1920240"/>
            <a:ext cx="1416960" cy="658080"/>
          </a:xfrm>
          <a:prstGeom prst="roundRect">
            <a:avLst>
              <a:gd name="adj" fmla="val 19444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5" name="Text 12"/>
          <p:cNvSpPr/>
          <p:nvPr/>
        </p:nvSpPr>
        <p:spPr>
          <a:xfrm>
            <a:off x="3246120" y="2057400"/>
            <a:ext cx="11426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ZRP</a:t>
            </a:r>
            <a:endParaRPr lang="en-US" sz="83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6" name="Text 13"/>
          <p:cNvSpPr/>
          <p:nvPr/>
        </p:nvSpPr>
        <p:spPr>
          <a:xfrm>
            <a:off x="3246120" y="2267640"/>
            <a:ext cx="11426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8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Enforcement</a:t>
            </a:r>
            <a:endParaRPr lang="en-US" sz="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7" name="Shape 14"/>
          <p:cNvSpPr/>
          <p:nvPr/>
        </p:nvSpPr>
        <p:spPr>
          <a:xfrm>
            <a:off x="3822120" y="2249280"/>
            <a:ext cx="64080" cy="1088280"/>
          </a:xfrm>
          <a:prstGeom prst="line">
            <a:avLst/>
          </a:prstGeom>
          <a:ln w="12700">
            <a:solidFill>
              <a:srgbClr val="00D4FF">
                <a:alpha val="50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8" name="Shape 15"/>
          <p:cNvSpPr/>
          <p:nvPr/>
        </p:nvSpPr>
        <p:spPr>
          <a:xfrm>
            <a:off x="4935240" y="2994480"/>
            <a:ext cx="1416960" cy="658080"/>
          </a:xfrm>
          <a:prstGeom prst="roundRect">
            <a:avLst>
              <a:gd name="adj" fmla="val 19444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9" name="Text 16"/>
          <p:cNvSpPr/>
          <p:nvPr/>
        </p:nvSpPr>
        <p:spPr>
          <a:xfrm>
            <a:off x="5072400" y="3131640"/>
            <a:ext cx="11426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ZINARA</a:t>
            </a:r>
            <a:endParaRPr lang="en-US" sz="83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0" name="Text 17"/>
          <p:cNvSpPr/>
          <p:nvPr/>
        </p:nvSpPr>
        <p:spPr>
          <a:xfrm>
            <a:off x="5072400" y="3341880"/>
            <a:ext cx="11426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8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Roads &amp; tolling</a:t>
            </a:r>
            <a:endParaRPr lang="en-US" sz="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1" name="Shape 18"/>
          <p:cNvSpPr/>
          <p:nvPr/>
        </p:nvSpPr>
        <p:spPr>
          <a:xfrm flipH="1">
            <a:off x="3886200" y="3323520"/>
            <a:ext cx="1762200" cy="14040"/>
          </a:xfrm>
          <a:prstGeom prst="line">
            <a:avLst/>
          </a:prstGeom>
          <a:ln w="12700">
            <a:solidFill>
              <a:srgbClr val="00D4FF">
                <a:alpha val="50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2" name="Shape 19"/>
          <p:cNvSpPr/>
          <p:nvPr/>
        </p:nvSpPr>
        <p:spPr>
          <a:xfrm>
            <a:off x="4237560" y="4732200"/>
            <a:ext cx="1416960" cy="658080"/>
          </a:xfrm>
          <a:prstGeom prst="roundRect">
            <a:avLst>
              <a:gd name="adj" fmla="val 19444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3" name="Text 20"/>
          <p:cNvSpPr/>
          <p:nvPr/>
        </p:nvSpPr>
        <p:spPr>
          <a:xfrm>
            <a:off x="4374720" y="4869360"/>
            <a:ext cx="11426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VID</a:t>
            </a:r>
            <a:endParaRPr lang="en-US" sz="83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4" name="Text 21"/>
          <p:cNvSpPr/>
          <p:nvPr/>
        </p:nvSpPr>
        <p:spPr>
          <a:xfrm>
            <a:off x="4374720" y="5079960"/>
            <a:ext cx="11426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8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Vehicle inspection</a:t>
            </a:r>
            <a:endParaRPr lang="en-US" sz="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5" name="Shape 22"/>
          <p:cNvSpPr/>
          <p:nvPr/>
        </p:nvSpPr>
        <p:spPr>
          <a:xfrm flipH="1" flipV="1">
            <a:off x="3886200" y="3337560"/>
            <a:ext cx="1064520" cy="1723680"/>
          </a:xfrm>
          <a:prstGeom prst="line">
            <a:avLst/>
          </a:prstGeom>
          <a:ln w="12700">
            <a:solidFill>
              <a:srgbClr val="00D4FF">
                <a:alpha val="50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6" name="Shape 23"/>
          <p:cNvSpPr/>
          <p:nvPr/>
        </p:nvSpPr>
        <p:spPr>
          <a:xfrm>
            <a:off x="1980360" y="4732200"/>
            <a:ext cx="1416960" cy="658080"/>
          </a:xfrm>
          <a:prstGeom prst="roundRect">
            <a:avLst>
              <a:gd name="adj" fmla="val 19444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7" name="Text 24"/>
          <p:cNvSpPr/>
          <p:nvPr/>
        </p:nvSpPr>
        <p:spPr>
          <a:xfrm>
            <a:off x="2117520" y="4869360"/>
            <a:ext cx="11426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CVR</a:t>
            </a:r>
            <a:endParaRPr lang="en-US" sz="83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8" name="Text 25"/>
          <p:cNvSpPr/>
          <p:nvPr/>
        </p:nvSpPr>
        <p:spPr>
          <a:xfrm>
            <a:off x="2117520" y="5079960"/>
            <a:ext cx="11426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8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Vehicle registry</a:t>
            </a:r>
            <a:endParaRPr lang="en-US" sz="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9" name="Shape 26"/>
          <p:cNvSpPr/>
          <p:nvPr/>
        </p:nvSpPr>
        <p:spPr>
          <a:xfrm flipV="1">
            <a:off x="2693160" y="3337560"/>
            <a:ext cx="1193040" cy="1723680"/>
          </a:xfrm>
          <a:prstGeom prst="line">
            <a:avLst/>
          </a:prstGeom>
          <a:ln w="12700">
            <a:solidFill>
              <a:srgbClr val="00D4FF">
                <a:alpha val="50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0" name="Shape 27"/>
          <p:cNvSpPr/>
          <p:nvPr/>
        </p:nvSpPr>
        <p:spPr>
          <a:xfrm>
            <a:off x="1282680" y="2994480"/>
            <a:ext cx="1416960" cy="658080"/>
          </a:xfrm>
          <a:prstGeom prst="roundRect">
            <a:avLst>
              <a:gd name="adj" fmla="val 19444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1" name="Text 28"/>
          <p:cNvSpPr/>
          <p:nvPr/>
        </p:nvSpPr>
        <p:spPr>
          <a:xfrm>
            <a:off x="1419840" y="3131640"/>
            <a:ext cx="114264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9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Councils</a:t>
            </a:r>
            <a:endParaRPr lang="en-US" sz="839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2" name="Text 29"/>
          <p:cNvSpPr/>
          <p:nvPr/>
        </p:nvSpPr>
        <p:spPr>
          <a:xfrm>
            <a:off x="1419840" y="3341880"/>
            <a:ext cx="11426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8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Local operations</a:t>
            </a:r>
            <a:endParaRPr lang="en-US" sz="5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3" name="Shape 30"/>
          <p:cNvSpPr/>
          <p:nvPr/>
        </p:nvSpPr>
        <p:spPr>
          <a:xfrm>
            <a:off x="1995840" y="3323520"/>
            <a:ext cx="1890360" cy="14040"/>
          </a:xfrm>
          <a:prstGeom prst="line">
            <a:avLst/>
          </a:prstGeom>
          <a:ln w="12700">
            <a:solidFill>
              <a:srgbClr val="00D4FF">
                <a:alpha val="50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30960" rIns="90000" bIns="-3096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4" name="Shape 31"/>
          <p:cNvSpPr/>
          <p:nvPr/>
        </p:nvSpPr>
        <p:spPr>
          <a:xfrm>
            <a:off x="2999160" y="2697480"/>
            <a:ext cx="1782720" cy="1234080"/>
          </a:xfrm>
          <a:prstGeom prst="ellipse">
            <a:avLst/>
          </a:prstGeom>
          <a:solidFill>
            <a:srgbClr val="00D4FF"/>
          </a:solidFill>
          <a:ln w="12700">
            <a:solidFill>
              <a:srgbClr val="00D4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5" name="Text 32"/>
          <p:cNvSpPr/>
          <p:nvPr/>
        </p:nvSpPr>
        <p:spPr>
          <a:xfrm>
            <a:off x="3337560" y="3063240"/>
            <a:ext cx="10969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77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Cloud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Data Hub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6" name="Shape 33"/>
          <p:cNvSpPr/>
          <p:nvPr/>
        </p:nvSpPr>
        <p:spPr>
          <a:xfrm>
            <a:off x="6583680" y="1691640"/>
            <a:ext cx="4617360" cy="3291480"/>
          </a:xfrm>
          <a:prstGeom prst="roundRect">
            <a:avLst>
              <a:gd name="adj" fmla="val 3889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7" name="Text 34"/>
          <p:cNvSpPr/>
          <p:nvPr/>
        </p:nvSpPr>
        <p:spPr>
          <a:xfrm>
            <a:off x="6903720" y="2011680"/>
            <a:ext cx="21027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Platform architecture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8" name="Text 35"/>
          <p:cNvSpPr/>
          <p:nvPr/>
        </p:nvSpPr>
        <p:spPr>
          <a:xfrm>
            <a:off x="6903720" y="2541960"/>
            <a:ext cx="18284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Integrated database</a:t>
            </a:r>
            <a:endParaRPr lang="en-US" sz="6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9" name="Text 36"/>
          <p:cNvSpPr/>
          <p:nvPr/>
        </p:nvSpPr>
        <p:spPr>
          <a:xfrm>
            <a:off x="8549640" y="2541960"/>
            <a:ext cx="21942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Connect all traffic data sources</a:t>
            </a:r>
            <a:endParaRPr lang="en-US" sz="6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0" name="Text 37"/>
          <p:cNvSpPr/>
          <p:nvPr/>
        </p:nvSpPr>
        <p:spPr>
          <a:xfrm>
            <a:off x="6903720" y="3108960"/>
            <a:ext cx="18284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Real-time dashboard</a:t>
            </a:r>
            <a:endParaRPr lang="en-US" sz="6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1" name="Text 38"/>
          <p:cNvSpPr/>
          <p:nvPr/>
        </p:nvSpPr>
        <p:spPr>
          <a:xfrm>
            <a:off x="8549640" y="3108960"/>
            <a:ext cx="21942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National traffic command center</a:t>
            </a:r>
            <a:endParaRPr lang="en-US" sz="6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2" name="Text 39"/>
          <p:cNvSpPr/>
          <p:nvPr/>
        </p:nvSpPr>
        <p:spPr>
          <a:xfrm>
            <a:off x="6903720" y="3675960"/>
            <a:ext cx="18284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Open data APIs</a:t>
            </a:r>
            <a:endParaRPr lang="en-US" sz="6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3" name="Text 40"/>
          <p:cNvSpPr/>
          <p:nvPr/>
        </p:nvSpPr>
        <p:spPr>
          <a:xfrm>
            <a:off x="8549640" y="3675960"/>
            <a:ext cx="21942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Controlled developer and agency access</a:t>
            </a:r>
            <a:endParaRPr lang="en-US" sz="6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4" name="Text 41"/>
          <p:cNvSpPr/>
          <p:nvPr/>
        </p:nvSpPr>
        <p:spPr>
          <a:xfrm>
            <a:off x="6903720" y="4242960"/>
            <a:ext cx="182844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Implementation progress</a:t>
            </a:r>
            <a:endParaRPr lang="en-US" sz="6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5" name="Text 42"/>
          <p:cNvSpPr/>
          <p:nvPr/>
        </p:nvSpPr>
        <p:spPr>
          <a:xfrm>
            <a:off x="8549640" y="4242960"/>
            <a:ext cx="21942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65% target readiness for pilot</a:t>
            </a:r>
            <a:endParaRPr lang="en-US" sz="6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6" name="Shape 43"/>
          <p:cNvSpPr/>
          <p:nvPr/>
        </p:nvSpPr>
        <p:spPr>
          <a:xfrm>
            <a:off x="6903720" y="4892040"/>
            <a:ext cx="361152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7" name="Shape 44"/>
          <p:cNvSpPr/>
          <p:nvPr/>
        </p:nvSpPr>
        <p:spPr>
          <a:xfrm>
            <a:off x="6903720" y="4892040"/>
            <a:ext cx="234720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8" name="Text 45"/>
          <p:cNvSpPr/>
          <p:nvPr/>
        </p:nvSpPr>
        <p:spPr>
          <a:xfrm>
            <a:off x="10698480" y="4800600"/>
            <a:ext cx="3654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65%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0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1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2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3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RECOMMENDATION 02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4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Adaptive Traffic Signal Control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5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Install sensors and cameras at key intersections to feed real-time data into an AI signal engine.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6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7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17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9" name="Shape 10"/>
          <p:cNvSpPr/>
          <p:nvPr/>
        </p:nvSpPr>
        <p:spPr>
          <a:xfrm>
            <a:off x="594360" y="1600200"/>
            <a:ext cx="5348880" cy="1572480"/>
          </a:xfrm>
          <a:prstGeom prst="roundRect">
            <a:avLst>
              <a:gd name="adj" fmla="val 8140"/>
            </a:avLst>
          </a:prstGeom>
          <a:solidFill>
            <a:srgbClr val="FFF6F5"/>
          </a:solidFill>
          <a:ln w="7620">
            <a:solidFill>
              <a:srgbClr val="F5C4C0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0" name="Text 11"/>
          <p:cNvSpPr/>
          <p:nvPr/>
        </p:nvSpPr>
        <p:spPr>
          <a:xfrm>
            <a:off x="914400" y="1901880"/>
            <a:ext cx="1828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Current Problem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1" name="Text 12"/>
          <p:cNvSpPr/>
          <p:nvPr/>
        </p:nvSpPr>
        <p:spPr>
          <a:xfrm>
            <a:off x="914400" y="2331720"/>
            <a:ext cx="452592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Traffic lights operate on fixed timers, ignoring actual traffic volume and causing unnecessary delays.</a:t>
            </a:r>
            <a:endParaRPr lang="en-US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2" name="Shape 13"/>
          <p:cNvSpPr/>
          <p:nvPr/>
        </p:nvSpPr>
        <p:spPr>
          <a:xfrm>
            <a:off x="6263640" y="1600200"/>
            <a:ext cx="5348880" cy="1572480"/>
          </a:xfrm>
          <a:prstGeom prst="roundRect">
            <a:avLst>
              <a:gd name="adj" fmla="val 8140"/>
            </a:avLst>
          </a:prstGeom>
          <a:solidFill>
            <a:srgbClr val="F2F8FF"/>
          </a:solidFill>
          <a:ln w="7620">
            <a:solidFill>
              <a:srgbClr val="B6D3F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3" name="Text 14"/>
          <p:cNvSpPr/>
          <p:nvPr/>
        </p:nvSpPr>
        <p:spPr>
          <a:xfrm>
            <a:off x="6583680" y="1901880"/>
            <a:ext cx="15541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AI Solution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4" name="Text 15"/>
          <p:cNvSpPr/>
          <p:nvPr/>
        </p:nvSpPr>
        <p:spPr>
          <a:xfrm>
            <a:off x="6583680" y="2331720"/>
            <a:ext cx="452592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0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Sensors and cameras feed live traffic data to an engine that adjusts signal timing dynamically.</a:t>
            </a:r>
            <a:endParaRPr lang="en-US" sz="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5" name="Shape 16"/>
          <p:cNvSpPr/>
          <p:nvPr/>
        </p:nvSpPr>
        <p:spPr>
          <a:xfrm>
            <a:off x="594360" y="3749040"/>
            <a:ext cx="11018160" cy="102384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6" name="Text 17"/>
          <p:cNvSpPr/>
          <p:nvPr/>
        </p:nvSpPr>
        <p:spPr>
          <a:xfrm>
            <a:off x="914400" y="4096440"/>
            <a:ext cx="127980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Target intersections:</a:t>
            </a:r>
            <a:endParaRPr lang="en-US" sz="8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Text 18"/>
          <p:cNvSpPr/>
          <p:nvPr/>
        </p:nvSpPr>
        <p:spPr>
          <a:xfrm>
            <a:off x="2331720" y="4041720"/>
            <a:ext cx="786348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20-30 high-congestion nodes in Harare, including Simon Muzenda/Chiremba Road and Seke Road intersections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8" name="Shape 19"/>
          <p:cNvSpPr/>
          <p:nvPr/>
        </p:nvSpPr>
        <p:spPr>
          <a:xfrm>
            <a:off x="594360" y="5166360"/>
            <a:ext cx="11018160" cy="685440"/>
          </a:xfrm>
          <a:prstGeom prst="roundRect">
            <a:avLst>
              <a:gd name="adj" fmla="val 18667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9" name="Text 20"/>
          <p:cNvSpPr/>
          <p:nvPr/>
        </p:nvSpPr>
        <p:spPr>
          <a:xfrm>
            <a:off x="914400" y="5403960"/>
            <a:ext cx="102409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Expected impact: 30-40% reduction in peak wait times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1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2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3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4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RECOMMENDATION 03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5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Public Transport Digitization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6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Bring kombis and buses into the formal data system to optimize routes, kerbside management and commuter experience.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7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8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9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18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40" name="Image 0" descr="/mnt/data/ppt_media/ppt/media/image42.jpg"/>
          <p:cNvPicPr/>
          <p:nvPr/>
        </p:nvPicPr>
        <p:blipFill>
          <a:blip r:embed="rId3"/>
          <a:stretch/>
        </p:blipFill>
        <p:spPr>
          <a:xfrm>
            <a:off x="594360" y="1508760"/>
            <a:ext cx="4023000" cy="2925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1" name="Shape 10"/>
          <p:cNvSpPr/>
          <p:nvPr/>
        </p:nvSpPr>
        <p:spPr>
          <a:xfrm>
            <a:off x="594360" y="1508760"/>
            <a:ext cx="4023000" cy="2925720"/>
          </a:xfrm>
          <a:prstGeom prst="rect">
            <a:avLst/>
          </a:prstGeom>
          <a:solidFill>
            <a:srgbClr val="061A2D">
              <a:alpha val="65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2" name="Text 11"/>
          <p:cNvSpPr/>
          <p:nvPr/>
        </p:nvSpPr>
        <p:spPr>
          <a:xfrm>
            <a:off x="868680" y="3675960"/>
            <a:ext cx="34743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From informal movement to measurable flow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3" name="Shape 12"/>
          <p:cNvSpPr/>
          <p:nvPr/>
        </p:nvSpPr>
        <p:spPr>
          <a:xfrm>
            <a:off x="4983480" y="1508760"/>
            <a:ext cx="1428480" cy="1599840"/>
          </a:xfrm>
          <a:prstGeom prst="roundRect">
            <a:avLst>
              <a:gd name="adj" fmla="val 896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4" name="Shape 13"/>
          <p:cNvSpPr/>
          <p:nvPr/>
        </p:nvSpPr>
        <p:spPr>
          <a:xfrm>
            <a:off x="5129640" y="16732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2F80ED">
              <a:alpha val="92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5" name="Text 14"/>
          <p:cNvSpPr/>
          <p:nvPr/>
        </p:nvSpPr>
        <p:spPr>
          <a:xfrm>
            <a:off x="5212080" y="17557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6" name="Text 15"/>
          <p:cNvSpPr/>
          <p:nvPr/>
        </p:nvSpPr>
        <p:spPr>
          <a:xfrm>
            <a:off x="5129640" y="2130480"/>
            <a:ext cx="11358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Register routes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7" name="Text 16"/>
          <p:cNvSpPr/>
          <p:nvPr/>
        </p:nvSpPr>
        <p:spPr>
          <a:xfrm>
            <a:off x="5129640" y="2468880"/>
            <a:ext cx="113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Digitise operator, route, vehicle and licence records.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8" name="Shape 17"/>
          <p:cNvSpPr/>
          <p:nvPr/>
        </p:nvSpPr>
        <p:spPr>
          <a:xfrm rot="5400000">
            <a:off x="6467400" y="223596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9" name="Shape 18"/>
          <p:cNvSpPr/>
          <p:nvPr/>
        </p:nvSpPr>
        <p:spPr>
          <a:xfrm>
            <a:off x="6640920" y="1508760"/>
            <a:ext cx="1428480" cy="1599840"/>
          </a:xfrm>
          <a:prstGeom prst="roundRect">
            <a:avLst>
              <a:gd name="adj" fmla="val 8960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0" name="Shape 19"/>
          <p:cNvSpPr/>
          <p:nvPr/>
        </p:nvSpPr>
        <p:spPr>
          <a:xfrm>
            <a:off x="6787080" y="16732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2ECC71">
              <a:alpha val="92000"/>
            </a:srgbClr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1" name="Text 20"/>
          <p:cNvSpPr/>
          <p:nvPr/>
        </p:nvSpPr>
        <p:spPr>
          <a:xfrm>
            <a:off x="6869520" y="17557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2" name="Text 21"/>
          <p:cNvSpPr/>
          <p:nvPr/>
        </p:nvSpPr>
        <p:spPr>
          <a:xfrm>
            <a:off x="6787080" y="2130480"/>
            <a:ext cx="11358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GPS tracking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3" name="Text 22"/>
          <p:cNvSpPr/>
          <p:nvPr/>
        </p:nvSpPr>
        <p:spPr>
          <a:xfrm>
            <a:off x="6787080" y="2468880"/>
            <a:ext cx="113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Track live bus/kombi positions and route adherence.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4" name="Shape 23"/>
          <p:cNvSpPr/>
          <p:nvPr/>
        </p:nvSpPr>
        <p:spPr>
          <a:xfrm rot="5400000">
            <a:off x="8124840" y="223596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5" name="Shape 24"/>
          <p:cNvSpPr/>
          <p:nvPr/>
        </p:nvSpPr>
        <p:spPr>
          <a:xfrm>
            <a:off x="8298360" y="1508760"/>
            <a:ext cx="1428480" cy="1599840"/>
          </a:xfrm>
          <a:prstGeom prst="roundRect">
            <a:avLst>
              <a:gd name="adj" fmla="val 8960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6" name="Shape 25"/>
          <p:cNvSpPr/>
          <p:nvPr/>
        </p:nvSpPr>
        <p:spPr>
          <a:xfrm>
            <a:off x="8444520" y="16732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FFC857">
              <a:alpha val="92000"/>
            </a:srgbClr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7" name="Text 26"/>
          <p:cNvSpPr/>
          <p:nvPr/>
        </p:nvSpPr>
        <p:spPr>
          <a:xfrm>
            <a:off x="8526960" y="17557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8" name="Text 27"/>
          <p:cNvSpPr/>
          <p:nvPr/>
        </p:nvSpPr>
        <p:spPr>
          <a:xfrm>
            <a:off x="8444520" y="2130480"/>
            <a:ext cx="11358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Tap-and-go data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9" name="Text 28"/>
          <p:cNvSpPr/>
          <p:nvPr/>
        </p:nvSpPr>
        <p:spPr>
          <a:xfrm>
            <a:off x="8444520" y="2468880"/>
            <a:ext cx="113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Capture demand patterns through fare systems.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0" name="Shape 29"/>
          <p:cNvSpPr/>
          <p:nvPr/>
        </p:nvSpPr>
        <p:spPr>
          <a:xfrm rot="5400000">
            <a:off x="9782280" y="2235960"/>
            <a:ext cx="127800" cy="145800"/>
          </a:xfrm>
          <a:prstGeom prst="triangle">
            <a:avLst>
              <a:gd name="adj" fmla="val 50000"/>
            </a:avLst>
          </a:prstGeom>
          <a:solidFill>
            <a:srgbClr val="2F80ED">
              <a:alpha val="85000"/>
            </a:srgbClr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8080" rIns="90000" bIns="2808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1" name="Shape 30"/>
          <p:cNvSpPr/>
          <p:nvPr/>
        </p:nvSpPr>
        <p:spPr>
          <a:xfrm>
            <a:off x="9955440" y="1508760"/>
            <a:ext cx="1428480" cy="1599840"/>
          </a:xfrm>
          <a:prstGeom prst="roundRect">
            <a:avLst>
              <a:gd name="adj" fmla="val 8960"/>
            </a:avLst>
          </a:prstGeom>
          <a:solidFill>
            <a:srgbClr val="FBFC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2" name="Shape 31"/>
          <p:cNvSpPr/>
          <p:nvPr/>
        </p:nvSpPr>
        <p:spPr>
          <a:xfrm>
            <a:off x="10101960" y="1673280"/>
            <a:ext cx="328680" cy="328680"/>
          </a:xfrm>
          <a:prstGeom prst="roundRect">
            <a:avLst>
              <a:gd name="adj" fmla="val 27778"/>
            </a:avLst>
          </a:prstGeom>
          <a:solidFill>
            <a:srgbClr val="7A5CFF">
              <a:alpha val="92000"/>
            </a:srgbClr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3" name="Text 32"/>
          <p:cNvSpPr/>
          <p:nvPr/>
        </p:nvSpPr>
        <p:spPr>
          <a:xfrm>
            <a:off x="10184040" y="1755720"/>
            <a:ext cx="14580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4" name="Text 33"/>
          <p:cNvSpPr/>
          <p:nvPr/>
        </p:nvSpPr>
        <p:spPr>
          <a:xfrm>
            <a:off x="10101960" y="2130480"/>
            <a:ext cx="11358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Optimise network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5" name="Text 34"/>
          <p:cNvSpPr/>
          <p:nvPr/>
        </p:nvSpPr>
        <p:spPr>
          <a:xfrm>
            <a:off x="10101960" y="2468880"/>
            <a:ext cx="113580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Redesign stops, ranks, corridors and timetables.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6" name="Shape 35"/>
          <p:cNvSpPr/>
          <p:nvPr/>
        </p:nvSpPr>
        <p:spPr>
          <a:xfrm>
            <a:off x="4983480" y="3977640"/>
            <a:ext cx="1938240" cy="100548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7" name="Shape 36"/>
          <p:cNvSpPr/>
          <p:nvPr/>
        </p:nvSpPr>
        <p:spPr>
          <a:xfrm>
            <a:off x="5148000" y="4142160"/>
            <a:ext cx="91080" cy="676440"/>
          </a:xfrm>
          <a:prstGeom prst="roundRect">
            <a:avLst>
              <a:gd name="adj" fmla="val 20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8" name="Text 37"/>
          <p:cNvSpPr/>
          <p:nvPr/>
        </p:nvSpPr>
        <p:spPr>
          <a:xfrm>
            <a:off x="5367600" y="4160520"/>
            <a:ext cx="13712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Less CBD chaos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9" name="Text 38"/>
          <p:cNvSpPr/>
          <p:nvPr/>
        </p:nvSpPr>
        <p:spPr>
          <a:xfrm>
            <a:off x="5367600" y="4507920"/>
            <a:ext cx="1371240" cy="39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Designated ranks and data-informed kerbside control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0" name="Shape 39"/>
          <p:cNvSpPr/>
          <p:nvPr/>
        </p:nvSpPr>
        <p:spPr>
          <a:xfrm>
            <a:off x="7132320" y="3977640"/>
            <a:ext cx="1938240" cy="100548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1" name="Shape 40"/>
          <p:cNvSpPr/>
          <p:nvPr/>
        </p:nvSpPr>
        <p:spPr>
          <a:xfrm>
            <a:off x="7296840" y="4142160"/>
            <a:ext cx="91080" cy="67644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2" name="Text 41"/>
          <p:cNvSpPr/>
          <p:nvPr/>
        </p:nvSpPr>
        <p:spPr>
          <a:xfrm>
            <a:off x="7516440" y="4160520"/>
            <a:ext cx="13712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Better commuter information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3" name="Text 42"/>
          <p:cNvSpPr/>
          <p:nvPr/>
        </p:nvSpPr>
        <p:spPr>
          <a:xfrm>
            <a:off x="7516440" y="4507920"/>
            <a:ext cx="1371240" cy="39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Arrival times, routes and service reliability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4" name="Shape 43"/>
          <p:cNvSpPr/>
          <p:nvPr/>
        </p:nvSpPr>
        <p:spPr>
          <a:xfrm>
            <a:off x="9281160" y="3977640"/>
            <a:ext cx="1938240" cy="1005480"/>
          </a:xfrm>
          <a:prstGeom prst="roundRect">
            <a:avLst>
              <a:gd name="adj" fmla="val 1272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5" name="Shape 44"/>
          <p:cNvSpPr/>
          <p:nvPr/>
        </p:nvSpPr>
        <p:spPr>
          <a:xfrm>
            <a:off x="9445680" y="4142160"/>
            <a:ext cx="91080" cy="676440"/>
          </a:xfrm>
          <a:prstGeom prst="roundRect">
            <a:avLst>
              <a:gd name="adj" fmla="val 20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6" name="Text 45"/>
          <p:cNvSpPr/>
          <p:nvPr/>
        </p:nvSpPr>
        <p:spPr>
          <a:xfrm>
            <a:off x="9665280" y="4160520"/>
            <a:ext cx="13712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Safer operations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7" name="Text 46"/>
          <p:cNvSpPr/>
          <p:nvPr/>
        </p:nvSpPr>
        <p:spPr>
          <a:xfrm>
            <a:off x="9665280" y="4507920"/>
            <a:ext cx="1371240" cy="39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Driver compliance, speed monitoring and route discipline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8" name="Shape 47"/>
          <p:cNvSpPr/>
          <p:nvPr/>
        </p:nvSpPr>
        <p:spPr>
          <a:xfrm>
            <a:off x="594360" y="5166360"/>
            <a:ext cx="10789560" cy="621360"/>
          </a:xfrm>
          <a:prstGeom prst="roundRect">
            <a:avLst>
              <a:gd name="adj" fmla="val 20588"/>
            </a:avLst>
          </a:prstGeom>
          <a:solidFill>
            <a:srgbClr val="EAF2FF"/>
          </a:solidFill>
          <a:ln w="7620">
            <a:solidFill>
              <a:srgbClr val="B6D3FF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9" name="Text 48"/>
          <p:cNvSpPr/>
          <p:nvPr/>
        </p:nvSpPr>
        <p:spPr>
          <a:xfrm>
            <a:off x="914400" y="5385960"/>
            <a:ext cx="1014948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3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Digitization should be designed with operators, not imposed on them; adoption depends on incentives and simple tools.</a:t>
            </a:r>
            <a:endParaRPr lang="en-US" sz="8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1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2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3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4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RECOMMENDATION 04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5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AI Research &amp; Innovation Hub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6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Create a local research and deployment ecosystem for Zimbabwean traffic patterns.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7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8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9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19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0" name="Shape 10"/>
          <p:cNvSpPr/>
          <p:nvPr/>
        </p:nvSpPr>
        <p:spPr>
          <a:xfrm>
            <a:off x="640080" y="1554480"/>
            <a:ext cx="10972440" cy="1096920"/>
          </a:xfrm>
          <a:prstGeom prst="roundRect">
            <a:avLst>
              <a:gd name="adj" fmla="val 1166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1" name="Text 11"/>
          <p:cNvSpPr/>
          <p:nvPr/>
        </p:nvSpPr>
        <p:spPr>
          <a:xfrm>
            <a:off x="914400" y="1938600"/>
            <a:ext cx="1024092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fontScale="92500" lnSpcReduction="1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20" b="0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Lead institutions: AI Institute Africa, NUST, University of Zimbabwe and Ministry of ICT working together to develop locally trained AI models for Zimbabwean traffic patterns.</a:t>
            </a:r>
            <a:endParaRPr lang="en-US" sz="11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2" name="Shape 12"/>
          <p:cNvSpPr/>
          <p:nvPr/>
        </p:nvSpPr>
        <p:spPr>
          <a:xfrm>
            <a:off x="685800" y="3063240"/>
            <a:ext cx="507456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3" name="Shape 13"/>
          <p:cNvSpPr/>
          <p:nvPr/>
        </p:nvSpPr>
        <p:spPr>
          <a:xfrm>
            <a:off x="850320" y="322776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4" name="Text 14"/>
          <p:cNvSpPr/>
          <p:nvPr/>
        </p:nvSpPr>
        <p:spPr>
          <a:xfrm>
            <a:off x="1069920" y="324612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Lead Institutions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5" name="Text 15"/>
          <p:cNvSpPr/>
          <p:nvPr/>
        </p:nvSpPr>
        <p:spPr>
          <a:xfrm>
            <a:off x="1069920" y="3593520"/>
            <a:ext cx="45075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 Institute Africa, NUST, UZ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6" name="Shape 16"/>
          <p:cNvSpPr/>
          <p:nvPr/>
        </p:nvSpPr>
        <p:spPr>
          <a:xfrm>
            <a:off x="6172200" y="3063240"/>
            <a:ext cx="507456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7" name="Shape 17"/>
          <p:cNvSpPr/>
          <p:nvPr/>
        </p:nvSpPr>
        <p:spPr>
          <a:xfrm>
            <a:off x="6336720" y="322776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8" name="Text 18"/>
          <p:cNvSpPr/>
          <p:nvPr/>
        </p:nvSpPr>
        <p:spPr>
          <a:xfrm>
            <a:off x="6556320" y="324612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International Partners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9" name="Text 19"/>
          <p:cNvSpPr/>
          <p:nvPr/>
        </p:nvSpPr>
        <p:spPr>
          <a:xfrm>
            <a:off x="6556320" y="3593520"/>
            <a:ext cx="45075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Vitronic, Nota AI, global academics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0" name="Shape 20"/>
          <p:cNvSpPr/>
          <p:nvPr/>
        </p:nvSpPr>
        <p:spPr>
          <a:xfrm>
            <a:off x="685800" y="4178880"/>
            <a:ext cx="507456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1" name="Shape 21"/>
          <p:cNvSpPr/>
          <p:nvPr/>
        </p:nvSpPr>
        <p:spPr>
          <a:xfrm>
            <a:off x="850320" y="434340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2" name="Text 22"/>
          <p:cNvSpPr/>
          <p:nvPr/>
        </p:nvSpPr>
        <p:spPr>
          <a:xfrm>
            <a:off x="1069920" y="436176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Funding Source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3" name="Text 23"/>
          <p:cNvSpPr/>
          <p:nvPr/>
        </p:nvSpPr>
        <p:spPr>
          <a:xfrm>
            <a:off x="1069920" y="4709160"/>
            <a:ext cx="45075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$1.5m digital skills program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4" name="Shape 24"/>
          <p:cNvSpPr/>
          <p:nvPr/>
        </p:nvSpPr>
        <p:spPr>
          <a:xfrm>
            <a:off x="6172200" y="4178880"/>
            <a:ext cx="507456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5" name="Shape 25"/>
          <p:cNvSpPr/>
          <p:nvPr/>
        </p:nvSpPr>
        <p:spPr>
          <a:xfrm>
            <a:off x="6336720" y="434340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6" name="Text 26"/>
          <p:cNvSpPr/>
          <p:nvPr/>
        </p:nvSpPr>
        <p:spPr>
          <a:xfrm>
            <a:off x="6556320" y="436176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Output Goals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7" name="Text 27"/>
          <p:cNvSpPr/>
          <p:nvPr/>
        </p:nvSpPr>
        <p:spPr>
          <a:xfrm>
            <a:off x="6556320" y="4709160"/>
            <a:ext cx="450756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Open-source prediction models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8" name="Shape 28"/>
          <p:cNvSpPr/>
          <p:nvPr/>
        </p:nvSpPr>
        <p:spPr>
          <a:xfrm>
            <a:off x="685800" y="5577840"/>
            <a:ext cx="10926720" cy="347040"/>
          </a:xfrm>
          <a:prstGeom prst="roundRect">
            <a:avLst>
              <a:gd name="adj" fmla="val 36842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9" name="Text 29"/>
          <p:cNvSpPr/>
          <p:nvPr/>
        </p:nvSpPr>
        <p:spPr>
          <a:xfrm>
            <a:off x="914400" y="5696640"/>
            <a:ext cx="1033236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Purpose: reduce dependence on imported models and build local technical capacity for long-term operations.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//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PRESENTATION ROADMAP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Presentation Highlights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 sequenced view of the problem, AI opportunity, global cases and recommended implementation path.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02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10"/>
          <p:cNvSpPr/>
          <p:nvPr/>
        </p:nvSpPr>
        <p:spPr>
          <a:xfrm>
            <a:off x="530280" y="169164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11"/>
          <p:cNvSpPr/>
          <p:nvPr/>
        </p:nvSpPr>
        <p:spPr>
          <a:xfrm>
            <a:off x="713160" y="187452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12"/>
          <p:cNvSpPr/>
          <p:nvPr/>
        </p:nvSpPr>
        <p:spPr>
          <a:xfrm>
            <a:off x="1243440" y="186552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Real Cost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3"/>
          <p:cNvSpPr/>
          <p:nvPr/>
        </p:nvSpPr>
        <p:spPr>
          <a:xfrm>
            <a:off x="1243440" y="216720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Congestion as an economic drain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14"/>
          <p:cNvSpPr/>
          <p:nvPr/>
        </p:nvSpPr>
        <p:spPr>
          <a:xfrm>
            <a:off x="713160" y="262440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15"/>
          <p:cNvSpPr/>
          <p:nvPr/>
        </p:nvSpPr>
        <p:spPr>
          <a:xfrm>
            <a:off x="713160" y="2624400"/>
            <a:ext cx="18504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16"/>
          <p:cNvSpPr/>
          <p:nvPr/>
        </p:nvSpPr>
        <p:spPr>
          <a:xfrm>
            <a:off x="3378600" y="169164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7"/>
          <p:cNvSpPr/>
          <p:nvPr/>
        </p:nvSpPr>
        <p:spPr>
          <a:xfrm>
            <a:off x="3561480" y="187452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18"/>
          <p:cNvSpPr/>
          <p:nvPr/>
        </p:nvSpPr>
        <p:spPr>
          <a:xfrm>
            <a:off x="4092120" y="186552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Ecosystem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9"/>
          <p:cNvSpPr/>
          <p:nvPr/>
        </p:nvSpPr>
        <p:spPr>
          <a:xfrm>
            <a:off x="4092120" y="216720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Who must coordinate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20"/>
          <p:cNvSpPr/>
          <p:nvPr/>
        </p:nvSpPr>
        <p:spPr>
          <a:xfrm>
            <a:off x="3561480" y="262440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Shape 21"/>
          <p:cNvSpPr/>
          <p:nvPr/>
        </p:nvSpPr>
        <p:spPr>
          <a:xfrm>
            <a:off x="3561480" y="2624400"/>
            <a:ext cx="37080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22"/>
          <p:cNvSpPr/>
          <p:nvPr/>
        </p:nvSpPr>
        <p:spPr>
          <a:xfrm>
            <a:off x="6226920" y="169164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23"/>
          <p:cNvSpPr/>
          <p:nvPr/>
        </p:nvSpPr>
        <p:spPr>
          <a:xfrm>
            <a:off x="6409800" y="187452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24"/>
          <p:cNvSpPr/>
          <p:nvPr/>
        </p:nvSpPr>
        <p:spPr>
          <a:xfrm>
            <a:off x="6940440" y="186552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Challenges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25"/>
          <p:cNvSpPr/>
          <p:nvPr/>
        </p:nvSpPr>
        <p:spPr>
          <a:xfrm>
            <a:off x="6940440" y="216720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Infrastructure, behaviour and technology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26"/>
          <p:cNvSpPr/>
          <p:nvPr/>
        </p:nvSpPr>
        <p:spPr>
          <a:xfrm>
            <a:off x="6409800" y="262440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Shape 27"/>
          <p:cNvSpPr/>
          <p:nvPr/>
        </p:nvSpPr>
        <p:spPr>
          <a:xfrm>
            <a:off x="6409800" y="2624400"/>
            <a:ext cx="55620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28"/>
          <p:cNvSpPr/>
          <p:nvPr/>
        </p:nvSpPr>
        <p:spPr>
          <a:xfrm>
            <a:off x="9075600" y="169164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29"/>
          <p:cNvSpPr/>
          <p:nvPr/>
        </p:nvSpPr>
        <p:spPr>
          <a:xfrm>
            <a:off x="9258480" y="187452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30"/>
          <p:cNvSpPr/>
          <p:nvPr/>
        </p:nvSpPr>
        <p:spPr>
          <a:xfrm>
            <a:off x="9788760" y="186552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Safety Crisis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 31"/>
          <p:cNvSpPr/>
          <p:nvPr/>
        </p:nvSpPr>
        <p:spPr>
          <a:xfrm>
            <a:off x="9788760" y="216720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Accident trends and hotspots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32"/>
          <p:cNvSpPr/>
          <p:nvPr/>
        </p:nvSpPr>
        <p:spPr>
          <a:xfrm>
            <a:off x="9258480" y="262440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33"/>
          <p:cNvSpPr/>
          <p:nvPr/>
        </p:nvSpPr>
        <p:spPr>
          <a:xfrm>
            <a:off x="9258480" y="2624400"/>
            <a:ext cx="74196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34"/>
          <p:cNvSpPr/>
          <p:nvPr/>
        </p:nvSpPr>
        <p:spPr>
          <a:xfrm>
            <a:off x="530280" y="309996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35"/>
          <p:cNvSpPr/>
          <p:nvPr/>
        </p:nvSpPr>
        <p:spPr>
          <a:xfrm>
            <a:off x="713160" y="328284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05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36"/>
          <p:cNvSpPr/>
          <p:nvPr/>
        </p:nvSpPr>
        <p:spPr>
          <a:xfrm>
            <a:off x="1243440" y="327348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AI Strategy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37"/>
          <p:cNvSpPr/>
          <p:nvPr/>
        </p:nvSpPr>
        <p:spPr>
          <a:xfrm>
            <a:off x="1243440" y="357516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National framework alignment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38"/>
          <p:cNvSpPr/>
          <p:nvPr/>
        </p:nvSpPr>
        <p:spPr>
          <a:xfrm>
            <a:off x="713160" y="403236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39"/>
          <p:cNvSpPr/>
          <p:nvPr/>
        </p:nvSpPr>
        <p:spPr>
          <a:xfrm>
            <a:off x="713160" y="4032360"/>
            <a:ext cx="92736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40"/>
          <p:cNvSpPr/>
          <p:nvPr/>
        </p:nvSpPr>
        <p:spPr>
          <a:xfrm>
            <a:off x="3378600" y="309996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41"/>
          <p:cNvSpPr/>
          <p:nvPr/>
        </p:nvSpPr>
        <p:spPr>
          <a:xfrm>
            <a:off x="3561480" y="328284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06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42"/>
          <p:cNvSpPr/>
          <p:nvPr/>
        </p:nvSpPr>
        <p:spPr>
          <a:xfrm>
            <a:off x="4092120" y="327348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Digitalization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43"/>
          <p:cNvSpPr/>
          <p:nvPr/>
        </p:nvSpPr>
        <p:spPr>
          <a:xfrm>
            <a:off x="4092120" y="357516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Current infrastructure projects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44"/>
          <p:cNvSpPr/>
          <p:nvPr/>
        </p:nvSpPr>
        <p:spPr>
          <a:xfrm>
            <a:off x="3561480" y="403236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45"/>
          <p:cNvSpPr/>
          <p:nvPr/>
        </p:nvSpPr>
        <p:spPr>
          <a:xfrm>
            <a:off x="3561480" y="4032360"/>
            <a:ext cx="111276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Shape 46"/>
          <p:cNvSpPr/>
          <p:nvPr/>
        </p:nvSpPr>
        <p:spPr>
          <a:xfrm>
            <a:off x="6226920" y="309996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47"/>
          <p:cNvSpPr/>
          <p:nvPr/>
        </p:nvSpPr>
        <p:spPr>
          <a:xfrm>
            <a:off x="6409800" y="328284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07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48"/>
          <p:cNvSpPr/>
          <p:nvPr/>
        </p:nvSpPr>
        <p:spPr>
          <a:xfrm>
            <a:off x="6940440" y="327348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Enforcement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49"/>
          <p:cNvSpPr/>
          <p:nvPr/>
        </p:nvSpPr>
        <p:spPr>
          <a:xfrm>
            <a:off x="6940440" y="357516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AI-powered compliance lifecycle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50"/>
          <p:cNvSpPr/>
          <p:nvPr/>
        </p:nvSpPr>
        <p:spPr>
          <a:xfrm>
            <a:off x="6409800" y="403236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1"/>
          <p:cNvSpPr/>
          <p:nvPr/>
        </p:nvSpPr>
        <p:spPr>
          <a:xfrm>
            <a:off x="6409800" y="4032360"/>
            <a:ext cx="129852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52"/>
          <p:cNvSpPr/>
          <p:nvPr/>
        </p:nvSpPr>
        <p:spPr>
          <a:xfrm>
            <a:off x="9075600" y="309996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53"/>
          <p:cNvSpPr/>
          <p:nvPr/>
        </p:nvSpPr>
        <p:spPr>
          <a:xfrm>
            <a:off x="9258480" y="328284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08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54"/>
          <p:cNvSpPr/>
          <p:nvPr/>
        </p:nvSpPr>
        <p:spPr>
          <a:xfrm>
            <a:off x="9788760" y="327348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AI Opportunity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55"/>
          <p:cNvSpPr/>
          <p:nvPr/>
        </p:nvSpPr>
        <p:spPr>
          <a:xfrm>
            <a:off x="9788760" y="357516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What more AI can do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56"/>
          <p:cNvSpPr/>
          <p:nvPr/>
        </p:nvSpPr>
        <p:spPr>
          <a:xfrm>
            <a:off x="9258480" y="403236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Shape 57"/>
          <p:cNvSpPr/>
          <p:nvPr/>
        </p:nvSpPr>
        <p:spPr>
          <a:xfrm>
            <a:off x="9258480" y="4032360"/>
            <a:ext cx="1483920" cy="72720"/>
          </a:xfrm>
          <a:prstGeom prst="roundRect">
            <a:avLst>
              <a:gd name="adj" fmla="val 25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Shape 58"/>
          <p:cNvSpPr/>
          <p:nvPr/>
        </p:nvSpPr>
        <p:spPr>
          <a:xfrm>
            <a:off x="530280" y="450792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59"/>
          <p:cNvSpPr/>
          <p:nvPr/>
        </p:nvSpPr>
        <p:spPr>
          <a:xfrm>
            <a:off x="713160" y="469080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09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Text 60"/>
          <p:cNvSpPr/>
          <p:nvPr/>
        </p:nvSpPr>
        <p:spPr>
          <a:xfrm>
            <a:off x="1243440" y="468180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Case Studies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61"/>
          <p:cNvSpPr/>
          <p:nvPr/>
        </p:nvSpPr>
        <p:spPr>
          <a:xfrm>
            <a:off x="1243440" y="498348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Nairobi and Pune lessons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Shape 62"/>
          <p:cNvSpPr/>
          <p:nvPr/>
        </p:nvSpPr>
        <p:spPr>
          <a:xfrm>
            <a:off x="713160" y="544068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63"/>
          <p:cNvSpPr/>
          <p:nvPr/>
        </p:nvSpPr>
        <p:spPr>
          <a:xfrm>
            <a:off x="713160" y="5440680"/>
            <a:ext cx="1669680" cy="72720"/>
          </a:xfrm>
          <a:prstGeom prst="roundRect">
            <a:avLst>
              <a:gd name="adj" fmla="val 25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64"/>
          <p:cNvSpPr/>
          <p:nvPr/>
        </p:nvSpPr>
        <p:spPr>
          <a:xfrm>
            <a:off x="3378600" y="450792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65"/>
          <p:cNvSpPr/>
          <p:nvPr/>
        </p:nvSpPr>
        <p:spPr>
          <a:xfrm>
            <a:off x="3561480" y="469080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10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66"/>
          <p:cNvSpPr/>
          <p:nvPr/>
        </p:nvSpPr>
        <p:spPr>
          <a:xfrm>
            <a:off x="4092120" y="468180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Missing Pieces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67"/>
          <p:cNvSpPr/>
          <p:nvPr/>
        </p:nvSpPr>
        <p:spPr>
          <a:xfrm>
            <a:off x="4092120" y="498348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Data, integration and scope gaps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68"/>
          <p:cNvSpPr/>
          <p:nvPr/>
        </p:nvSpPr>
        <p:spPr>
          <a:xfrm>
            <a:off x="3561480" y="544068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69"/>
          <p:cNvSpPr/>
          <p:nvPr/>
        </p:nvSpPr>
        <p:spPr>
          <a:xfrm>
            <a:off x="3561480" y="5440680"/>
            <a:ext cx="1855080" cy="72720"/>
          </a:xfrm>
          <a:prstGeom prst="roundRect">
            <a:avLst>
              <a:gd name="adj" fmla="val 25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Shape 70"/>
          <p:cNvSpPr/>
          <p:nvPr/>
        </p:nvSpPr>
        <p:spPr>
          <a:xfrm>
            <a:off x="6226920" y="450792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71"/>
          <p:cNvSpPr/>
          <p:nvPr/>
        </p:nvSpPr>
        <p:spPr>
          <a:xfrm>
            <a:off x="6409800" y="469080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72"/>
          <p:cNvSpPr/>
          <p:nvPr/>
        </p:nvSpPr>
        <p:spPr>
          <a:xfrm>
            <a:off x="6940440" y="468180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Recommendations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73"/>
          <p:cNvSpPr/>
          <p:nvPr/>
        </p:nvSpPr>
        <p:spPr>
          <a:xfrm>
            <a:off x="6940440" y="498348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Five practical interventions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Shape 74"/>
          <p:cNvSpPr/>
          <p:nvPr/>
        </p:nvSpPr>
        <p:spPr>
          <a:xfrm>
            <a:off x="6409800" y="544068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75"/>
          <p:cNvSpPr/>
          <p:nvPr/>
        </p:nvSpPr>
        <p:spPr>
          <a:xfrm>
            <a:off x="6409800" y="5440680"/>
            <a:ext cx="2040480" cy="72720"/>
          </a:xfrm>
          <a:prstGeom prst="roundRect">
            <a:avLst>
              <a:gd name="adj" fmla="val 25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76"/>
          <p:cNvSpPr/>
          <p:nvPr/>
        </p:nvSpPr>
        <p:spPr>
          <a:xfrm>
            <a:off x="9075600" y="4507920"/>
            <a:ext cx="2592000" cy="1133640"/>
          </a:xfrm>
          <a:prstGeom prst="roundRect">
            <a:avLst>
              <a:gd name="adj" fmla="val 1129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77"/>
          <p:cNvSpPr/>
          <p:nvPr/>
        </p:nvSpPr>
        <p:spPr>
          <a:xfrm>
            <a:off x="9258480" y="4690800"/>
            <a:ext cx="456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12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78"/>
          <p:cNvSpPr/>
          <p:nvPr/>
        </p:nvSpPr>
        <p:spPr>
          <a:xfrm>
            <a:off x="9788760" y="4681800"/>
            <a:ext cx="1723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Call to Action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79"/>
          <p:cNvSpPr/>
          <p:nvPr/>
        </p:nvSpPr>
        <p:spPr>
          <a:xfrm>
            <a:off x="9788760" y="4983480"/>
            <a:ext cx="17233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Implementation priorities</a:t>
            </a:r>
            <a:endParaRPr lang="en-US" sz="7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80"/>
          <p:cNvSpPr/>
          <p:nvPr/>
        </p:nvSpPr>
        <p:spPr>
          <a:xfrm>
            <a:off x="9258480" y="544068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81"/>
          <p:cNvSpPr/>
          <p:nvPr/>
        </p:nvSpPr>
        <p:spPr>
          <a:xfrm>
            <a:off x="9258480" y="5440680"/>
            <a:ext cx="2226240" cy="72720"/>
          </a:xfrm>
          <a:prstGeom prst="roundRect">
            <a:avLst>
              <a:gd name="adj" fmla="val 25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1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2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3" name="Shape 3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4" name="Text 4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5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5" name="Text 5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RECOMMENDATION 05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6" name="Text 6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Strengthen PPP Enforcement &amp; Transparency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7" name="Text 7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PPP models must balance investment, public value, enforcement credibility and social accountability.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8" name="Shape 8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9" name="Text 9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0" name="Text 10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20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1" name="Shape 11"/>
          <p:cNvSpPr/>
          <p:nvPr/>
        </p:nvSpPr>
        <p:spPr>
          <a:xfrm>
            <a:off x="640080" y="1508760"/>
            <a:ext cx="5486040" cy="1234080"/>
          </a:xfrm>
          <a:prstGeom prst="roundRect">
            <a:avLst>
              <a:gd name="adj" fmla="val 10370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2" name="Text 12"/>
          <p:cNvSpPr/>
          <p:nvPr/>
        </p:nvSpPr>
        <p:spPr>
          <a:xfrm>
            <a:off x="960120" y="1810440"/>
            <a:ext cx="21942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Current PPP structure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3" name="Text 13"/>
          <p:cNvSpPr/>
          <p:nvPr/>
        </p:nvSpPr>
        <p:spPr>
          <a:xfrm>
            <a:off x="960120" y="2212920"/>
            <a:ext cx="48002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1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Vitronic Machine Vision Middle East is investing $60-80 million under a revenue-sharing model from fines, raising concerns about revenue extraction versus genuine traffic improvement.</a:t>
            </a:r>
            <a:endParaRPr lang="en-US" sz="8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4" name="Shape 14"/>
          <p:cNvSpPr/>
          <p:nvPr/>
        </p:nvSpPr>
        <p:spPr>
          <a:xfrm>
            <a:off x="640080" y="3154680"/>
            <a:ext cx="2742840" cy="840960"/>
          </a:xfrm>
          <a:prstGeom prst="roundRect">
            <a:avLst>
              <a:gd name="adj" fmla="val 1521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5" name="Shape 15"/>
          <p:cNvSpPr/>
          <p:nvPr/>
        </p:nvSpPr>
        <p:spPr>
          <a:xfrm>
            <a:off x="804600" y="3319200"/>
            <a:ext cx="91080" cy="51156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6" name="Text 16"/>
          <p:cNvSpPr/>
          <p:nvPr/>
        </p:nvSpPr>
        <p:spPr>
          <a:xfrm>
            <a:off x="1024200" y="333756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Investment Model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7" name="Text 17"/>
          <p:cNvSpPr/>
          <p:nvPr/>
        </p:nvSpPr>
        <p:spPr>
          <a:xfrm>
            <a:off x="1024200" y="3684960"/>
            <a:ext cx="2175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$60-80m revenue-sharing from fines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28" name="Shape 18"/>
          <p:cNvSpPr/>
          <p:nvPr/>
        </p:nvSpPr>
        <p:spPr>
          <a:xfrm>
            <a:off x="3611880" y="3154680"/>
            <a:ext cx="2742840" cy="840960"/>
          </a:xfrm>
          <a:prstGeom prst="roundRect">
            <a:avLst>
              <a:gd name="adj" fmla="val 1521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9" name="Shape 19"/>
          <p:cNvSpPr/>
          <p:nvPr/>
        </p:nvSpPr>
        <p:spPr>
          <a:xfrm>
            <a:off x="3776400" y="3319200"/>
            <a:ext cx="91080" cy="51156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0" name="Text 20"/>
          <p:cNvSpPr/>
          <p:nvPr/>
        </p:nvSpPr>
        <p:spPr>
          <a:xfrm>
            <a:off x="3996000" y="333756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Oversight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1" name="Text 21"/>
          <p:cNvSpPr/>
          <p:nvPr/>
        </p:nvSpPr>
        <p:spPr>
          <a:xfrm>
            <a:off x="3996000" y="3684960"/>
            <a:ext cx="2175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Independent committee needed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2" name="Shape 22"/>
          <p:cNvSpPr/>
          <p:nvPr/>
        </p:nvSpPr>
        <p:spPr>
          <a:xfrm>
            <a:off x="640080" y="4206240"/>
            <a:ext cx="2742840" cy="840960"/>
          </a:xfrm>
          <a:prstGeom prst="roundRect">
            <a:avLst>
              <a:gd name="adj" fmla="val 1521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3" name="Shape 23"/>
          <p:cNvSpPr/>
          <p:nvPr/>
        </p:nvSpPr>
        <p:spPr>
          <a:xfrm>
            <a:off x="804600" y="4370760"/>
            <a:ext cx="91080" cy="51156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4" name="Text 24"/>
          <p:cNvSpPr/>
          <p:nvPr/>
        </p:nvSpPr>
        <p:spPr>
          <a:xfrm>
            <a:off x="1024200" y="438912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Transparency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5" name="Text 25"/>
          <p:cNvSpPr/>
          <p:nvPr/>
        </p:nvSpPr>
        <p:spPr>
          <a:xfrm>
            <a:off x="1024200" y="4736520"/>
            <a:ext cx="2175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Monthly reports required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6" name="Shape 26"/>
          <p:cNvSpPr/>
          <p:nvPr/>
        </p:nvSpPr>
        <p:spPr>
          <a:xfrm>
            <a:off x="3611880" y="4206240"/>
            <a:ext cx="2742840" cy="840960"/>
          </a:xfrm>
          <a:prstGeom prst="roundRect">
            <a:avLst>
              <a:gd name="adj" fmla="val 1521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7" name="Shape 27"/>
          <p:cNvSpPr/>
          <p:nvPr/>
        </p:nvSpPr>
        <p:spPr>
          <a:xfrm>
            <a:off x="3776400" y="4370760"/>
            <a:ext cx="91080" cy="51156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8" name="Text 28"/>
          <p:cNvSpPr/>
          <p:nvPr/>
        </p:nvSpPr>
        <p:spPr>
          <a:xfrm>
            <a:off x="3996000" y="438912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Civil Society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9" name="Text 29"/>
          <p:cNvSpPr/>
          <p:nvPr/>
        </p:nvSpPr>
        <p:spPr>
          <a:xfrm>
            <a:off x="3996000" y="4736520"/>
            <a:ext cx="21758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Representation in oversight</a:t>
            </a:r>
            <a:endParaRPr lang="en-US" sz="7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0" name="Shape 30"/>
          <p:cNvSpPr/>
          <p:nvPr/>
        </p:nvSpPr>
        <p:spPr>
          <a:xfrm>
            <a:off x="6720840" y="1508760"/>
            <a:ext cx="4525920" cy="3730320"/>
          </a:xfrm>
          <a:prstGeom prst="roundRect">
            <a:avLst>
              <a:gd name="adj" fmla="val 3431"/>
            </a:avLst>
          </a:prstGeom>
          <a:solidFill>
            <a:srgbClr val="071B2C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1" name="Text 31"/>
          <p:cNvSpPr/>
          <p:nvPr/>
        </p:nvSpPr>
        <p:spPr>
          <a:xfrm>
            <a:off x="7040880" y="1828800"/>
            <a:ext cx="228564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Accountability checklist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2" name="Text 32"/>
          <p:cNvSpPr/>
          <p:nvPr/>
        </p:nvSpPr>
        <p:spPr>
          <a:xfrm>
            <a:off x="7059240" y="2322720"/>
            <a:ext cx="1368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✓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3" name="Text 33"/>
          <p:cNvSpPr/>
          <p:nvPr/>
        </p:nvSpPr>
        <p:spPr>
          <a:xfrm>
            <a:off x="7315200" y="2304360"/>
            <a:ext cx="201132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Public performance dashboard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4" name="Text 34"/>
          <p:cNvSpPr/>
          <p:nvPr/>
        </p:nvSpPr>
        <p:spPr>
          <a:xfrm>
            <a:off x="7315200" y="2487240"/>
            <a:ext cx="32457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Fines, appeals, false positives, hotspot outcomes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5" name="Text 35"/>
          <p:cNvSpPr/>
          <p:nvPr/>
        </p:nvSpPr>
        <p:spPr>
          <a:xfrm>
            <a:off x="7059240" y="2980800"/>
            <a:ext cx="1368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✓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6" name="Text 36"/>
          <p:cNvSpPr/>
          <p:nvPr/>
        </p:nvSpPr>
        <p:spPr>
          <a:xfrm>
            <a:off x="7315200" y="2962800"/>
            <a:ext cx="201132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Independent technical audit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7" name="Text 37"/>
          <p:cNvSpPr/>
          <p:nvPr/>
        </p:nvSpPr>
        <p:spPr>
          <a:xfrm>
            <a:off x="7315200" y="3145680"/>
            <a:ext cx="32457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Model accuracy, bias, uptime, cyber-security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8" name="Text 38"/>
          <p:cNvSpPr/>
          <p:nvPr/>
        </p:nvSpPr>
        <p:spPr>
          <a:xfrm>
            <a:off x="7059240" y="3639240"/>
            <a:ext cx="1368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✓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9" name="Text 39"/>
          <p:cNvSpPr/>
          <p:nvPr/>
        </p:nvSpPr>
        <p:spPr>
          <a:xfrm>
            <a:off x="7315200" y="3620880"/>
            <a:ext cx="201132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Appeal mechanism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0" name="Text 40"/>
          <p:cNvSpPr/>
          <p:nvPr/>
        </p:nvSpPr>
        <p:spPr>
          <a:xfrm>
            <a:off x="7315200" y="3803760"/>
            <a:ext cx="32457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Accessible dispute and evidence review process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1" name="Text 41"/>
          <p:cNvSpPr/>
          <p:nvPr/>
        </p:nvSpPr>
        <p:spPr>
          <a:xfrm>
            <a:off x="7059240" y="4297680"/>
            <a:ext cx="136800" cy="109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✓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2" name="Text 42"/>
          <p:cNvSpPr/>
          <p:nvPr/>
        </p:nvSpPr>
        <p:spPr>
          <a:xfrm>
            <a:off x="7315200" y="4279320"/>
            <a:ext cx="201132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Traffic impact reporting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3" name="Text 43"/>
          <p:cNvSpPr/>
          <p:nvPr/>
        </p:nvSpPr>
        <p:spPr>
          <a:xfrm>
            <a:off x="7315200" y="4462200"/>
            <a:ext cx="324576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Prove congestion and safety improvements, not only revenue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5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6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7" name="Image 0" descr="/mnt/data/ppt_media/ppt/media/image31.png"/>
          <p:cNvPicPr/>
          <p:nvPr/>
        </p:nvPicPr>
        <p:blipFill>
          <a:blip r:embed="rId3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8" name="Shape 3"/>
          <p:cNvSpPr/>
          <p:nvPr/>
        </p:nvSpPr>
        <p:spPr>
          <a:xfrm>
            <a:off x="-15902" y="-15902"/>
            <a:ext cx="12191400" cy="6857640"/>
          </a:xfrm>
          <a:prstGeom prst="rect">
            <a:avLst/>
          </a:prstGeom>
          <a:solidFill>
            <a:srgbClr val="061A2D">
              <a:alpha val="72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59" name="Text 4"/>
          <p:cNvSpPr/>
          <p:nvPr/>
        </p:nvSpPr>
        <p:spPr>
          <a:xfrm>
            <a:off x="685800" y="685800"/>
            <a:ext cx="493740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Thank you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0" name="Shape 5"/>
          <p:cNvSpPr/>
          <p:nvPr/>
        </p:nvSpPr>
        <p:spPr>
          <a:xfrm>
            <a:off x="713160" y="1481040"/>
            <a:ext cx="1371600" cy="360"/>
          </a:xfrm>
          <a:prstGeom prst="line">
            <a:avLst/>
          </a:prstGeom>
          <a:ln w="38100">
            <a:solidFill>
              <a:srgbClr val="00D4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1" name="Text 6"/>
          <p:cNvSpPr/>
          <p:nvPr/>
        </p:nvSpPr>
        <p:spPr>
          <a:xfrm>
            <a:off x="713160" y="1828800"/>
            <a:ext cx="53031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AI-powered traffic management can move Zimbabwe from reactive enforcement to proactive mobility intelligence.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2" name="Shape 7"/>
          <p:cNvSpPr/>
          <p:nvPr/>
        </p:nvSpPr>
        <p:spPr>
          <a:xfrm>
            <a:off x="713160" y="2880360"/>
            <a:ext cx="5257440" cy="1965600"/>
          </a:xfrm>
          <a:prstGeom prst="roundRect">
            <a:avLst>
              <a:gd name="adj" fmla="val 6512"/>
            </a:avLst>
          </a:prstGeom>
          <a:solidFill>
            <a:srgbClr val="0E2B47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3" name="Text 8"/>
          <p:cNvSpPr/>
          <p:nvPr/>
        </p:nvSpPr>
        <p:spPr>
          <a:xfrm>
            <a:off x="1024200" y="3154680"/>
            <a:ext cx="146268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Call to action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4" name="Text 9"/>
          <p:cNvSpPr/>
          <p:nvPr/>
        </p:nvSpPr>
        <p:spPr>
          <a:xfrm>
            <a:off x="1024200" y="3566160"/>
            <a:ext cx="2282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1.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5" name="Text 10"/>
          <p:cNvSpPr/>
          <p:nvPr/>
        </p:nvSpPr>
        <p:spPr>
          <a:xfrm>
            <a:off x="1307520" y="3547800"/>
            <a:ext cx="38858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Launch a traffic data integration pilot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6" name="Text 11"/>
          <p:cNvSpPr/>
          <p:nvPr/>
        </p:nvSpPr>
        <p:spPr>
          <a:xfrm>
            <a:off x="1024200" y="3858840"/>
            <a:ext cx="2282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2.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7" name="Text 12"/>
          <p:cNvSpPr/>
          <p:nvPr/>
        </p:nvSpPr>
        <p:spPr>
          <a:xfrm>
            <a:off x="1307520" y="3840480"/>
            <a:ext cx="38858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Select 20-30 high-congestion nodes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8" name="Text 13"/>
          <p:cNvSpPr/>
          <p:nvPr/>
        </p:nvSpPr>
        <p:spPr>
          <a:xfrm>
            <a:off x="1024200" y="4151520"/>
            <a:ext cx="2282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3.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9" name="Text 14"/>
          <p:cNvSpPr/>
          <p:nvPr/>
        </p:nvSpPr>
        <p:spPr>
          <a:xfrm>
            <a:off x="1307520" y="4133160"/>
            <a:ext cx="38858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Create an independent AI oversight model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0" name="Text 15"/>
          <p:cNvSpPr/>
          <p:nvPr/>
        </p:nvSpPr>
        <p:spPr>
          <a:xfrm>
            <a:off x="1024200" y="4443840"/>
            <a:ext cx="228240" cy="10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4.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1" name="Text 16"/>
          <p:cNvSpPr/>
          <p:nvPr/>
        </p:nvSpPr>
        <p:spPr>
          <a:xfrm>
            <a:off x="1307520" y="4425840"/>
            <a:ext cx="38858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2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Digitise priority public transport routes</a:t>
            </a:r>
            <a:endParaRPr lang="en-US" sz="7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2" name="Text 17"/>
          <p:cNvSpPr/>
          <p:nvPr/>
        </p:nvSpPr>
        <p:spPr>
          <a:xfrm>
            <a:off x="713160" y="5989320"/>
            <a:ext cx="47545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50" b="1" u="none" strike="noStrike" dirty="0">
                <a:solidFill>
                  <a:srgbClr val="FFFFFF"/>
                </a:solidFill>
                <a:effectLst/>
                <a:uFillTx/>
                <a:latin typeface="Aptos"/>
              </a:rPr>
              <a:t>Dr Simon Muzviyo - Managing Director, City Parking Pvt Ltd</a:t>
            </a:r>
            <a:endParaRPr lang="en-US" sz="8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3" name="Text 18"/>
          <p:cNvSpPr/>
          <p:nvPr/>
        </p:nvSpPr>
        <p:spPr>
          <a:xfrm>
            <a:off x="713160" y="6245280"/>
            <a:ext cx="320004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</a:rPr>
              <a:t>Zimbabwe Traffic Intelligence Roadmap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8" name="Image 0" descr="/mnt/data/ppt_media/ppt/media/image2.jpeg"/>
          <p:cNvPicPr/>
          <p:nvPr/>
        </p:nvPicPr>
        <p:blipFill>
          <a:blip r:embed="rId3"/>
          <a:stretch/>
        </p:blipFill>
        <p:spPr>
          <a:xfrm>
            <a:off x="6629400" y="0"/>
            <a:ext cx="555912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Shape 3"/>
          <p:cNvSpPr/>
          <p:nvPr/>
        </p:nvSpPr>
        <p:spPr>
          <a:xfrm>
            <a:off x="6629400" y="0"/>
            <a:ext cx="5559120" cy="6857640"/>
          </a:xfrm>
          <a:prstGeom prst="rect">
            <a:avLst/>
          </a:prstGeom>
          <a:solidFill>
            <a:srgbClr val="061A2D">
              <a:alpha val="65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4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5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$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6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01 / ECONOMIC IMPACT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7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The Real Cost of Traffic in Zimbabwe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8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Traffic congestion is not just an inconvenience; it is an economic drain.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9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10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11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03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12"/>
          <p:cNvSpPr/>
          <p:nvPr/>
        </p:nvSpPr>
        <p:spPr>
          <a:xfrm>
            <a:off x="594360" y="1463040"/>
            <a:ext cx="557748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D7E7F7"/>
                </a:solidFill>
                <a:effectLst/>
                <a:uFillTx/>
                <a:latin typeface="Aptos"/>
              </a:rPr>
              <a:t>Congestion affects cross-border trade, SME productivity and daily commutes. The costs extend beyond fuel to lost working time, delayed freight and increased maintenance.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Shape 13"/>
          <p:cNvSpPr/>
          <p:nvPr/>
        </p:nvSpPr>
        <p:spPr>
          <a:xfrm>
            <a:off x="594360" y="2423160"/>
            <a:ext cx="2514240" cy="1572480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14"/>
          <p:cNvSpPr/>
          <p:nvPr/>
        </p:nvSpPr>
        <p:spPr>
          <a:xfrm>
            <a:off x="758880" y="25876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00D4FF">
              <a:alpha val="92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15"/>
          <p:cNvSpPr/>
          <p:nvPr/>
        </p:nvSpPr>
        <p:spPr>
          <a:xfrm>
            <a:off x="758880" y="30816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Productivity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16"/>
          <p:cNvSpPr/>
          <p:nvPr/>
        </p:nvSpPr>
        <p:spPr>
          <a:xfrm>
            <a:off x="1216080" y="26517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Economic Loss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17"/>
          <p:cNvSpPr/>
          <p:nvPr/>
        </p:nvSpPr>
        <p:spPr>
          <a:xfrm>
            <a:off x="758880" y="3483720"/>
            <a:ext cx="218520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Fuel consumption and wasted man-hours affect traders, commuters and SMEs.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18"/>
          <p:cNvSpPr/>
          <p:nvPr/>
        </p:nvSpPr>
        <p:spPr>
          <a:xfrm>
            <a:off x="758880" y="3794760"/>
            <a:ext cx="2185200" cy="360"/>
          </a:xfrm>
          <a:prstGeom prst="line">
            <a:avLst/>
          </a:prstGeom>
          <a:ln w="25400">
            <a:solidFill>
              <a:srgbClr val="00D4FF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19"/>
          <p:cNvSpPr/>
          <p:nvPr/>
        </p:nvSpPr>
        <p:spPr>
          <a:xfrm>
            <a:off x="3310200" y="2423160"/>
            <a:ext cx="2514240" cy="1572480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20"/>
          <p:cNvSpPr/>
          <p:nvPr/>
        </p:nvSpPr>
        <p:spPr>
          <a:xfrm>
            <a:off x="3474720" y="25876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FFC857">
              <a:alpha val="92000"/>
            </a:srgbClr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21"/>
          <p:cNvSpPr/>
          <p:nvPr/>
        </p:nvSpPr>
        <p:spPr>
          <a:xfrm>
            <a:off x="3474720" y="30816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Freight Delays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22"/>
          <p:cNvSpPr/>
          <p:nvPr/>
        </p:nvSpPr>
        <p:spPr>
          <a:xfrm>
            <a:off x="3931920" y="26517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Border Gridlock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23"/>
          <p:cNvSpPr/>
          <p:nvPr/>
        </p:nvSpPr>
        <p:spPr>
          <a:xfrm>
            <a:off x="3474720" y="3483720"/>
            <a:ext cx="218520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Heavy truck traffic at Beitbridge and Forbes can create extended delays.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24"/>
          <p:cNvSpPr/>
          <p:nvPr/>
        </p:nvSpPr>
        <p:spPr>
          <a:xfrm>
            <a:off x="3474720" y="3794760"/>
            <a:ext cx="2185200" cy="360"/>
          </a:xfrm>
          <a:prstGeom prst="line">
            <a:avLst/>
          </a:prstGeom>
          <a:ln w="25400">
            <a:solidFill>
              <a:srgbClr val="FFC857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25"/>
          <p:cNvSpPr/>
          <p:nvPr/>
        </p:nvSpPr>
        <p:spPr>
          <a:xfrm>
            <a:off x="594360" y="4251960"/>
            <a:ext cx="2514240" cy="1572480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26"/>
          <p:cNvSpPr/>
          <p:nvPr/>
        </p:nvSpPr>
        <p:spPr>
          <a:xfrm>
            <a:off x="758880" y="44164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FF7A45">
              <a:alpha val="92000"/>
            </a:srgbClr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27"/>
          <p:cNvSpPr/>
          <p:nvPr/>
        </p:nvSpPr>
        <p:spPr>
          <a:xfrm>
            <a:off x="758880" y="49104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Weak Systems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28"/>
          <p:cNvSpPr/>
          <p:nvPr/>
        </p:nvSpPr>
        <p:spPr>
          <a:xfrm>
            <a:off x="1216080" y="44805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Parliamentary Concern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29"/>
          <p:cNvSpPr/>
          <p:nvPr/>
        </p:nvSpPr>
        <p:spPr>
          <a:xfrm>
            <a:off x="758880" y="5312520"/>
            <a:ext cx="218520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Concerns include decaying infrastructure, weak enforcement and coordination gaps.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Shape 30"/>
          <p:cNvSpPr/>
          <p:nvPr/>
        </p:nvSpPr>
        <p:spPr>
          <a:xfrm>
            <a:off x="758880" y="5623560"/>
            <a:ext cx="2185200" cy="360"/>
          </a:xfrm>
          <a:prstGeom prst="line">
            <a:avLst/>
          </a:prstGeom>
          <a:ln w="25400">
            <a:solidFill>
              <a:srgbClr val="FF7A45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Shape 31"/>
          <p:cNvSpPr/>
          <p:nvPr/>
        </p:nvSpPr>
        <p:spPr>
          <a:xfrm>
            <a:off x="3310200" y="4251960"/>
            <a:ext cx="2514240" cy="1572480"/>
          </a:xfrm>
          <a:prstGeom prst="roundRect">
            <a:avLst>
              <a:gd name="adj" fmla="val 8140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32"/>
          <p:cNvSpPr/>
          <p:nvPr/>
        </p:nvSpPr>
        <p:spPr>
          <a:xfrm>
            <a:off x="3474720" y="44164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2ECC71">
              <a:alpha val="92000"/>
            </a:srgbClr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33"/>
          <p:cNvSpPr/>
          <p:nvPr/>
        </p:nvSpPr>
        <p:spPr>
          <a:xfrm>
            <a:off x="3474720" y="49104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Capacity Lag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4"/>
          <p:cNvSpPr/>
          <p:nvPr/>
        </p:nvSpPr>
        <p:spPr>
          <a:xfrm>
            <a:off x="3931920" y="44805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Infrastructure Gap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35"/>
          <p:cNvSpPr/>
          <p:nvPr/>
        </p:nvSpPr>
        <p:spPr>
          <a:xfrm>
            <a:off x="3474720" y="5312520"/>
            <a:ext cx="2185200" cy="40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Vehicle growth has outpaced urban road and parking capacity expansion.</a:t>
            </a:r>
            <a:endParaRPr lang="en-US" sz="7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Shape 36"/>
          <p:cNvSpPr/>
          <p:nvPr/>
        </p:nvSpPr>
        <p:spPr>
          <a:xfrm>
            <a:off x="3474720" y="5623560"/>
            <a:ext cx="2185200" cy="360"/>
          </a:xfrm>
          <a:prstGeom prst="line">
            <a:avLst/>
          </a:prstGeom>
          <a:ln w="25400">
            <a:solidFill>
              <a:srgbClr val="2ECC71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37"/>
          <p:cNvSpPr/>
          <p:nvPr/>
        </p:nvSpPr>
        <p:spPr>
          <a:xfrm>
            <a:off x="6903720" y="5029200"/>
            <a:ext cx="4525920" cy="1005480"/>
          </a:xfrm>
          <a:prstGeom prst="roundRect">
            <a:avLst>
              <a:gd name="adj" fmla="val 12727"/>
            </a:avLst>
          </a:prstGeom>
          <a:solidFill>
            <a:srgbClr val="0B2540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38"/>
          <p:cNvSpPr/>
          <p:nvPr/>
        </p:nvSpPr>
        <p:spPr>
          <a:xfrm>
            <a:off x="7132320" y="5230440"/>
            <a:ext cx="109692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4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KEY INSIGHT</a:t>
            </a:r>
            <a:endParaRPr lang="en-US" sz="64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39"/>
          <p:cNvSpPr/>
          <p:nvPr/>
        </p:nvSpPr>
        <p:spPr>
          <a:xfrm>
            <a:off x="7132320" y="5440680"/>
            <a:ext cx="388584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Traffic congestion costs Zimbabwe approximately $2.5 billion annually in lost productivity.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◎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02 / COORDINATION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The Stakeholder Ecosystem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 traffic management is not only a technology project; it is an institutional coordination project.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04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Shape 10"/>
          <p:cNvSpPr/>
          <p:nvPr/>
        </p:nvSpPr>
        <p:spPr>
          <a:xfrm>
            <a:off x="5120640" y="2816280"/>
            <a:ext cx="1828440" cy="1828440"/>
          </a:xfrm>
          <a:prstGeom prst="ellipse">
            <a:avLst/>
          </a:prstGeom>
          <a:solidFill>
            <a:srgbClr val="061A2D"/>
          </a:solidFill>
          <a:ln w="12700">
            <a:solidFill>
              <a:srgbClr val="061A2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1"/>
          <p:cNvSpPr/>
          <p:nvPr/>
        </p:nvSpPr>
        <p:spPr>
          <a:xfrm>
            <a:off x="5486400" y="3493080"/>
            <a:ext cx="109692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Traffic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Data Hub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12"/>
          <p:cNvSpPr/>
          <p:nvPr/>
        </p:nvSpPr>
        <p:spPr>
          <a:xfrm>
            <a:off x="685800" y="2313360"/>
            <a:ext cx="251424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Shape 13"/>
          <p:cNvSpPr/>
          <p:nvPr/>
        </p:nvSpPr>
        <p:spPr>
          <a:xfrm>
            <a:off x="831960" y="2477880"/>
            <a:ext cx="127800" cy="475200"/>
          </a:xfrm>
          <a:prstGeom prst="roundRect">
            <a:avLst>
              <a:gd name="adj" fmla="val 14286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14"/>
          <p:cNvSpPr/>
          <p:nvPr/>
        </p:nvSpPr>
        <p:spPr>
          <a:xfrm>
            <a:off x="1069920" y="2477880"/>
            <a:ext cx="19198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Government Regulators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15"/>
          <p:cNvSpPr/>
          <p:nvPr/>
        </p:nvSpPr>
        <p:spPr>
          <a:xfrm>
            <a:off x="1069920" y="2816280"/>
            <a:ext cx="19015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Ministry of Transport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Ministry of ICT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Ministry of Home Affairs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Cabinet Committee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Shape 16"/>
          <p:cNvSpPr/>
          <p:nvPr/>
        </p:nvSpPr>
        <p:spPr>
          <a:xfrm>
            <a:off x="1947600" y="3026520"/>
            <a:ext cx="4087440" cy="704160"/>
          </a:xfrm>
          <a:prstGeom prst="line">
            <a:avLst/>
          </a:prstGeom>
          <a:ln w="15240">
            <a:solidFill>
              <a:srgbClr val="2F80ED">
                <a:alpha val="55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Shape 17"/>
          <p:cNvSpPr/>
          <p:nvPr/>
        </p:nvSpPr>
        <p:spPr>
          <a:xfrm>
            <a:off x="3383280" y="1490400"/>
            <a:ext cx="251424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18"/>
          <p:cNvSpPr/>
          <p:nvPr/>
        </p:nvSpPr>
        <p:spPr>
          <a:xfrm>
            <a:off x="3529440" y="1654920"/>
            <a:ext cx="127800" cy="475200"/>
          </a:xfrm>
          <a:prstGeom prst="roundRect">
            <a:avLst>
              <a:gd name="adj" fmla="val 14286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9"/>
          <p:cNvSpPr/>
          <p:nvPr/>
        </p:nvSpPr>
        <p:spPr>
          <a:xfrm>
            <a:off x="3767400" y="1654920"/>
            <a:ext cx="19198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Enforcement &amp; Admin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0"/>
          <p:cNvSpPr/>
          <p:nvPr/>
        </p:nvSpPr>
        <p:spPr>
          <a:xfrm>
            <a:off x="3767400" y="1993320"/>
            <a:ext cx="19015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ZRP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ZINARA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VID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TSCZ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Shape 21"/>
          <p:cNvSpPr/>
          <p:nvPr/>
        </p:nvSpPr>
        <p:spPr>
          <a:xfrm>
            <a:off x="4645080" y="2203560"/>
            <a:ext cx="1389960" cy="1527120"/>
          </a:xfrm>
          <a:prstGeom prst="line">
            <a:avLst/>
          </a:prstGeom>
          <a:ln w="15240">
            <a:solidFill>
              <a:srgbClr val="FF7A45">
                <a:alpha val="55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22"/>
          <p:cNvSpPr/>
          <p:nvPr/>
        </p:nvSpPr>
        <p:spPr>
          <a:xfrm>
            <a:off x="7909560" y="1490400"/>
            <a:ext cx="251424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Shape 23"/>
          <p:cNvSpPr/>
          <p:nvPr/>
        </p:nvSpPr>
        <p:spPr>
          <a:xfrm>
            <a:off x="8055720" y="1654920"/>
            <a:ext cx="127800" cy="475200"/>
          </a:xfrm>
          <a:prstGeom prst="roundRect">
            <a:avLst>
              <a:gd name="adj" fmla="val 14286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24"/>
          <p:cNvSpPr/>
          <p:nvPr/>
        </p:nvSpPr>
        <p:spPr>
          <a:xfrm>
            <a:off x="8293680" y="1654920"/>
            <a:ext cx="19198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Local Authorities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25"/>
          <p:cNvSpPr/>
          <p:nvPr/>
        </p:nvSpPr>
        <p:spPr>
          <a:xfrm>
            <a:off x="8293680" y="1993320"/>
            <a:ext cx="19015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City Councils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Municipalities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Rural District Councils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Shape 26"/>
          <p:cNvSpPr/>
          <p:nvPr/>
        </p:nvSpPr>
        <p:spPr>
          <a:xfrm flipH="1">
            <a:off x="6035040" y="2203560"/>
            <a:ext cx="3136320" cy="1527120"/>
          </a:xfrm>
          <a:prstGeom prst="line">
            <a:avLst/>
          </a:prstGeom>
          <a:ln w="15240">
            <a:solidFill>
              <a:srgbClr val="2ECC71">
                <a:alpha val="55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27"/>
          <p:cNvSpPr/>
          <p:nvPr/>
        </p:nvSpPr>
        <p:spPr>
          <a:xfrm>
            <a:off x="8869680" y="3547800"/>
            <a:ext cx="251424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Shape 28"/>
          <p:cNvSpPr/>
          <p:nvPr/>
        </p:nvSpPr>
        <p:spPr>
          <a:xfrm>
            <a:off x="9015840" y="3712320"/>
            <a:ext cx="127800" cy="475200"/>
          </a:xfrm>
          <a:prstGeom prst="roundRect">
            <a:avLst>
              <a:gd name="adj" fmla="val 14286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29"/>
          <p:cNvSpPr/>
          <p:nvPr/>
        </p:nvSpPr>
        <p:spPr>
          <a:xfrm>
            <a:off x="9253800" y="3712320"/>
            <a:ext cx="19198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Tech Partners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30"/>
          <p:cNvSpPr/>
          <p:nvPr/>
        </p:nvSpPr>
        <p:spPr>
          <a:xfrm>
            <a:off x="9253800" y="4050720"/>
            <a:ext cx="19015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ISPs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Technology Providers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POTRAZ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Shape 31"/>
          <p:cNvSpPr/>
          <p:nvPr/>
        </p:nvSpPr>
        <p:spPr>
          <a:xfrm flipH="1" flipV="1">
            <a:off x="6035040" y="3730680"/>
            <a:ext cx="4096440" cy="530280"/>
          </a:xfrm>
          <a:prstGeom prst="line">
            <a:avLst/>
          </a:prstGeom>
          <a:ln w="15240">
            <a:solidFill>
              <a:srgbClr val="7A5CFF">
                <a:alpha val="55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Shape 32"/>
          <p:cNvSpPr/>
          <p:nvPr/>
        </p:nvSpPr>
        <p:spPr>
          <a:xfrm>
            <a:off x="1691640" y="4736520"/>
            <a:ext cx="251424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33"/>
          <p:cNvSpPr/>
          <p:nvPr/>
        </p:nvSpPr>
        <p:spPr>
          <a:xfrm>
            <a:off x="1837800" y="4901040"/>
            <a:ext cx="127800" cy="475200"/>
          </a:xfrm>
          <a:prstGeom prst="roundRect">
            <a:avLst>
              <a:gd name="adj" fmla="val 14286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34"/>
          <p:cNvSpPr/>
          <p:nvPr/>
        </p:nvSpPr>
        <p:spPr>
          <a:xfrm>
            <a:off x="2075760" y="4901040"/>
            <a:ext cx="19198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6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Academic &amp; Civil Society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35"/>
          <p:cNvSpPr/>
          <p:nvPr/>
        </p:nvSpPr>
        <p:spPr>
          <a:xfrm>
            <a:off x="2075760" y="5239440"/>
            <a:ext cx="190152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Universities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Transport Associations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Civil Society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36"/>
          <p:cNvSpPr/>
          <p:nvPr/>
        </p:nvSpPr>
        <p:spPr>
          <a:xfrm flipV="1">
            <a:off x="2953440" y="3730680"/>
            <a:ext cx="3081600" cy="1719000"/>
          </a:xfrm>
          <a:prstGeom prst="line">
            <a:avLst/>
          </a:prstGeom>
          <a:ln w="15240">
            <a:solidFill>
              <a:srgbClr val="00D4FF">
                <a:alpha val="55000"/>
              </a:srgbClr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37"/>
          <p:cNvSpPr/>
          <p:nvPr/>
        </p:nvSpPr>
        <p:spPr>
          <a:xfrm>
            <a:off x="9646920" y="457200"/>
            <a:ext cx="1919880" cy="319680"/>
          </a:xfrm>
          <a:prstGeom prst="roundRect">
            <a:avLst>
              <a:gd name="adj" fmla="val 25714"/>
            </a:avLst>
          </a:prstGeom>
          <a:solidFill>
            <a:srgbClr val="2ECC71">
              <a:alpha val="12000"/>
            </a:srgbClr>
          </a:solidFill>
          <a:ln w="12700">
            <a:solidFill>
              <a:srgbClr val="2ECC71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38"/>
          <p:cNvSpPr/>
          <p:nvPr/>
        </p:nvSpPr>
        <p:spPr>
          <a:xfrm>
            <a:off x="9756720" y="539640"/>
            <a:ext cx="170028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●  Multi-agency delivery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!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03 / CURRENT CHALLENGES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Infrastructure &amp; Volume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Problem 1: Inadequate infrastructure to support modern traffic flow.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05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5" name="Image 0" descr="/mnt/data/ppt_media/ppt/media/image33.jpeg"/>
          <p:cNvPicPr/>
          <p:nvPr/>
        </p:nvPicPr>
        <p:blipFill>
          <a:blip r:embed="rId3"/>
          <a:stretch/>
        </p:blipFill>
        <p:spPr>
          <a:xfrm>
            <a:off x="6537960" y="1389960"/>
            <a:ext cx="5074560" cy="2788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Shape 10"/>
          <p:cNvSpPr/>
          <p:nvPr/>
        </p:nvSpPr>
        <p:spPr>
          <a:xfrm>
            <a:off x="6537960" y="1389960"/>
            <a:ext cx="5074560" cy="2788560"/>
          </a:xfrm>
          <a:prstGeom prst="rect">
            <a:avLst/>
          </a:prstGeom>
          <a:solidFill>
            <a:srgbClr val="061A2D">
              <a:alpha val="65000"/>
            </a:srgbClr>
          </a:solidFill>
          <a:ln w="12700">
            <a:solidFill>
              <a:srgbClr val="061A2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1"/>
          <p:cNvSpPr/>
          <p:nvPr/>
        </p:nvSpPr>
        <p:spPr>
          <a:xfrm>
            <a:off x="6903720" y="3438000"/>
            <a:ext cx="4297320" cy="347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Capacity is not matching demand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12"/>
          <p:cNvSpPr/>
          <p:nvPr/>
        </p:nvSpPr>
        <p:spPr>
          <a:xfrm>
            <a:off x="594360" y="1536120"/>
            <a:ext cx="2742840" cy="137124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3"/>
          <p:cNvSpPr/>
          <p:nvPr/>
        </p:nvSpPr>
        <p:spPr>
          <a:xfrm>
            <a:off x="758880" y="1700640"/>
            <a:ext cx="91080" cy="1042200"/>
          </a:xfrm>
          <a:prstGeom prst="roundRect">
            <a:avLst>
              <a:gd name="adj" fmla="val 20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14"/>
          <p:cNvSpPr/>
          <p:nvPr/>
        </p:nvSpPr>
        <p:spPr>
          <a:xfrm>
            <a:off x="978480" y="171900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Parking mismatch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 15"/>
          <p:cNvSpPr/>
          <p:nvPr/>
        </p:nvSpPr>
        <p:spPr>
          <a:xfrm>
            <a:off x="978480" y="2048400"/>
            <a:ext cx="2175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8,000 vs 200,000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16"/>
          <p:cNvSpPr/>
          <p:nvPr/>
        </p:nvSpPr>
        <p:spPr>
          <a:xfrm>
            <a:off x="978480" y="2377440"/>
            <a:ext cx="217584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Harare CBD has limited parking capacity against a far larger daily vehicle volume.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7"/>
          <p:cNvSpPr/>
          <p:nvPr/>
        </p:nvSpPr>
        <p:spPr>
          <a:xfrm>
            <a:off x="3611880" y="1536120"/>
            <a:ext cx="2742840" cy="137124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8"/>
          <p:cNvSpPr/>
          <p:nvPr/>
        </p:nvSpPr>
        <p:spPr>
          <a:xfrm>
            <a:off x="3776400" y="1700640"/>
            <a:ext cx="91080" cy="1042200"/>
          </a:xfrm>
          <a:prstGeom prst="roundRect">
            <a:avLst>
              <a:gd name="adj" fmla="val 20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 19"/>
          <p:cNvSpPr/>
          <p:nvPr/>
        </p:nvSpPr>
        <p:spPr>
          <a:xfrm>
            <a:off x="3996000" y="171900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Dilapidated roads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 20"/>
          <p:cNvSpPr/>
          <p:nvPr/>
        </p:nvSpPr>
        <p:spPr>
          <a:xfrm>
            <a:off x="3996000" y="2066400"/>
            <a:ext cx="2175840" cy="7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Potholes, faded markings and broken traffic lights reduce network reliability.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1"/>
          <p:cNvSpPr/>
          <p:nvPr/>
        </p:nvSpPr>
        <p:spPr>
          <a:xfrm>
            <a:off x="594360" y="3246120"/>
            <a:ext cx="2742840" cy="137124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2"/>
          <p:cNvSpPr/>
          <p:nvPr/>
        </p:nvSpPr>
        <p:spPr>
          <a:xfrm>
            <a:off x="758880" y="3410640"/>
            <a:ext cx="91080" cy="104220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 23"/>
          <p:cNvSpPr/>
          <p:nvPr/>
        </p:nvSpPr>
        <p:spPr>
          <a:xfrm>
            <a:off x="978480" y="342900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Narrow roads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24"/>
          <p:cNvSpPr/>
          <p:nvPr/>
        </p:nvSpPr>
        <p:spPr>
          <a:xfrm>
            <a:off x="978480" y="3776400"/>
            <a:ext cx="2175840" cy="7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Rush-hour lanes are easily overwhelmed, especially in corridors with mixed traffic.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5"/>
          <p:cNvSpPr/>
          <p:nvPr/>
        </p:nvSpPr>
        <p:spPr>
          <a:xfrm>
            <a:off x="3611880" y="3246120"/>
            <a:ext cx="2742840" cy="137124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6"/>
          <p:cNvSpPr/>
          <p:nvPr/>
        </p:nvSpPr>
        <p:spPr>
          <a:xfrm>
            <a:off x="3776400" y="3410640"/>
            <a:ext cx="91080" cy="104220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27"/>
          <p:cNvSpPr/>
          <p:nvPr/>
        </p:nvSpPr>
        <p:spPr>
          <a:xfrm>
            <a:off x="3996000" y="3429000"/>
            <a:ext cx="217584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Drainage issues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 28"/>
          <p:cNvSpPr/>
          <p:nvPr/>
        </p:nvSpPr>
        <p:spPr>
          <a:xfrm>
            <a:off x="3996000" y="3776400"/>
            <a:ext cx="2175840" cy="7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Heavy rains trigger flooding, stranded commuters and cascading route delays.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Shape 29"/>
          <p:cNvSpPr/>
          <p:nvPr/>
        </p:nvSpPr>
        <p:spPr>
          <a:xfrm>
            <a:off x="6537960" y="4480560"/>
            <a:ext cx="5074560" cy="1051200"/>
          </a:xfrm>
          <a:prstGeom prst="roundRect">
            <a:avLst>
              <a:gd name="adj" fmla="val 12174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0"/>
          <p:cNvSpPr/>
          <p:nvPr/>
        </p:nvSpPr>
        <p:spPr>
          <a:xfrm>
            <a:off x="6812280" y="4754880"/>
            <a:ext cx="4525920" cy="292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 lnSpcReduction="9999"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 helps only when supported by basics: reliable intersections, visible markings, functioning signals, sensors and credible data.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A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0"/>
          <p:cNvSpPr/>
          <p:nvPr/>
        </p:nvSpPr>
        <p:spPr>
          <a:xfrm rot="1800000">
            <a:off x="8961120" y="-1005480"/>
            <a:ext cx="4754520" cy="475452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3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Shape 1"/>
          <p:cNvSpPr/>
          <p:nvPr/>
        </p:nvSpPr>
        <p:spPr>
          <a:xfrm rot="12600000">
            <a:off x="-1096920" y="4572000"/>
            <a:ext cx="3291480" cy="32914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2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Shape 2"/>
          <p:cNvSpPr/>
          <p:nvPr/>
        </p:nvSpPr>
        <p:spPr>
          <a:xfrm>
            <a:off x="0" y="6565320"/>
            <a:ext cx="12191400" cy="292320"/>
          </a:xfrm>
          <a:prstGeom prst="rect">
            <a:avLst/>
          </a:prstGeom>
          <a:solidFill>
            <a:srgbClr val="00D4FF">
              <a:alpha val="85000"/>
            </a:srgbClr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Shape 3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4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061A2D"/>
                </a:solidFill>
                <a:effectLst/>
                <a:uFillTx/>
                <a:latin typeface="Aptos"/>
              </a:rPr>
              <a:t>⚠</a:t>
            </a:r>
            <a:endParaRPr lang="en-US" sz="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5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03 / CURRENT CHALLENGES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6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Human &amp; Enforcement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 7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Problem 2: behavioural issues and corruption undermine existing traffic systems.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Shape 8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245A85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9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CD8FF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10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00D4FF"/>
                </a:solidFill>
                <a:effectLst/>
                <a:uFillTx/>
                <a:latin typeface="Aptos"/>
              </a:rPr>
              <a:t>06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11"/>
          <p:cNvSpPr/>
          <p:nvPr/>
        </p:nvSpPr>
        <p:spPr>
          <a:xfrm>
            <a:off x="640080" y="1600200"/>
            <a:ext cx="2815920" cy="1371240"/>
          </a:xfrm>
          <a:prstGeom prst="roundRect">
            <a:avLst>
              <a:gd name="adj" fmla="val 9333"/>
            </a:avLst>
          </a:prstGeom>
          <a:solidFill>
            <a:srgbClr val="0E2B47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Shape 12"/>
          <p:cNvSpPr/>
          <p:nvPr/>
        </p:nvSpPr>
        <p:spPr>
          <a:xfrm>
            <a:off x="804600" y="1801440"/>
            <a:ext cx="420120" cy="420120"/>
          </a:xfrm>
          <a:prstGeom prst="ellipse">
            <a:avLst/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 13"/>
          <p:cNvSpPr/>
          <p:nvPr/>
        </p:nvSpPr>
        <p:spPr>
          <a:xfrm>
            <a:off x="932760" y="1911240"/>
            <a:ext cx="16416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1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4"/>
          <p:cNvSpPr/>
          <p:nvPr/>
        </p:nvSpPr>
        <p:spPr>
          <a:xfrm>
            <a:off x="1389960" y="1801440"/>
            <a:ext cx="1828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Driver indiscipline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 15"/>
          <p:cNvSpPr/>
          <p:nvPr/>
        </p:nvSpPr>
        <p:spPr>
          <a:xfrm>
            <a:off x="1389960" y="2130480"/>
            <a:ext cx="18284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1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Red-light running, illegal stops and poor lane discipline increase congestion and crash risk.</a:t>
            </a:r>
            <a:endParaRPr lang="en-US" sz="7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3" name="Shape 16"/>
          <p:cNvSpPr/>
          <p:nvPr/>
        </p:nvSpPr>
        <p:spPr>
          <a:xfrm>
            <a:off x="3703320" y="1600200"/>
            <a:ext cx="2815920" cy="1371240"/>
          </a:xfrm>
          <a:prstGeom prst="roundRect">
            <a:avLst>
              <a:gd name="adj" fmla="val 9333"/>
            </a:avLst>
          </a:prstGeom>
          <a:solidFill>
            <a:srgbClr val="0E2B47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7"/>
          <p:cNvSpPr/>
          <p:nvPr/>
        </p:nvSpPr>
        <p:spPr>
          <a:xfrm>
            <a:off x="3867840" y="1801440"/>
            <a:ext cx="420120" cy="42012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8"/>
          <p:cNvSpPr/>
          <p:nvPr/>
        </p:nvSpPr>
        <p:spPr>
          <a:xfrm>
            <a:off x="3996000" y="1911240"/>
            <a:ext cx="16416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2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19"/>
          <p:cNvSpPr/>
          <p:nvPr/>
        </p:nvSpPr>
        <p:spPr>
          <a:xfrm>
            <a:off x="4453200" y="1801440"/>
            <a:ext cx="1828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Corruption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20"/>
          <p:cNvSpPr/>
          <p:nvPr/>
        </p:nvSpPr>
        <p:spPr>
          <a:xfrm>
            <a:off x="4453200" y="2130480"/>
            <a:ext cx="18284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1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Informal settlements of offences weaken trust and reduce compliance incentives.</a:t>
            </a:r>
            <a:endParaRPr lang="en-US" sz="7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Shape 21"/>
          <p:cNvSpPr/>
          <p:nvPr/>
        </p:nvSpPr>
        <p:spPr>
          <a:xfrm>
            <a:off x="640080" y="3337560"/>
            <a:ext cx="2815920" cy="1371240"/>
          </a:xfrm>
          <a:prstGeom prst="roundRect">
            <a:avLst>
              <a:gd name="adj" fmla="val 9333"/>
            </a:avLst>
          </a:prstGeom>
          <a:solidFill>
            <a:srgbClr val="0E2B47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22"/>
          <p:cNvSpPr/>
          <p:nvPr/>
        </p:nvSpPr>
        <p:spPr>
          <a:xfrm>
            <a:off x="804600" y="3538800"/>
            <a:ext cx="420120" cy="420120"/>
          </a:xfrm>
          <a:prstGeom prst="ellipse">
            <a:avLst/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3"/>
          <p:cNvSpPr/>
          <p:nvPr/>
        </p:nvSpPr>
        <p:spPr>
          <a:xfrm>
            <a:off x="932760" y="3648600"/>
            <a:ext cx="16416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3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4"/>
          <p:cNvSpPr/>
          <p:nvPr/>
        </p:nvSpPr>
        <p:spPr>
          <a:xfrm>
            <a:off x="1389960" y="3538800"/>
            <a:ext cx="1828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Weak enforcement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25"/>
          <p:cNvSpPr/>
          <p:nvPr/>
        </p:nvSpPr>
        <p:spPr>
          <a:xfrm>
            <a:off x="1389960" y="3867840"/>
            <a:ext cx="18284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1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Low certainty of detection allows repeat violations and inconsistent penalties.</a:t>
            </a:r>
            <a:endParaRPr lang="en-US" sz="7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Shape 26"/>
          <p:cNvSpPr/>
          <p:nvPr/>
        </p:nvSpPr>
        <p:spPr>
          <a:xfrm>
            <a:off x="3703320" y="3337560"/>
            <a:ext cx="2815920" cy="1371240"/>
          </a:xfrm>
          <a:prstGeom prst="roundRect">
            <a:avLst>
              <a:gd name="adj" fmla="val 9333"/>
            </a:avLst>
          </a:prstGeom>
          <a:solidFill>
            <a:srgbClr val="0E2B47"/>
          </a:solidFill>
          <a:ln w="7620">
            <a:solidFill>
              <a:srgbClr val="1B4767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Shape 27"/>
          <p:cNvSpPr/>
          <p:nvPr/>
        </p:nvSpPr>
        <p:spPr>
          <a:xfrm>
            <a:off x="3867840" y="3538800"/>
            <a:ext cx="420120" cy="420120"/>
          </a:xfrm>
          <a:prstGeom prst="ellipse">
            <a:avLst/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28"/>
          <p:cNvSpPr/>
          <p:nvPr/>
        </p:nvSpPr>
        <p:spPr>
          <a:xfrm>
            <a:off x="3996000" y="3648600"/>
            <a:ext cx="164160" cy="9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4</a:t>
            </a:r>
            <a:endParaRPr lang="en-US" sz="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29"/>
          <p:cNvSpPr/>
          <p:nvPr/>
        </p:nvSpPr>
        <p:spPr>
          <a:xfrm>
            <a:off x="4453200" y="3538800"/>
            <a:ext cx="18284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Mushikashika chaos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7" name="Text 30"/>
          <p:cNvSpPr/>
          <p:nvPr/>
        </p:nvSpPr>
        <p:spPr>
          <a:xfrm>
            <a:off x="4453200" y="3867840"/>
            <a:ext cx="182844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10" b="0" u="none" strike="noStrike">
                <a:solidFill>
                  <a:srgbClr val="C7D7EA"/>
                </a:solidFill>
                <a:effectLst/>
                <a:uFillTx/>
                <a:latin typeface="Aptos"/>
              </a:rPr>
              <a:t>Unregulated public transport loading patterns disrupt intersections and kerbsides.</a:t>
            </a:r>
            <a:endParaRPr lang="en-US" sz="71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8" name="Shape 31"/>
          <p:cNvSpPr/>
          <p:nvPr/>
        </p:nvSpPr>
        <p:spPr>
          <a:xfrm>
            <a:off x="6995160" y="1600200"/>
            <a:ext cx="4297320" cy="3108600"/>
          </a:xfrm>
          <a:prstGeom prst="roundRect">
            <a:avLst>
              <a:gd name="adj" fmla="val 4118"/>
            </a:avLst>
          </a:prstGeom>
          <a:solidFill>
            <a:srgbClr val="071B2C"/>
          </a:solidFill>
          <a:ln w="7620">
            <a:solidFill>
              <a:srgbClr val="245A85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 32"/>
          <p:cNvSpPr/>
          <p:nvPr/>
        </p:nvSpPr>
        <p:spPr>
          <a:xfrm>
            <a:off x="7269480" y="1874520"/>
            <a:ext cx="12798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Risk Pattern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Shape 33"/>
          <p:cNvSpPr/>
          <p:nvPr/>
        </p:nvSpPr>
        <p:spPr>
          <a:xfrm>
            <a:off x="7406640" y="4297680"/>
            <a:ext cx="3429000" cy="360"/>
          </a:xfrm>
          <a:prstGeom prst="line">
            <a:avLst/>
          </a:prstGeom>
          <a:ln w="12700">
            <a:solidFill>
              <a:srgbClr val="4F709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1" name="Shape 34"/>
          <p:cNvSpPr/>
          <p:nvPr/>
        </p:nvSpPr>
        <p:spPr>
          <a:xfrm>
            <a:off x="7406640" y="2331720"/>
            <a:ext cx="360" cy="1965960"/>
          </a:xfrm>
          <a:prstGeom prst="line">
            <a:avLst/>
          </a:prstGeom>
          <a:ln w="12700">
            <a:solidFill>
              <a:srgbClr val="4F709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35"/>
          <p:cNvSpPr/>
          <p:nvPr/>
        </p:nvSpPr>
        <p:spPr>
          <a:xfrm rot="16200000">
            <a:off x="7178040" y="2304360"/>
            <a:ext cx="2282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DD5F0"/>
                </a:solidFill>
                <a:effectLst/>
                <a:uFillTx/>
                <a:latin typeface="Aptos"/>
              </a:rPr>
              <a:t>Higher impact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 36"/>
          <p:cNvSpPr/>
          <p:nvPr/>
        </p:nvSpPr>
        <p:spPr>
          <a:xfrm>
            <a:off x="8595360" y="4407480"/>
            <a:ext cx="127980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BDD5F0"/>
                </a:solidFill>
                <a:effectLst/>
                <a:uFillTx/>
                <a:latin typeface="Aptos"/>
              </a:rPr>
              <a:t>Higher frequency</a:t>
            </a:r>
            <a:endParaRPr lang="en-US" sz="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Shape 37"/>
          <p:cNvSpPr/>
          <p:nvPr/>
        </p:nvSpPr>
        <p:spPr>
          <a:xfrm>
            <a:off x="8183880" y="3547800"/>
            <a:ext cx="164160" cy="164160"/>
          </a:xfrm>
          <a:prstGeom prst="ellipse">
            <a:avLst/>
          </a:prstGeom>
          <a:solidFill>
            <a:srgbClr val="FF7A45"/>
          </a:solidFill>
          <a:ln w="12700">
            <a:solidFill>
              <a:srgbClr val="FF7A4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38"/>
          <p:cNvSpPr/>
          <p:nvPr/>
        </p:nvSpPr>
        <p:spPr>
          <a:xfrm>
            <a:off x="8366760" y="3529440"/>
            <a:ext cx="7768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Indiscipline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Shape 39"/>
          <p:cNvSpPr/>
          <p:nvPr/>
        </p:nvSpPr>
        <p:spPr>
          <a:xfrm>
            <a:off x="8961120" y="2880360"/>
            <a:ext cx="164160" cy="16416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 40"/>
          <p:cNvSpPr/>
          <p:nvPr/>
        </p:nvSpPr>
        <p:spPr>
          <a:xfrm>
            <a:off x="9144000" y="2862000"/>
            <a:ext cx="7768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Corruption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Shape 41"/>
          <p:cNvSpPr/>
          <p:nvPr/>
        </p:nvSpPr>
        <p:spPr>
          <a:xfrm>
            <a:off x="9829800" y="3337560"/>
            <a:ext cx="164160" cy="164160"/>
          </a:xfrm>
          <a:prstGeom prst="ellipse">
            <a:avLst/>
          </a:prstGeom>
          <a:solidFill>
            <a:srgbClr val="FFC857"/>
          </a:solidFill>
          <a:ln w="12700">
            <a:solidFill>
              <a:srgbClr val="FFC857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42"/>
          <p:cNvSpPr/>
          <p:nvPr/>
        </p:nvSpPr>
        <p:spPr>
          <a:xfrm>
            <a:off x="10012680" y="3319200"/>
            <a:ext cx="7768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Weak enforcement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Shape 43"/>
          <p:cNvSpPr/>
          <p:nvPr/>
        </p:nvSpPr>
        <p:spPr>
          <a:xfrm>
            <a:off x="10332720" y="2606040"/>
            <a:ext cx="164160" cy="164160"/>
          </a:xfrm>
          <a:prstGeom prst="ellipse">
            <a:avLst/>
          </a:prstGeom>
          <a:solidFill>
            <a:srgbClr val="7A5CFF"/>
          </a:solidFill>
          <a:ln w="12700">
            <a:solidFill>
              <a:srgbClr val="7A5C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 44"/>
          <p:cNvSpPr/>
          <p:nvPr/>
        </p:nvSpPr>
        <p:spPr>
          <a:xfrm>
            <a:off x="10515600" y="2587680"/>
            <a:ext cx="7768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90" b="0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Mushikashika</a:t>
            </a:r>
            <a:endParaRPr lang="en-US" sz="59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2" name="Shape 45"/>
          <p:cNvSpPr/>
          <p:nvPr/>
        </p:nvSpPr>
        <p:spPr>
          <a:xfrm>
            <a:off x="7251120" y="5102280"/>
            <a:ext cx="3428640" cy="310680"/>
          </a:xfrm>
          <a:prstGeom prst="roundRect">
            <a:avLst>
              <a:gd name="adj" fmla="val 26471"/>
            </a:avLst>
          </a:prstGeom>
          <a:solidFill>
            <a:srgbClr val="00D4FF">
              <a:alpha val="90000"/>
            </a:srgbClr>
          </a:solidFill>
          <a:ln w="5080">
            <a:solidFill>
              <a:srgbClr val="00D4FF">
                <a:alpha val="5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46"/>
          <p:cNvSpPr/>
          <p:nvPr/>
        </p:nvSpPr>
        <p:spPr>
          <a:xfrm>
            <a:off x="7360920" y="5175360"/>
            <a:ext cx="32090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 enforcement must be transparent, auditable and appealable</a:t>
            </a:r>
            <a:endParaRPr lang="en-US" sz="68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#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03 / CURRENT CHALLENGES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Technological Constraints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Problem 3: resource constraints and fragmented technology slow modernization.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07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Shape 10"/>
          <p:cNvSpPr/>
          <p:nvPr/>
        </p:nvSpPr>
        <p:spPr>
          <a:xfrm>
            <a:off x="685800" y="1600200"/>
            <a:ext cx="3337200" cy="105120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Shape 11"/>
          <p:cNvSpPr/>
          <p:nvPr/>
        </p:nvSpPr>
        <p:spPr>
          <a:xfrm>
            <a:off x="850320" y="1764720"/>
            <a:ext cx="91080" cy="722160"/>
          </a:xfrm>
          <a:prstGeom prst="roundRect">
            <a:avLst>
              <a:gd name="adj" fmla="val 20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 12"/>
          <p:cNvSpPr/>
          <p:nvPr/>
        </p:nvSpPr>
        <p:spPr>
          <a:xfrm>
            <a:off x="1069920" y="1783080"/>
            <a:ext cx="2770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Budget constraints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13"/>
          <p:cNvSpPr/>
          <p:nvPr/>
        </p:nvSpPr>
        <p:spPr>
          <a:xfrm>
            <a:off x="1069920" y="2130480"/>
            <a:ext cx="277020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Procurement bottlenecks delay rollout and upgrade cycles.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Shape 14"/>
          <p:cNvSpPr/>
          <p:nvPr/>
        </p:nvSpPr>
        <p:spPr>
          <a:xfrm>
            <a:off x="4389120" y="1600200"/>
            <a:ext cx="3337200" cy="105120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Shape 15"/>
          <p:cNvSpPr/>
          <p:nvPr/>
        </p:nvSpPr>
        <p:spPr>
          <a:xfrm>
            <a:off x="4553640" y="1764720"/>
            <a:ext cx="91080" cy="722160"/>
          </a:xfrm>
          <a:prstGeom prst="roundRect">
            <a:avLst>
              <a:gd name="adj" fmla="val 20000"/>
            </a:avLst>
          </a:prstGeom>
          <a:solidFill>
            <a:srgbClr val="FF7A45"/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 16"/>
          <p:cNvSpPr/>
          <p:nvPr/>
        </p:nvSpPr>
        <p:spPr>
          <a:xfrm>
            <a:off x="4773240" y="1783080"/>
            <a:ext cx="2770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High maintenance cost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 17"/>
          <p:cNvSpPr/>
          <p:nvPr/>
        </p:nvSpPr>
        <p:spPr>
          <a:xfrm>
            <a:off x="4773240" y="2130480"/>
            <a:ext cx="277020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Hardware, connectivity and field support require sustainable funding.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Shape 18"/>
          <p:cNvSpPr/>
          <p:nvPr/>
        </p:nvSpPr>
        <p:spPr>
          <a:xfrm>
            <a:off x="8092440" y="1600200"/>
            <a:ext cx="3337200" cy="105120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Shape 19"/>
          <p:cNvSpPr/>
          <p:nvPr/>
        </p:nvSpPr>
        <p:spPr>
          <a:xfrm>
            <a:off x="8256960" y="1764720"/>
            <a:ext cx="91080" cy="72216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20"/>
          <p:cNvSpPr/>
          <p:nvPr/>
        </p:nvSpPr>
        <p:spPr>
          <a:xfrm>
            <a:off x="8476560" y="1783080"/>
            <a:ext cx="277020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Fragmented systems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Text 21"/>
          <p:cNvSpPr/>
          <p:nvPr/>
        </p:nvSpPr>
        <p:spPr>
          <a:xfrm>
            <a:off x="8476560" y="2130480"/>
            <a:ext cx="277020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Traffic, licensing, tolling and enforcement data remain disconnected.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Shape 22"/>
          <p:cNvSpPr/>
          <p:nvPr/>
        </p:nvSpPr>
        <p:spPr>
          <a:xfrm>
            <a:off x="685800" y="3017520"/>
            <a:ext cx="5074560" cy="105120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Shape 23"/>
          <p:cNvSpPr/>
          <p:nvPr/>
        </p:nvSpPr>
        <p:spPr>
          <a:xfrm>
            <a:off x="850320" y="3182040"/>
            <a:ext cx="91080" cy="72216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24"/>
          <p:cNvSpPr/>
          <p:nvPr/>
        </p:nvSpPr>
        <p:spPr>
          <a:xfrm>
            <a:off x="1069920" y="320040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Outdated platforms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25"/>
          <p:cNvSpPr/>
          <p:nvPr/>
        </p:nvSpPr>
        <p:spPr>
          <a:xfrm>
            <a:off x="1069920" y="3547800"/>
            <a:ext cx="45075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Legacy traffic management tools lack real-time analytics and automation.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Shape 26"/>
          <p:cNvSpPr/>
          <p:nvPr/>
        </p:nvSpPr>
        <p:spPr>
          <a:xfrm>
            <a:off x="4389120" y="3017520"/>
            <a:ext cx="5074560" cy="1051200"/>
          </a:xfrm>
          <a:prstGeom prst="roundRect">
            <a:avLst>
              <a:gd name="adj" fmla="val 1217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Shape 27"/>
          <p:cNvSpPr/>
          <p:nvPr/>
        </p:nvSpPr>
        <p:spPr>
          <a:xfrm>
            <a:off x="4553640" y="3182040"/>
            <a:ext cx="91080" cy="722160"/>
          </a:xfrm>
          <a:prstGeom prst="roundRect">
            <a:avLst>
              <a:gd name="adj" fmla="val 20000"/>
            </a:avLst>
          </a:prstGeom>
          <a:solidFill>
            <a:srgbClr val="00D4FF"/>
          </a:solidFill>
          <a:ln w="12700">
            <a:solidFill>
              <a:srgbClr val="00D4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28"/>
          <p:cNvSpPr/>
          <p:nvPr/>
        </p:nvSpPr>
        <p:spPr>
          <a:xfrm>
            <a:off x="4773240" y="3200400"/>
            <a:ext cx="450756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Capacity gaps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Text 29"/>
          <p:cNvSpPr/>
          <p:nvPr/>
        </p:nvSpPr>
        <p:spPr>
          <a:xfrm>
            <a:off x="4773240" y="3547800"/>
            <a:ext cx="4507560" cy="4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 operations require skills in data, cyber, hardware and governance.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Shape 30"/>
          <p:cNvSpPr/>
          <p:nvPr/>
        </p:nvSpPr>
        <p:spPr>
          <a:xfrm>
            <a:off x="685800" y="4827960"/>
            <a:ext cx="10789560" cy="731160"/>
          </a:xfrm>
          <a:prstGeom prst="roundRect">
            <a:avLst>
              <a:gd name="adj" fmla="val 17500"/>
            </a:avLst>
          </a:prstGeom>
          <a:solidFill>
            <a:srgbClr val="061A2D"/>
          </a:solidFill>
          <a:ln w="7620">
            <a:solidFill>
              <a:srgbClr val="061A2D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31"/>
          <p:cNvSpPr/>
          <p:nvPr/>
        </p:nvSpPr>
        <p:spPr>
          <a:xfrm>
            <a:off x="960120" y="5074920"/>
            <a:ext cx="1024092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Design principle: start with cloud-first integration, low-cost data feeds, open APIs and phased intersection deployment.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+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04 / ROAD SAFETY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The Safety Crisis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Rising accident statistics highlight the need for AI-assisted monitoring, prevention and response.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08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Shape 10"/>
          <p:cNvSpPr/>
          <p:nvPr/>
        </p:nvSpPr>
        <p:spPr>
          <a:xfrm>
            <a:off x="502920" y="1508760"/>
            <a:ext cx="2514240" cy="1298160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Shape 11"/>
          <p:cNvSpPr/>
          <p:nvPr/>
        </p:nvSpPr>
        <p:spPr>
          <a:xfrm>
            <a:off x="667440" y="16732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E04B4A">
              <a:alpha val="92000"/>
            </a:srgbClr>
          </a:solidFill>
          <a:ln w="12700">
            <a:solidFill>
              <a:srgbClr val="E04B4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8" name="Text 12"/>
          <p:cNvSpPr/>
          <p:nvPr/>
        </p:nvSpPr>
        <p:spPr>
          <a:xfrm>
            <a:off x="667440" y="21672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28,159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13"/>
          <p:cNvSpPr/>
          <p:nvPr/>
        </p:nvSpPr>
        <p:spPr>
          <a:xfrm>
            <a:off x="1124640" y="17373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H1 2025 Accidents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14"/>
          <p:cNvSpPr/>
          <p:nvPr/>
        </p:nvSpPr>
        <p:spPr>
          <a:xfrm>
            <a:off x="667440" y="2569320"/>
            <a:ext cx="21852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Total accidents recorded in first half of 2025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Shape 15"/>
          <p:cNvSpPr/>
          <p:nvPr/>
        </p:nvSpPr>
        <p:spPr>
          <a:xfrm>
            <a:off x="667440" y="2606040"/>
            <a:ext cx="2185200" cy="360"/>
          </a:xfrm>
          <a:prstGeom prst="line">
            <a:avLst/>
          </a:prstGeom>
          <a:ln w="25400">
            <a:solidFill>
              <a:srgbClr val="E04B4A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Shape 16"/>
          <p:cNvSpPr/>
          <p:nvPr/>
        </p:nvSpPr>
        <p:spPr>
          <a:xfrm>
            <a:off x="3291840" y="1508760"/>
            <a:ext cx="2514240" cy="1298160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Shape 17"/>
          <p:cNvSpPr/>
          <p:nvPr/>
        </p:nvSpPr>
        <p:spPr>
          <a:xfrm>
            <a:off x="3456360" y="16732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FF7A45">
              <a:alpha val="92000"/>
            </a:srgbClr>
          </a:solidFill>
          <a:ln w="12700">
            <a:solidFill>
              <a:srgbClr val="FF7A45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Text 18"/>
          <p:cNvSpPr/>
          <p:nvPr/>
        </p:nvSpPr>
        <p:spPr>
          <a:xfrm>
            <a:off x="3456360" y="21672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15,263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 19"/>
          <p:cNvSpPr/>
          <p:nvPr/>
        </p:nvSpPr>
        <p:spPr>
          <a:xfrm>
            <a:off x="3913560" y="17373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Q1 2025 Accidents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Text 20"/>
          <p:cNvSpPr/>
          <p:nvPr/>
        </p:nvSpPr>
        <p:spPr>
          <a:xfrm>
            <a:off x="3456360" y="2569320"/>
            <a:ext cx="21852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Accidents recorded in Q1 2025 alone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Shape 21"/>
          <p:cNvSpPr/>
          <p:nvPr/>
        </p:nvSpPr>
        <p:spPr>
          <a:xfrm>
            <a:off x="3456360" y="2606040"/>
            <a:ext cx="2185200" cy="360"/>
          </a:xfrm>
          <a:prstGeom prst="line">
            <a:avLst/>
          </a:prstGeom>
          <a:ln w="25400">
            <a:solidFill>
              <a:srgbClr val="FF7A45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Shape 22"/>
          <p:cNvSpPr/>
          <p:nvPr/>
        </p:nvSpPr>
        <p:spPr>
          <a:xfrm>
            <a:off x="6080760" y="1508760"/>
            <a:ext cx="2514240" cy="1298160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Shape 23"/>
          <p:cNvSpPr/>
          <p:nvPr/>
        </p:nvSpPr>
        <p:spPr>
          <a:xfrm>
            <a:off x="6245280" y="16732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E04B4A">
              <a:alpha val="92000"/>
            </a:srgbClr>
          </a:solidFill>
          <a:ln w="12700">
            <a:solidFill>
              <a:srgbClr val="E04B4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24"/>
          <p:cNvSpPr/>
          <p:nvPr/>
        </p:nvSpPr>
        <p:spPr>
          <a:xfrm>
            <a:off x="6245280" y="21672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100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Text 25"/>
          <p:cNvSpPr/>
          <p:nvPr/>
        </p:nvSpPr>
        <p:spPr>
          <a:xfrm>
            <a:off x="6702480" y="17373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Festive Deaths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26"/>
          <p:cNvSpPr/>
          <p:nvPr/>
        </p:nvSpPr>
        <p:spPr>
          <a:xfrm>
            <a:off x="6245280" y="2569320"/>
            <a:ext cx="21852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Deaths during festive season 2025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Shape 27"/>
          <p:cNvSpPr/>
          <p:nvPr/>
        </p:nvSpPr>
        <p:spPr>
          <a:xfrm>
            <a:off x="6245280" y="2606040"/>
            <a:ext cx="2185200" cy="360"/>
          </a:xfrm>
          <a:prstGeom prst="line">
            <a:avLst/>
          </a:prstGeom>
          <a:ln w="25400">
            <a:solidFill>
              <a:srgbClr val="E04B4A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28"/>
          <p:cNvSpPr/>
          <p:nvPr/>
        </p:nvSpPr>
        <p:spPr>
          <a:xfrm>
            <a:off x="8869680" y="1508760"/>
            <a:ext cx="2514240" cy="1298160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Shape 29"/>
          <p:cNvSpPr/>
          <p:nvPr/>
        </p:nvSpPr>
        <p:spPr>
          <a:xfrm>
            <a:off x="9034200" y="1673280"/>
            <a:ext cx="383760" cy="383760"/>
          </a:xfrm>
          <a:prstGeom prst="roundRect">
            <a:avLst>
              <a:gd name="adj" fmla="val 23810"/>
            </a:avLst>
          </a:prstGeom>
          <a:solidFill>
            <a:srgbClr val="FFC857">
              <a:alpha val="92000"/>
            </a:srgbClr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Text 30"/>
          <p:cNvSpPr/>
          <p:nvPr/>
        </p:nvSpPr>
        <p:spPr>
          <a:xfrm>
            <a:off x="9034200" y="2167200"/>
            <a:ext cx="21852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471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Text 31"/>
          <p:cNvSpPr/>
          <p:nvPr/>
        </p:nvSpPr>
        <p:spPr>
          <a:xfrm>
            <a:off x="9491400" y="1737360"/>
            <a:ext cx="172800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>
                <a:solidFill>
                  <a:srgbClr val="475467"/>
                </a:solidFill>
                <a:effectLst/>
                <a:uFillTx/>
                <a:latin typeface="Aptos"/>
              </a:rPr>
              <a:t>Injuries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Text 32"/>
          <p:cNvSpPr/>
          <p:nvPr/>
        </p:nvSpPr>
        <p:spPr>
          <a:xfrm>
            <a:off x="9034200" y="2569320"/>
            <a:ext cx="218520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People injured in festive accidents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9" name="Shape 33"/>
          <p:cNvSpPr/>
          <p:nvPr/>
        </p:nvSpPr>
        <p:spPr>
          <a:xfrm>
            <a:off x="9034200" y="2606040"/>
            <a:ext cx="2185200" cy="360"/>
          </a:xfrm>
          <a:prstGeom prst="line">
            <a:avLst/>
          </a:prstGeom>
          <a:ln w="25400">
            <a:solidFill>
              <a:srgbClr val="FFC857">
                <a:alpha val="7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Shape 34"/>
          <p:cNvSpPr/>
          <p:nvPr/>
        </p:nvSpPr>
        <p:spPr>
          <a:xfrm>
            <a:off x="502920" y="3154680"/>
            <a:ext cx="6766200" cy="2148480"/>
          </a:xfrm>
          <a:prstGeom prst="roundRect">
            <a:avLst>
              <a:gd name="adj" fmla="val 595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 35"/>
          <p:cNvSpPr/>
          <p:nvPr/>
        </p:nvSpPr>
        <p:spPr>
          <a:xfrm>
            <a:off x="777240" y="3429000"/>
            <a:ext cx="201132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Accident Trend Over Time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Shape 36"/>
          <p:cNvSpPr/>
          <p:nvPr/>
        </p:nvSpPr>
        <p:spPr>
          <a:xfrm>
            <a:off x="960120" y="3703320"/>
            <a:ext cx="5806440" cy="360"/>
          </a:xfrm>
          <a:prstGeom prst="line">
            <a:avLst/>
          </a:prstGeom>
          <a:ln w="6350">
            <a:solidFill>
              <a:srgbClr val="E8EE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Shape 37"/>
          <p:cNvSpPr/>
          <p:nvPr/>
        </p:nvSpPr>
        <p:spPr>
          <a:xfrm>
            <a:off x="960120" y="4000320"/>
            <a:ext cx="5806440" cy="360"/>
          </a:xfrm>
          <a:prstGeom prst="line">
            <a:avLst/>
          </a:prstGeom>
          <a:ln w="6350">
            <a:solidFill>
              <a:srgbClr val="E8EE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Shape 38"/>
          <p:cNvSpPr/>
          <p:nvPr/>
        </p:nvSpPr>
        <p:spPr>
          <a:xfrm>
            <a:off x="960120" y="4297680"/>
            <a:ext cx="5806440" cy="360"/>
          </a:xfrm>
          <a:prstGeom prst="line">
            <a:avLst/>
          </a:prstGeom>
          <a:ln w="6350">
            <a:solidFill>
              <a:srgbClr val="E8EE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Shape 39"/>
          <p:cNvSpPr/>
          <p:nvPr/>
        </p:nvSpPr>
        <p:spPr>
          <a:xfrm>
            <a:off x="960120" y="4594680"/>
            <a:ext cx="5806440" cy="360"/>
          </a:xfrm>
          <a:prstGeom prst="line">
            <a:avLst/>
          </a:prstGeom>
          <a:ln w="6350">
            <a:solidFill>
              <a:srgbClr val="E8EE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Shape 40"/>
          <p:cNvSpPr/>
          <p:nvPr/>
        </p:nvSpPr>
        <p:spPr>
          <a:xfrm>
            <a:off x="960120" y="4892040"/>
            <a:ext cx="5806440" cy="360"/>
          </a:xfrm>
          <a:prstGeom prst="line">
            <a:avLst/>
          </a:prstGeom>
          <a:ln w="6350">
            <a:solidFill>
              <a:srgbClr val="E8EE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Shape 41"/>
          <p:cNvSpPr/>
          <p:nvPr/>
        </p:nvSpPr>
        <p:spPr>
          <a:xfrm flipV="1">
            <a:off x="960120" y="4475880"/>
            <a:ext cx="1161000" cy="237600"/>
          </a:xfrm>
          <a:prstGeom prst="line">
            <a:avLst/>
          </a:prstGeom>
          <a:ln w="254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Shape 42"/>
          <p:cNvSpPr/>
          <p:nvPr/>
        </p:nvSpPr>
        <p:spPr>
          <a:xfrm>
            <a:off x="2121120" y="4475880"/>
            <a:ext cx="1161360" cy="154440"/>
          </a:xfrm>
          <a:prstGeom prst="line">
            <a:avLst/>
          </a:prstGeom>
          <a:ln w="254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Shape 43"/>
          <p:cNvSpPr/>
          <p:nvPr/>
        </p:nvSpPr>
        <p:spPr>
          <a:xfrm flipV="1">
            <a:off x="3282480" y="4000320"/>
            <a:ext cx="1161360" cy="630000"/>
          </a:xfrm>
          <a:prstGeom prst="line">
            <a:avLst/>
          </a:prstGeom>
          <a:ln w="254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Shape 44"/>
          <p:cNvSpPr/>
          <p:nvPr/>
        </p:nvSpPr>
        <p:spPr>
          <a:xfrm>
            <a:off x="4443840" y="4000320"/>
            <a:ext cx="1161360" cy="237600"/>
          </a:xfrm>
          <a:prstGeom prst="line">
            <a:avLst/>
          </a:prstGeom>
          <a:ln w="254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Shape 45"/>
          <p:cNvSpPr/>
          <p:nvPr/>
        </p:nvSpPr>
        <p:spPr>
          <a:xfrm>
            <a:off x="5605200" y="4237920"/>
            <a:ext cx="1161360" cy="95400"/>
          </a:xfrm>
          <a:prstGeom prst="line">
            <a:avLst/>
          </a:prstGeom>
          <a:ln w="254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Text 46"/>
          <p:cNvSpPr/>
          <p:nvPr/>
        </p:nvSpPr>
        <p:spPr>
          <a:xfrm>
            <a:off x="88704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Jan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Text 47"/>
          <p:cNvSpPr/>
          <p:nvPr/>
        </p:nvSpPr>
        <p:spPr>
          <a:xfrm>
            <a:off x="204840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Feb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 48"/>
          <p:cNvSpPr/>
          <p:nvPr/>
        </p:nvSpPr>
        <p:spPr>
          <a:xfrm>
            <a:off x="320940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Mar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Text 49"/>
          <p:cNvSpPr/>
          <p:nvPr/>
        </p:nvSpPr>
        <p:spPr>
          <a:xfrm>
            <a:off x="437076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Apr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Text 50"/>
          <p:cNvSpPr/>
          <p:nvPr/>
        </p:nvSpPr>
        <p:spPr>
          <a:xfrm>
            <a:off x="553212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May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51"/>
          <p:cNvSpPr/>
          <p:nvPr/>
        </p:nvSpPr>
        <p:spPr>
          <a:xfrm>
            <a:off x="6693480" y="4992480"/>
            <a:ext cx="365400" cy="13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Jun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Shape 52"/>
          <p:cNvSpPr/>
          <p:nvPr/>
        </p:nvSpPr>
        <p:spPr>
          <a:xfrm>
            <a:off x="919080" y="467244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9" name="Shape 53"/>
          <p:cNvSpPr/>
          <p:nvPr/>
        </p:nvSpPr>
        <p:spPr>
          <a:xfrm>
            <a:off x="2080440" y="443484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0" name="Shape 54"/>
          <p:cNvSpPr/>
          <p:nvPr/>
        </p:nvSpPr>
        <p:spPr>
          <a:xfrm>
            <a:off x="3241440" y="458928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1" name="Shape 55"/>
          <p:cNvSpPr/>
          <p:nvPr/>
        </p:nvSpPr>
        <p:spPr>
          <a:xfrm>
            <a:off x="4402800" y="395928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2" name="Shape 56"/>
          <p:cNvSpPr/>
          <p:nvPr/>
        </p:nvSpPr>
        <p:spPr>
          <a:xfrm>
            <a:off x="5564160" y="419724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3" name="Shape 57"/>
          <p:cNvSpPr/>
          <p:nvPr/>
        </p:nvSpPr>
        <p:spPr>
          <a:xfrm>
            <a:off x="6725520" y="4292280"/>
            <a:ext cx="82080" cy="82080"/>
          </a:xfrm>
          <a:prstGeom prst="ellipse">
            <a:avLst/>
          </a:prstGeom>
          <a:solidFill>
            <a:srgbClr val="E04B4A"/>
          </a:solidFill>
          <a:ln w="12700">
            <a:solidFill>
              <a:srgbClr val="E04B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3320" rIns="90000" bIns="133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4" name="Shape 58"/>
          <p:cNvSpPr/>
          <p:nvPr/>
        </p:nvSpPr>
        <p:spPr>
          <a:xfrm>
            <a:off x="7543800" y="3154680"/>
            <a:ext cx="3840120" cy="2148480"/>
          </a:xfrm>
          <a:prstGeom prst="roundRect">
            <a:avLst>
              <a:gd name="adj" fmla="val 595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Text 59"/>
          <p:cNvSpPr/>
          <p:nvPr/>
        </p:nvSpPr>
        <p:spPr>
          <a:xfrm>
            <a:off x="7818120" y="3429000"/>
            <a:ext cx="118836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Key Insights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Shape 60"/>
          <p:cNvSpPr/>
          <p:nvPr/>
        </p:nvSpPr>
        <p:spPr>
          <a:xfrm>
            <a:off x="7818120" y="3794760"/>
            <a:ext cx="3154320" cy="347040"/>
          </a:xfrm>
          <a:prstGeom prst="roundRect">
            <a:avLst>
              <a:gd name="adj" fmla="val 2105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 61"/>
          <p:cNvSpPr/>
          <p:nvPr/>
        </p:nvSpPr>
        <p:spPr>
          <a:xfrm>
            <a:off x="8001000" y="3858840"/>
            <a:ext cx="146268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Harare death traps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Text 62"/>
          <p:cNvSpPr/>
          <p:nvPr/>
        </p:nvSpPr>
        <p:spPr>
          <a:xfrm>
            <a:off x="9189720" y="3858840"/>
            <a:ext cx="159984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Worst accident hotspots identified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Shape 63"/>
          <p:cNvSpPr/>
          <p:nvPr/>
        </p:nvSpPr>
        <p:spPr>
          <a:xfrm>
            <a:off x="7818120" y="4288680"/>
            <a:ext cx="3154320" cy="347040"/>
          </a:xfrm>
          <a:prstGeom prst="roundRect">
            <a:avLst>
              <a:gd name="adj" fmla="val 2105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Text 64"/>
          <p:cNvSpPr/>
          <p:nvPr/>
        </p:nvSpPr>
        <p:spPr>
          <a:xfrm>
            <a:off x="8001000" y="4352400"/>
            <a:ext cx="146268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Highway safety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Text 65"/>
          <p:cNvSpPr/>
          <p:nvPr/>
        </p:nvSpPr>
        <p:spPr>
          <a:xfrm>
            <a:off x="9189720" y="4352400"/>
            <a:ext cx="159984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Major highways need urgent upgrades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Shape 66"/>
          <p:cNvSpPr/>
          <p:nvPr/>
        </p:nvSpPr>
        <p:spPr>
          <a:xfrm>
            <a:off x="7818120" y="4782240"/>
            <a:ext cx="3154320" cy="347040"/>
          </a:xfrm>
          <a:prstGeom prst="roundRect">
            <a:avLst>
              <a:gd name="adj" fmla="val 21053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 67"/>
          <p:cNvSpPr/>
          <p:nvPr/>
        </p:nvSpPr>
        <p:spPr>
          <a:xfrm>
            <a:off x="8001000" y="4846320"/>
            <a:ext cx="146268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9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Pedestrian safety</a:t>
            </a:r>
            <a:endParaRPr lang="en-US" sz="6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Text 68"/>
          <p:cNvSpPr/>
          <p:nvPr/>
        </p:nvSpPr>
        <p:spPr>
          <a:xfrm>
            <a:off x="9189720" y="4846320"/>
            <a:ext cx="1599840" cy="11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Crossing points need AI monitoring</a:t>
            </a:r>
            <a:endParaRPr lang="en-US" sz="6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Shape 69"/>
          <p:cNvSpPr/>
          <p:nvPr/>
        </p:nvSpPr>
        <p:spPr>
          <a:xfrm>
            <a:off x="658440" y="5669280"/>
            <a:ext cx="3245760" cy="310680"/>
          </a:xfrm>
          <a:prstGeom prst="roundRect">
            <a:avLst>
              <a:gd name="adj" fmla="val 26471"/>
            </a:avLst>
          </a:prstGeom>
          <a:solidFill>
            <a:srgbClr val="E04B4A">
              <a:alpha val="12000"/>
            </a:srgbClr>
          </a:solidFill>
          <a:ln w="5080">
            <a:solidFill>
              <a:srgbClr val="E04B4A">
                <a:alpha val="3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 70"/>
          <p:cNvSpPr/>
          <p:nvPr/>
        </p:nvSpPr>
        <p:spPr>
          <a:xfrm>
            <a:off x="768240" y="5742360"/>
            <a:ext cx="302616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E04B4A"/>
                </a:solidFill>
                <a:effectLst/>
                <a:uFillTx/>
                <a:latin typeface="Aptos"/>
              </a:rPr>
              <a:t>Critical alert: accident surge requires live monitoring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0"/>
          <p:cNvSpPr/>
          <p:nvPr/>
        </p:nvSpPr>
        <p:spPr>
          <a:xfrm rot="2400000">
            <a:off x="9784080" y="-1142640"/>
            <a:ext cx="4205880" cy="420588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2F80ED">
                <a:alpha val="18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Shape 1"/>
          <p:cNvSpPr/>
          <p:nvPr/>
        </p:nvSpPr>
        <p:spPr>
          <a:xfrm rot="12600000">
            <a:off x="-1188360" y="5303520"/>
            <a:ext cx="3108600" cy="3108600"/>
          </a:xfrm>
          <a:prstGeom prst="arc">
            <a:avLst>
              <a:gd name="adj1" fmla="val 16200000"/>
              <a:gd name="adj2" fmla="val 0"/>
            </a:avLst>
          </a:prstGeom>
          <a:noFill/>
          <a:ln w="15240">
            <a:solidFill>
              <a:srgbClr val="00D4FF">
                <a:alpha val="1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Shape 2"/>
          <p:cNvSpPr/>
          <p:nvPr/>
        </p:nvSpPr>
        <p:spPr>
          <a:xfrm>
            <a:off x="502920" y="384120"/>
            <a:ext cx="420120" cy="420120"/>
          </a:xfrm>
          <a:prstGeom prst="roundRect">
            <a:avLst>
              <a:gd name="adj" fmla="val 21739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Text 3"/>
          <p:cNvSpPr/>
          <p:nvPr/>
        </p:nvSpPr>
        <p:spPr>
          <a:xfrm>
            <a:off x="557640" y="466200"/>
            <a:ext cx="31068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FFFFFF"/>
                </a:solidFill>
                <a:effectLst/>
                <a:uFillTx/>
                <a:latin typeface="Aptos"/>
              </a:rPr>
              <a:t>AI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Text 4"/>
          <p:cNvSpPr/>
          <p:nvPr/>
        </p:nvSpPr>
        <p:spPr>
          <a:xfrm>
            <a:off x="1051560" y="365760"/>
            <a:ext cx="2925720" cy="16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05 / STRATEGY ALIGNMENT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Text 5"/>
          <p:cNvSpPr/>
          <p:nvPr/>
        </p:nvSpPr>
        <p:spPr>
          <a:xfrm>
            <a:off x="1051560" y="567000"/>
            <a:ext cx="987516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National AI Strategy Framework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Text 6"/>
          <p:cNvSpPr/>
          <p:nvPr/>
        </p:nvSpPr>
        <p:spPr>
          <a:xfrm>
            <a:off x="1051560" y="1069920"/>
            <a:ext cx="996660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Four pillars for AI-driven traffic management transformation.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Shape 7"/>
          <p:cNvSpPr/>
          <p:nvPr/>
        </p:nvSpPr>
        <p:spPr>
          <a:xfrm>
            <a:off x="457200" y="6473880"/>
            <a:ext cx="11247120" cy="360"/>
          </a:xfrm>
          <a:prstGeom prst="line">
            <a:avLst/>
          </a:prstGeom>
          <a:ln w="7620">
            <a:solidFill>
              <a:srgbClr val="D7DEE8">
                <a:alpha val="6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Text 8"/>
          <p:cNvSpPr/>
          <p:nvPr/>
        </p:nvSpPr>
        <p:spPr>
          <a:xfrm>
            <a:off x="502920" y="6537960"/>
            <a:ext cx="548604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667085"/>
                </a:solidFill>
                <a:effectLst/>
                <a:uFillTx/>
                <a:latin typeface="Aptos"/>
                <a:ea typeface="Aptos"/>
              </a:rPr>
              <a:t>AI-Powered Traffic Analytics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Text 9"/>
          <p:cNvSpPr/>
          <p:nvPr/>
        </p:nvSpPr>
        <p:spPr>
          <a:xfrm>
            <a:off x="11411640" y="6510600"/>
            <a:ext cx="2923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09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Shape 10"/>
          <p:cNvSpPr/>
          <p:nvPr/>
        </p:nvSpPr>
        <p:spPr>
          <a:xfrm>
            <a:off x="9692640" y="457200"/>
            <a:ext cx="1645560" cy="319680"/>
          </a:xfrm>
          <a:prstGeom prst="roundRect">
            <a:avLst>
              <a:gd name="adj" fmla="val 25714"/>
            </a:avLst>
          </a:prstGeom>
          <a:solidFill>
            <a:srgbClr val="2ECC71">
              <a:alpha val="12000"/>
            </a:srgbClr>
          </a:solidFill>
          <a:ln w="12700">
            <a:solidFill>
              <a:srgbClr val="2ECC71">
                <a:alpha val="45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Text 11"/>
          <p:cNvSpPr/>
          <p:nvPr/>
        </p:nvSpPr>
        <p:spPr>
          <a:xfrm>
            <a:off x="9802440" y="539640"/>
            <a:ext cx="1425960" cy="14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2ECC71"/>
                </a:solidFill>
                <a:effectLst/>
                <a:uFillTx/>
                <a:latin typeface="Aptos"/>
              </a:rPr>
              <a:t>●  Strategy active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Shape 12"/>
          <p:cNvSpPr/>
          <p:nvPr/>
        </p:nvSpPr>
        <p:spPr>
          <a:xfrm>
            <a:off x="594360" y="1572840"/>
            <a:ext cx="5348880" cy="1416960"/>
          </a:xfrm>
          <a:prstGeom prst="roundRect">
            <a:avLst>
              <a:gd name="adj" fmla="val 9032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Text 13"/>
          <p:cNvSpPr/>
          <p:nvPr/>
        </p:nvSpPr>
        <p:spPr>
          <a:xfrm>
            <a:off x="868680" y="1828800"/>
            <a:ext cx="338292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National AI Strategy (2026-2030)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Text 14"/>
          <p:cNvSpPr/>
          <p:nvPr/>
        </p:nvSpPr>
        <p:spPr>
          <a:xfrm>
            <a:off x="868680" y="2212920"/>
            <a:ext cx="4571640" cy="3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1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The strategy provides a framework for AI adoption across Zimbabwe's transportation sector, with emphasis on talent, infrastructure, service transformation and governance.</a:t>
            </a:r>
            <a:endParaRPr lang="en-US" sz="81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Shape 15"/>
          <p:cNvSpPr/>
          <p:nvPr/>
        </p:nvSpPr>
        <p:spPr>
          <a:xfrm>
            <a:off x="594360" y="3273480"/>
            <a:ext cx="248688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Shape 16"/>
          <p:cNvSpPr/>
          <p:nvPr/>
        </p:nvSpPr>
        <p:spPr>
          <a:xfrm>
            <a:off x="758880" y="343800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4" name="Text 17"/>
          <p:cNvSpPr/>
          <p:nvPr/>
        </p:nvSpPr>
        <p:spPr>
          <a:xfrm>
            <a:off x="978480" y="3456360"/>
            <a:ext cx="191988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AI Talent &amp; Identification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Text 18"/>
          <p:cNvSpPr/>
          <p:nvPr/>
        </p:nvSpPr>
        <p:spPr>
          <a:xfrm>
            <a:off x="978480" y="3803760"/>
            <a:ext cx="191988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Develop local expertise and identify key talent for traffic systems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Shape 19"/>
          <p:cNvSpPr/>
          <p:nvPr/>
        </p:nvSpPr>
        <p:spPr>
          <a:xfrm>
            <a:off x="3319200" y="3273480"/>
            <a:ext cx="248688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Shape 20"/>
          <p:cNvSpPr/>
          <p:nvPr/>
        </p:nvSpPr>
        <p:spPr>
          <a:xfrm>
            <a:off x="3483720" y="343800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2ECC71"/>
          </a:solidFill>
          <a:ln w="12700">
            <a:solidFill>
              <a:srgbClr val="2ECC71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Text 21"/>
          <p:cNvSpPr/>
          <p:nvPr/>
        </p:nvSpPr>
        <p:spPr>
          <a:xfrm>
            <a:off x="3703320" y="3456360"/>
            <a:ext cx="191988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Solid Infrastructure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Text 22"/>
          <p:cNvSpPr/>
          <p:nvPr/>
        </p:nvSpPr>
        <p:spPr>
          <a:xfrm>
            <a:off x="3703320" y="3803760"/>
            <a:ext cx="191988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Build robust digital infrastructure for AI deployment and processing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Shape 23"/>
          <p:cNvSpPr/>
          <p:nvPr/>
        </p:nvSpPr>
        <p:spPr>
          <a:xfrm>
            <a:off x="594360" y="4389120"/>
            <a:ext cx="248688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Shape 24"/>
          <p:cNvSpPr/>
          <p:nvPr/>
        </p:nvSpPr>
        <p:spPr>
          <a:xfrm>
            <a:off x="758880" y="455364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7A5CFF"/>
          </a:solidFill>
          <a:ln w="12700">
            <a:solidFill>
              <a:srgbClr val="7A5CFF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2" name="Text 25"/>
          <p:cNvSpPr/>
          <p:nvPr/>
        </p:nvSpPr>
        <p:spPr>
          <a:xfrm>
            <a:off x="978480" y="4572000"/>
            <a:ext cx="191988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Service Transformation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Text 26"/>
          <p:cNvSpPr/>
          <p:nvPr/>
        </p:nvSpPr>
        <p:spPr>
          <a:xfrm>
            <a:off x="978480" y="4919400"/>
            <a:ext cx="191988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Transform public services through AI-powered automation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Shape 27"/>
          <p:cNvSpPr/>
          <p:nvPr/>
        </p:nvSpPr>
        <p:spPr>
          <a:xfrm>
            <a:off x="3319200" y="4389120"/>
            <a:ext cx="2486880" cy="868320"/>
          </a:xfrm>
          <a:prstGeom prst="roundRect">
            <a:avLst>
              <a:gd name="adj" fmla="val 14737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Shape 28"/>
          <p:cNvSpPr/>
          <p:nvPr/>
        </p:nvSpPr>
        <p:spPr>
          <a:xfrm>
            <a:off x="3483720" y="4553640"/>
            <a:ext cx="91080" cy="539280"/>
          </a:xfrm>
          <a:prstGeom prst="roundRect">
            <a:avLst>
              <a:gd name="adj" fmla="val 20000"/>
            </a:avLst>
          </a:prstGeom>
          <a:solidFill>
            <a:srgbClr val="FFC857"/>
          </a:solidFill>
          <a:ln w="12700">
            <a:solidFill>
              <a:srgbClr val="FFC857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Text 29"/>
          <p:cNvSpPr/>
          <p:nvPr/>
        </p:nvSpPr>
        <p:spPr>
          <a:xfrm>
            <a:off x="3703320" y="4572000"/>
            <a:ext cx="1919880" cy="23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Governance &amp; Ethics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Text 30"/>
          <p:cNvSpPr/>
          <p:nvPr/>
        </p:nvSpPr>
        <p:spPr>
          <a:xfrm>
            <a:off x="3703320" y="4919400"/>
            <a:ext cx="1919880" cy="255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4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Establish oversight, ethics and regulatory safeguards</a:t>
            </a:r>
            <a:endParaRPr lang="en-US" sz="74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Shape 31"/>
          <p:cNvSpPr/>
          <p:nvPr/>
        </p:nvSpPr>
        <p:spPr>
          <a:xfrm>
            <a:off x="6446520" y="1572840"/>
            <a:ext cx="5074560" cy="3611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 w="7620">
            <a:solidFill>
              <a:srgbClr val="E6EBF2">
                <a:alpha val="80000"/>
              </a:srgbClr>
            </a:solidFill>
            <a:round/>
          </a:ln>
          <a:effectLst>
            <a:outerShdw blurRad="12600" dist="50402" dir="2700000" algn="bl" rotWithShape="0">
              <a:srgbClr val="9AA7B4">
                <a:alpha val="14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Text 32"/>
          <p:cNvSpPr/>
          <p:nvPr/>
        </p:nvSpPr>
        <p:spPr>
          <a:xfrm>
            <a:off x="6766560" y="1874520"/>
            <a:ext cx="118836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Key initiatives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Shape 33"/>
          <p:cNvSpPr/>
          <p:nvPr/>
        </p:nvSpPr>
        <p:spPr>
          <a:xfrm>
            <a:off x="6812280" y="2331720"/>
            <a:ext cx="4251600" cy="475200"/>
          </a:xfrm>
          <a:prstGeom prst="roundRect">
            <a:avLst>
              <a:gd name="adj" fmla="val 15385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Text 34"/>
          <p:cNvSpPr/>
          <p:nvPr/>
        </p:nvSpPr>
        <p:spPr>
          <a:xfrm>
            <a:off x="7059240" y="2404800"/>
            <a:ext cx="22856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Smart City Rollout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Text 35"/>
          <p:cNvSpPr/>
          <p:nvPr/>
        </p:nvSpPr>
        <p:spPr>
          <a:xfrm>
            <a:off x="7059240" y="2569320"/>
            <a:ext cx="3520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AI cameras with number plate and facial recognition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Shape 36"/>
          <p:cNvSpPr/>
          <p:nvPr/>
        </p:nvSpPr>
        <p:spPr>
          <a:xfrm>
            <a:off x="7059240" y="2724840"/>
            <a:ext cx="34743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Shape 37"/>
          <p:cNvSpPr/>
          <p:nvPr/>
        </p:nvSpPr>
        <p:spPr>
          <a:xfrm>
            <a:off x="7059240" y="2724840"/>
            <a:ext cx="271008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5" name="Shape 38"/>
          <p:cNvSpPr/>
          <p:nvPr/>
        </p:nvSpPr>
        <p:spPr>
          <a:xfrm>
            <a:off x="6812280" y="3044880"/>
            <a:ext cx="4251600" cy="475200"/>
          </a:xfrm>
          <a:prstGeom prst="roundRect">
            <a:avLst>
              <a:gd name="adj" fmla="val 15385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Text 39"/>
          <p:cNvSpPr/>
          <p:nvPr/>
        </p:nvSpPr>
        <p:spPr>
          <a:xfrm>
            <a:off x="7059240" y="3117960"/>
            <a:ext cx="22856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Highway Modernization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Text 40"/>
          <p:cNvSpPr/>
          <p:nvPr/>
        </p:nvSpPr>
        <p:spPr>
          <a:xfrm>
            <a:off x="7059240" y="3282840"/>
            <a:ext cx="3520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Chirundu, Banket/Blue Ridge and Mabvuku Interchange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Shape 41"/>
          <p:cNvSpPr/>
          <p:nvPr/>
        </p:nvSpPr>
        <p:spPr>
          <a:xfrm>
            <a:off x="7059240" y="3438000"/>
            <a:ext cx="34743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Shape 42"/>
          <p:cNvSpPr/>
          <p:nvPr/>
        </p:nvSpPr>
        <p:spPr>
          <a:xfrm>
            <a:off x="7059240" y="3438000"/>
            <a:ext cx="222336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0" name="Shape 43"/>
          <p:cNvSpPr/>
          <p:nvPr/>
        </p:nvSpPr>
        <p:spPr>
          <a:xfrm>
            <a:off x="6812280" y="3758040"/>
            <a:ext cx="4251600" cy="475200"/>
          </a:xfrm>
          <a:prstGeom prst="roundRect">
            <a:avLst>
              <a:gd name="adj" fmla="val 15385"/>
            </a:avLst>
          </a:prstGeom>
          <a:solidFill>
            <a:srgbClr val="F3F6FA"/>
          </a:solidFill>
          <a:ln w="12700">
            <a:solidFill>
              <a:srgbClr val="F3F6FA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Text 44"/>
          <p:cNvSpPr/>
          <p:nvPr/>
        </p:nvSpPr>
        <p:spPr>
          <a:xfrm>
            <a:off x="7059240" y="3831480"/>
            <a:ext cx="228564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70" b="1" u="none" strike="noStrike">
                <a:solidFill>
                  <a:srgbClr val="0B1320"/>
                </a:solidFill>
                <a:effectLst/>
                <a:uFillTx/>
                <a:latin typeface="Aptos"/>
              </a:rPr>
              <a:t>Public Transport Digitalization</a:t>
            </a:r>
            <a:endParaRPr lang="en-US" sz="7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Text 45"/>
          <p:cNvSpPr/>
          <p:nvPr/>
        </p:nvSpPr>
        <p:spPr>
          <a:xfrm>
            <a:off x="7059240" y="3996000"/>
            <a:ext cx="352008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rm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20" b="0" u="none" strike="noStrike">
                <a:solidFill>
                  <a:srgbClr val="667085"/>
                </a:solidFill>
                <a:effectLst/>
                <a:uFillTx/>
                <a:latin typeface="Aptos"/>
              </a:rPr>
              <a:t>Electric buses, GPS tracking and tap-and-go ticketing</a:t>
            </a:r>
            <a:endParaRPr lang="en-US" sz="6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Shape 46"/>
          <p:cNvSpPr/>
          <p:nvPr/>
        </p:nvSpPr>
        <p:spPr>
          <a:xfrm>
            <a:off x="7059240" y="4151520"/>
            <a:ext cx="3474360" cy="72720"/>
          </a:xfrm>
          <a:prstGeom prst="roundRect">
            <a:avLst>
              <a:gd name="adj" fmla="val 25000"/>
            </a:avLst>
          </a:prstGeom>
          <a:solidFill>
            <a:srgbClr val="E6EBF2"/>
          </a:solidFill>
          <a:ln w="12700">
            <a:solidFill>
              <a:srgbClr val="E6EBF2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Shape 47"/>
          <p:cNvSpPr/>
          <p:nvPr/>
        </p:nvSpPr>
        <p:spPr>
          <a:xfrm>
            <a:off x="7059240" y="4151520"/>
            <a:ext cx="1806480" cy="72720"/>
          </a:xfrm>
          <a:prstGeom prst="roundRect">
            <a:avLst>
              <a:gd name="adj" fmla="val 25000"/>
            </a:avLst>
          </a:prstGeom>
          <a:solidFill>
            <a:srgbClr val="2F80ED"/>
          </a:solidFill>
          <a:ln w="12700">
            <a:solidFill>
              <a:srgbClr val="2F80ED">
                <a:alpha val="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7640" rIns="90000" bIns="176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5" name="Shape 48"/>
          <p:cNvSpPr/>
          <p:nvPr/>
        </p:nvSpPr>
        <p:spPr>
          <a:xfrm>
            <a:off x="658440" y="5669280"/>
            <a:ext cx="3154320" cy="310680"/>
          </a:xfrm>
          <a:prstGeom prst="roundRect">
            <a:avLst>
              <a:gd name="adj" fmla="val 26471"/>
            </a:avLst>
          </a:prstGeom>
          <a:solidFill>
            <a:srgbClr val="2F80ED">
              <a:alpha val="12000"/>
            </a:srgbClr>
          </a:solidFill>
          <a:ln w="5080">
            <a:solidFill>
              <a:srgbClr val="2F80ED">
                <a:alpha val="30000"/>
              </a:srgb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Text 49"/>
          <p:cNvSpPr/>
          <p:nvPr/>
        </p:nvSpPr>
        <p:spPr>
          <a:xfrm>
            <a:off x="768240" y="5742360"/>
            <a:ext cx="2934720" cy="12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80" b="1" u="none" strike="noStrike">
                <a:solidFill>
                  <a:srgbClr val="2F80ED"/>
                </a:solidFill>
                <a:effectLst/>
                <a:uFillTx/>
                <a:latin typeface="Aptos"/>
              </a:rPr>
              <a:t>Key insight: strategy alignment reduces policy risk</a:t>
            </a:r>
            <a:endParaRPr lang="en-US" sz="6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</a:majorFont>
      <a:minorFont>
        <a:latin typeface="Aptos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</TotalTime>
  <Words>2272</Words>
  <Application>Microsoft Office PowerPoint</Application>
  <PresentationFormat>Widescreen</PresentationFormat>
  <Paragraphs>480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Arial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City Parking Pvt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Muzviyo</dc:creator>
  <cp:lastModifiedBy>Simon Muzviyo</cp:lastModifiedBy>
  <cp:revision>4</cp:revision>
  <dcterms:modified xsi:type="dcterms:W3CDTF">2026-06-16T01:31:49Z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2026-05-11T12:18:31Z</dcterms:created>
  <dc:creator>OpenAI</dc:creator>
  <dc:description/>
  <dc:language>en-US</dc:language>
  <cp:lastModifiedBy>OpenAI</cp:lastModifiedBy>
  <dcterms:modified xsi:type="dcterms:W3CDTF">2026-05-11T12:18:31Z</dcterms:modified>
  <cp:revision>1</cp:revision>
  <dc:subject>AI-Powered Analytics for Traffic Optimization</dc:subject>
  <dc:title>AI-Powered Analytics - Redesigned Deck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21</vt:r8>
  </property>
  <property fmtid="{D5CDD505-2E9C-101B-9397-08002B2CF9AE}" pid="3" name="PresentationFormat">
    <vt:lpwstr>On-screen Show (16:9)</vt:lpwstr>
  </property>
  <property fmtid="{D5CDD505-2E9C-101B-9397-08002B2CF9AE}" pid="4" name="Slides">
    <vt:r8>21</vt:r8>
  </property>
</Properties>
</file>