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602" r:id="rId2"/>
    <p:sldId id="2590" r:id="rId3"/>
    <p:sldId id="2591" r:id="rId4"/>
    <p:sldId id="2603" r:id="rId5"/>
    <p:sldId id="257" r:id="rId6"/>
    <p:sldId id="2601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596" r:id="rId19"/>
    <p:sldId id="2600" r:id="rId20"/>
    <p:sldId id="2599" r:id="rId21"/>
    <p:sldId id="2598" r:id="rId22"/>
    <p:sldId id="2597" r:id="rId23"/>
    <p:sldId id="269" r:id="rId24"/>
    <p:sldId id="2595" r:id="rId25"/>
    <p:sldId id="270" r:id="rId26"/>
    <p:sldId id="271" r:id="rId27"/>
    <p:sldId id="2593" r:id="rId28"/>
    <p:sldId id="2604" r:id="rId29"/>
    <p:sldId id="274" r:id="rId3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7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Model size (relative)</c:v>
                </c:pt>
              </c:strCache>
            </c:strRef>
          </c:tx>
          <c:spPr>
            <a:solidFill>
              <a:srgbClr val="0B3D91"/>
            </a:solidFill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FP32</c:v>
                </c:pt>
                <c:pt idx="1">
                  <c:v>FP16</c:v>
                </c:pt>
                <c:pt idx="2">
                  <c:v>INT8</c:v>
                </c:pt>
                <c:pt idx="3">
                  <c:v>INT4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0.5</c:v>
                </c:pt>
                <c:pt idx="2">
                  <c:v>0.25</c:v>
                </c:pt>
                <c:pt idx="3">
                  <c:v>0.125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6E-4B98-9BAB-F1AEBD20698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Accuracy retained (%)</c:v>
                </c:pt>
              </c:strCache>
            </c:strRef>
          </c:tx>
          <c:spPr>
            <a:solidFill>
              <a:srgbClr val="8FA8D6"/>
            </a:solidFill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FP32</c:v>
                </c:pt>
                <c:pt idx="1">
                  <c:v>FP16</c:v>
                </c:pt>
                <c:pt idx="2">
                  <c:v>INT8</c:v>
                </c:pt>
                <c:pt idx="3">
                  <c:v>INT4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100</c:v>
                </c:pt>
                <c:pt idx="1">
                  <c:v>99.8</c:v>
                </c:pt>
                <c:pt idx="2">
                  <c:v>99.2</c:v>
                </c:pt>
                <c:pt idx="3">
                  <c:v>96.5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6E-4B98-9BAB-F1AEBD2069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6/18/2026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W" dirty="0"/>
              <a:t>Let us not forget to embrace the fundamentals of computer engineering</a:t>
            </a:r>
          </a:p>
          <a:p>
            <a:r>
              <a:rPr lang="en-ZW" dirty="0"/>
              <a:t>Prompting alone can create consumers and not developers</a:t>
            </a:r>
          </a:p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1952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2c2ecdc8e09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g2c2ecdc8e09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6/18/2026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395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6443" y="841772"/>
            <a:ext cx="5691116" cy="1965866"/>
          </a:xfrm>
        </p:spPr>
        <p:txBody>
          <a:bodyPr anchor="b">
            <a:normAutofit/>
          </a:bodyPr>
          <a:lstStyle>
            <a:lvl1pPr algn="ctr"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26443" y="2882782"/>
            <a:ext cx="5691116" cy="1060568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970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0063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outhmews.budgeting.co.zw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clear-tweak-72430870.figma.site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C0D5EB4-54FE-600B-9982-217E1F11D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529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01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optimisation techniques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298448"/>
            <a:ext cx="457200" cy="4572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5" name="Shape 3"/>
          <p:cNvSpPr/>
          <p:nvPr/>
        </p:nvSpPr>
        <p:spPr>
          <a:xfrm>
            <a:off x="457200" y="1554480"/>
            <a:ext cx="4023360" cy="1417320"/>
          </a:xfrm>
          <a:prstGeom prst="rect">
            <a:avLst/>
          </a:prstGeom>
          <a:solidFill>
            <a:srgbClr val="FFFFFF"/>
          </a:solidFill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6" name="Text 4"/>
          <p:cNvSpPr/>
          <p:nvPr/>
        </p:nvSpPr>
        <p:spPr>
          <a:xfrm>
            <a:off x="640080" y="166420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Pruning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2011680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 redundant weights or entire neurons. Sparse models keep accuracy while shrinking compute.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40080" y="26334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90% parameter reduction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4023360" cy="1417320"/>
          </a:xfrm>
          <a:prstGeom prst="rect">
            <a:avLst/>
          </a:prstGeom>
          <a:solidFill>
            <a:srgbClr val="FFFFFF"/>
          </a:solidFill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0" name="Text 8"/>
          <p:cNvSpPr/>
          <p:nvPr/>
        </p:nvSpPr>
        <p:spPr>
          <a:xfrm>
            <a:off x="4846320" y="166420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 distillation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846320" y="2011680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 a small "student" model to mimic a large "teacher." Captures behaviour at a fraction of the size.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846320" y="26334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5–10× smaller students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57200" y="3108960"/>
            <a:ext cx="4023360" cy="1417320"/>
          </a:xfrm>
          <a:prstGeom prst="rect">
            <a:avLst/>
          </a:prstGeom>
          <a:solidFill>
            <a:srgbClr val="FFFFFF"/>
          </a:solidFill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4" name="Text 12"/>
          <p:cNvSpPr/>
          <p:nvPr/>
        </p:nvSpPr>
        <p:spPr>
          <a:xfrm>
            <a:off x="640080" y="32186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Neural architecture search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0080" y="3566160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Automatically discover model shapes tuned to a target device and budget.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40080" y="4187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Hardware-aware by design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663440" y="3108960"/>
            <a:ext cx="4023360" cy="1417320"/>
          </a:xfrm>
          <a:prstGeom prst="rect">
            <a:avLst/>
          </a:prstGeom>
          <a:solidFill>
            <a:srgbClr val="FFFFFF"/>
          </a:solidFill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8" name="Text 16"/>
          <p:cNvSpPr/>
          <p:nvPr/>
        </p:nvSpPr>
        <p:spPr>
          <a:xfrm>
            <a:off x="4846320" y="32186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 fusion &amp; compilation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846320" y="3566160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 layers and use optimised kernels via TensorRT, XLA, or OpenVINO.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846320" y="4187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1.5–3× speedups, no accuracy cost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2" name="Text 20"/>
          <p:cNvSpPr/>
          <p:nvPr/>
        </p:nvSpPr>
        <p:spPr>
          <a:xfrm>
            <a:off x="457200" y="4828032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AI Systems  ·  Optimisation, Quantisation &amp; Edge Deployment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7315200" y="482803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16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02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Quantisation — fewer bits, same intelligence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298448"/>
            <a:ext cx="457200" cy="4572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32-bit floats to 8-bit (or 4-bit) integers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196596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Quantisation maps high-precision weights and activations onto a lower-precision number system. The model runs on cheaper math units, fits in smaller memory, and moves fewer bytes per inference — usually with negligible accuracy loss.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3108960"/>
            <a:ext cx="2057400" cy="1280160"/>
          </a:xfrm>
          <a:prstGeom prst="rect">
            <a:avLst/>
          </a:prstGeom>
          <a:solidFill>
            <a:srgbClr val="F4F6FA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8" name="Text 6"/>
          <p:cNvSpPr/>
          <p:nvPr/>
        </p:nvSpPr>
        <p:spPr>
          <a:xfrm>
            <a:off x="457200" y="3291840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FP32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94360" y="3822192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Baseline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514600" y="3108960"/>
            <a:ext cx="2057400" cy="1280160"/>
          </a:xfrm>
          <a:prstGeom prst="rect">
            <a:avLst/>
          </a:prstGeom>
          <a:solidFill>
            <a:srgbClr val="E6ECF7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1" name="Text 9"/>
          <p:cNvSpPr/>
          <p:nvPr/>
        </p:nvSpPr>
        <p:spPr>
          <a:xfrm>
            <a:off x="2514600" y="3291840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FP16 / BF16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2651760" y="3822192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2× smaller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72000" y="3108960"/>
            <a:ext cx="2057400" cy="1280160"/>
          </a:xfrm>
          <a:prstGeom prst="rect">
            <a:avLst/>
          </a:prstGeom>
          <a:solidFill>
            <a:srgbClr val="E6ECF7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4" name="Text 12"/>
          <p:cNvSpPr/>
          <p:nvPr/>
        </p:nvSpPr>
        <p:spPr>
          <a:xfrm>
            <a:off x="4572000" y="3291840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INT8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709160" y="3822192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4× smaller, ~2–4× faster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629400" y="3108960"/>
            <a:ext cx="2057400" cy="1280160"/>
          </a:xfrm>
          <a:prstGeom prst="rect">
            <a:avLst/>
          </a:prstGeom>
          <a:solidFill>
            <a:srgbClr val="0B3D91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7" name="Text 15"/>
          <p:cNvSpPr/>
          <p:nvPr/>
        </p:nvSpPr>
        <p:spPr>
          <a:xfrm>
            <a:off x="6629400" y="3291840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INT4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766560" y="3822192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E6E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8× smaller, edge-friendly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57200" y="44348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step roughly halves memory; speed gains depend on hardware support.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1" name="Text 19"/>
          <p:cNvSpPr/>
          <p:nvPr/>
        </p:nvSpPr>
        <p:spPr>
          <a:xfrm>
            <a:off x="457200" y="4828032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AI Systems  ·  Optimisation, Quantisation &amp; Edge Deployment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315200" y="482803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16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02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paths: post-training vs. quantisation-aware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298448"/>
            <a:ext cx="457200" cy="4572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5" name="Shape 3"/>
          <p:cNvSpPr/>
          <p:nvPr/>
        </p:nvSpPr>
        <p:spPr>
          <a:xfrm>
            <a:off x="457200" y="1554480"/>
            <a:ext cx="4023360" cy="3063240"/>
          </a:xfrm>
          <a:prstGeom prst="rect">
            <a:avLst/>
          </a:prstGeom>
          <a:solidFill>
            <a:srgbClr val="FFFFFF"/>
          </a:solidFill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6" name="Shape 4"/>
          <p:cNvSpPr/>
          <p:nvPr/>
        </p:nvSpPr>
        <p:spPr>
          <a:xfrm>
            <a:off x="457200" y="1554480"/>
            <a:ext cx="4023360" cy="54864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7" name="Text 5"/>
          <p:cNvSpPr/>
          <p:nvPr/>
        </p:nvSpPr>
        <p:spPr>
          <a:xfrm>
            <a:off x="685800" y="1755648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Post-Training Quantisation (PTQ)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85800" y="2121408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Quantise after the model is trained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251460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822960" y="2788920"/>
            <a:ext cx="34747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retraining required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Hours, not weeks, to deploy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on any pre-trained model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85800" y="374904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Trade-offs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22960" y="4023360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Larger accuracy drop at INT4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Sensitive to calibration data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663440" y="1554480"/>
            <a:ext cx="4023360" cy="3063240"/>
          </a:xfrm>
          <a:prstGeom prst="rect">
            <a:avLst/>
          </a:prstGeom>
          <a:solidFill>
            <a:srgbClr val="FFFFFF"/>
          </a:solidFill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4" name="Shape 12"/>
          <p:cNvSpPr/>
          <p:nvPr/>
        </p:nvSpPr>
        <p:spPr>
          <a:xfrm>
            <a:off x="4663440" y="1554480"/>
            <a:ext cx="4023360" cy="54864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5" name="Text 13"/>
          <p:cNvSpPr/>
          <p:nvPr/>
        </p:nvSpPr>
        <p:spPr>
          <a:xfrm>
            <a:off x="4892040" y="1755648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Quantisation-Aware Training (QAT)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892040" y="2121408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Simulate low precision during training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892040" y="251460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029200" y="2788920"/>
            <a:ext cx="34747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accuracy at low bit widths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Robust on critical workloads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standard for production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892040" y="374904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Trade-offs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029200" y="4023360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Requires training infrastructure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Longer time-to-deploy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2" name="Text 20"/>
          <p:cNvSpPr/>
          <p:nvPr/>
        </p:nvSpPr>
        <p:spPr>
          <a:xfrm>
            <a:off x="457200" y="4828032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AI Systems  ·  Optimisation, Quantisation &amp; Edge Deployment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7315200" y="482803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16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02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accuracy–efficiency trade-off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298448"/>
            <a:ext cx="457200" cy="4572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graphicFrame>
        <p:nvGraphicFramePr>
          <p:cNvPr id="5" name="Chart 0"/>
          <p:cNvGraphicFramePr/>
          <p:nvPr/>
        </p:nvGraphicFramePr>
        <p:xfrm>
          <a:off x="457200" y="1554480"/>
          <a:ext cx="5120640" cy="301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 3"/>
          <p:cNvSpPr/>
          <p:nvPr/>
        </p:nvSpPr>
        <p:spPr>
          <a:xfrm>
            <a:off x="5760720" y="155448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the chart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760720" y="1874520"/>
            <a:ext cx="2926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precision step cuts memory by half. Accuracy stays essentially flat down to INT8 and only meaningfully drops at INT4 for most workloads.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760720" y="315468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guidance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5760720" y="3474720"/>
            <a:ext cx="2926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Default to INT8 for production. Reserve INT4 for latency-critical edge cases and validate on representative data.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457200" y="4617720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Illustrative values; actual results depend on model and task.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2" name="Text 9"/>
          <p:cNvSpPr/>
          <p:nvPr/>
        </p:nvSpPr>
        <p:spPr>
          <a:xfrm>
            <a:off x="457200" y="4828032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AI Systems  ·  Optimisation, Quantisation &amp; Edge Deployment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7315200" y="482803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16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03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Edge deployment — intelligence at the source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298448"/>
            <a:ext cx="457200" cy="4572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Bringing inference to where data is created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196596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Edge AI runs models on the device that captures the signal — a phone, camera, vehicle ECU, factory PLC, or wearable. The cloud becomes optional, not mandatory.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3017520"/>
            <a:ext cx="1851660" cy="1554480"/>
          </a:xfrm>
          <a:prstGeom prst="rect">
            <a:avLst/>
          </a:prstGeom>
          <a:solidFill>
            <a:srgbClr val="E6ECF7"/>
          </a:solidFill>
          <a:ln w="12700">
            <a:solidFill>
              <a:srgbClr val="E6ECF7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8" name="Text 6"/>
          <p:cNvSpPr/>
          <p:nvPr/>
        </p:nvSpPr>
        <p:spPr>
          <a:xfrm>
            <a:off x="640080" y="3200400"/>
            <a:ext cx="14859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latency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0080" y="3611880"/>
            <a:ext cx="14859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Round-trip time eliminated; real-time UX feasible.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583180" y="3017520"/>
            <a:ext cx="1851660" cy="1554480"/>
          </a:xfrm>
          <a:prstGeom prst="rect">
            <a:avLst/>
          </a:prstGeom>
          <a:solidFill>
            <a:srgbClr val="E6ECF7"/>
          </a:solidFill>
          <a:ln w="12700">
            <a:solidFill>
              <a:srgbClr val="E6ECF7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1" name="Text 9"/>
          <p:cNvSpPr/>
          <p:nvPr/>
        </p:nvSpPr>
        <p:spPr>
          <a:xfrm>
            <a:off x="2766060" y="3200400"/>
            <a:ext cx="14859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Stronger privacy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2766060" y="3611880"/>
            <a:ext cx="14859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Raw data never leaves the device or premises.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709160" y="3017520"/>
            <a:ext cx="1851660" cy="1554480"/>
          </a:xfrm>
          <a:prstGeom prst="rect">
            <a:avLst/>
          </a:prstGeom>
          <a:solidFill>
            <a:srgbClr val="E6ECF7"/>
          </a:solidFill>
          <a:ln w="12700">
            <a:solidFill>
              <a:srgbClr val="E6ECF7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4" name="Text 12"/>
          <p:cNvSpPr/>
          <p:nvPr/>
        </p:nvSpPr>
        <p:spPr>
          <a:xfrm>
            <a:off x="4892040" y="3200400"/>
            <a:ext cx="14859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Resilient operation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892040" y="3611880"/>
            <a:ext cx="14859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offline; tolerates intermittent connectivity.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835140" y="3017520"/>
            <a:ext cx="1851660" cy="1554480"/>
          </a:xfrm>
          <a:prstGeom prst="rect">
            <a:avLst/>
          </a:prstGeom>
          <a:solidFill>
            <a:srgbClr val="E6ECF7"/>
          </a:solidFill>
          <a:ln w="12700">
            <a:solidFill>
              <a:srgbClr val="E6ECF7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7" name="Text 15"/>
          <p:cNvSpPr/>
          <p:nvPr/>
        </p:nvSpPr>
        <p:spPr>
          <a:xfrm>
            <a:off x="7018020" y="3200400"/>
            <a:ext cx="14859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Bandwidth &amp; cost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7018020" y="3611880"/>
            <a:ext cx="14859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Cuts cloud egress and per-inference compute spend.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0" name="Text 18"/>
          <p:cNvSpPr/>
          <p:nvPr/>
        </p:nvSpPr>
        <p:spPr>
          <a:xfrm>
            <a:off x="457200" y="4828032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AI Systems  ·  Optimisation, Quantisation &amp; Edge Deployment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7315200" y="482803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16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03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edge hardware landscape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298448"/>
            <a:ext cx="457200" cy="4572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472006"/>
              </p:ext>
            </p:extLst>
          </p:nvPr>
        </p:nvGraphicFramePr>
        <p:xfrm>
          <a:off x="457200" y="1554480"/>
          <a:ext cx="8229600" cy="2514600"/>
        </p:xfrm>
        <a:graphic>
          <a:graphicData uri="http://schemas.openxmlformats.org/drawingml/2006/table">
            <a:tbl>
              <a:tblPr/>
              <a:tblGrid>
                <a:gridCol w="1737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Tier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D9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Examples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D9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Typical workload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D9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Power envelope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D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Mobile NPU / SoC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Apple Neural Engine, Qualcomm Hexagon, Google Tensor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On-device LLMs, vision, speech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1–10 W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Edge accelerator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NVIDIA Jetson, Intel Movidius, Hailo, Coral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Robotics, smart cameras, kiosks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5–30 W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Automotive / industrial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Nvidia Drive, NXP, Qualcomm Ride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ADAS, perception, control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20–100 W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Microcontroller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ARM Cortex-M, ESP32, STM32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Keyword spotting, anomaly detect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&lt; 1 W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7" name="Text 4"/>
          <p:cNvSpPr/>
          <p:nvPr/>
        </p:nvSpPr>
        <p:spPr>
          <a:xfrm>
            <a:off x="457200" y="4828032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AI Systems  ·  Optimisation, Quantisation &amp; Edge Deployment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315200" y="482803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16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03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Frameworks and toolchains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298448"/>
            <a:ext cx="457200" cy="4572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5" name="Shape 3"/>
          <p:cNvSpPr/>
          <p:nvPr/>
        </p:nvSpPr>
        <p:spPr>
          <a:xfrm>
            <a:off x="457200" y="1554480"/>
            <a:ext cx="2560320" cy="3063240"/>
          </a:xfrm>
          <a:prstGeom prst="rect">
            <a:avLst/>
          </a:prstGeom>
          <a:solidFill>
            <a:srgbClr val="FFFFFF"/>
          </a:solidFill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6" name="Shape 4"/>
          <p:cNvSpPr/>
          <p:nvPr/>
        </p:nvSpPr>
        <p:spPr>
          <a:xfrm>
            <a:off x="457200" y="1554480"/>
            <a:ext cx="54864" cy="306324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7" name="Text 5"/>
          <p:cNvSpPr/>
          <p:nvPr/>
        </p:nvSpPr>
        <p:spPr>
          <a:xfrm>
            <a:off x="731520" y="178308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formats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68680" y="2240280"/>
            <a:ext cx="20116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ONNX — portable interchange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TensorFlow Lite — mobile &amp; MCU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ML — Apple ecosystem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GGUF — quantised LLMs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291840" y="1554480"/>
            <a:ext cx="2560320" cy="3063240"/>
          </a:xfrm>
          <a:prstGeom prst="rect">
            <a:avLst/>
          </a:prstGeom>
          <a:solidFill>
            <a:srgbClr val="FFFFFF"/>
          </a:solidFill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0" name="Shape 8"/>
          <p:cNvSpPr/>
          <p:nvPr/>
        </p:nvSpPr>
        <p:spPr>
          <a:xfrm>
            <a:off x="3291840" y="1554480"/>
            <a:ext cx="54864" cy="306324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1" name="Text 9"/>
          <p:cNvSpPr/>
          <p:nvPr/>
        </p:nvSpPr>
        <p:spPr>
          <a:xfrm>
            <a:off x="3566160" y="178308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Runtimes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703320" y="2240280"/>
            <a:ext cx="20116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ONNX Runtime, TFLite Runtime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NVIDIA TensorRT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 OpenVINO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Qualcomm QNN, Apple ANE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126480" y="1554480"/>
            <a:ext cx="2560320" cy="3063240"/>
          </a:xfrm>
          <a:prstGeom prst="rect">
            <a:avLst/>
          </a:prstGeom>
          <a:solidFill>
            <a:srgbClr val="FFFFFF"/>
          </a:solidFill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4" name="Shape 12"/>
          <p:cNvSpPr/>
          <p:nvPr/>
        </p:nvSpPr>
        <p:spPr>
          <a:xfrm>
            <a:off x="6126480" y="1554480"/>
            <a:ext cx="54864" cy="306324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5" name="Text 13"/>
          <p:cNvSpPr/>
          <p:nvPr/>
        </p:nvSpPr>
        <p:spPr>
          <a:xfrm>
            <a:off x="6400800" y="178308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Optimisation tooling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537960" y="2240280"/>
            <a:ext cx="20116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PyTorch quantisation, AIMET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NNCF, Olive, Optimum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llama.cpp, MLC-LLM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 vendor SDKs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8" name="Text 16"/>
          <p:cNvSpPr/>
          <p:nvPr/>
        </p:nvSpPr>
        <p:spPr>
          <a:xfrm>
            <a:off x="457200" y="4828032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AI Systems  ·  Optimisation, Quantisation &amp; Edge Deployment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315200" y="482803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VALUE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efficient AI changes the game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298448"/>
            <a:ext cx="457200" cy="4572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5" name="Shape 3"/>
          <p:cNvSpPr/>
          <p:nvPr/>
        </p:nvSpPr>
        <p:spPr>
          <a:xfrm>
            <a:off x="457200" y="1554480"/>
            <a:ext cx="54864" cy="96012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6" name="Text 4"/>
          <p:cNvSpPr/>
          <p:nvPr/>
        </p:nvSpPr>
        <p:spPr>
          <a:xfrm>
            <a:off x="640080" y="1600200"/>
            <a:ext cx="3794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devices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40080" y="1920240"/>
            <a:ext cx="3794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On-device assistants, translation, photography — no cloud dependency, privacy-by-default.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663440" y="1554480"/>
            <a:ext cx="54864" cy="96012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9" name="Text 7"/>
          <p:cNvSpPr/>
          <p:nvPr/>
        </p:nvSpPr>
        <p:spPr>
          <a:xfrm>
            <a:off x="4846320" y="1600200"/>
            <a:ext cx="3794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Automotive &amp; mobility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846320" y="1920240"/>
            <a:ext cx="3794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ADAS perception and driver monitoring within tight power and latency budgets.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57200" y="2651760"/>
            <a:ext cx="54864" cy="96012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2" name="Text 10"/>
          <p:cNvSpPr/>
          <p:nvPr/>
        </p:nvSpPr>
        <p:spPr>
          <a:xfrm>
            <a:off x="640080" y="2697480"/>
            <a:ext cx="3794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Industrial &amp; energy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40080" y="3017520"/>
            <a:ext cx="3794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Predictive maintenance and quality inspection on the factory floor and in the field.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663440" y="2651760"/>
            <a:ext cx="54864" cy="96012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5" name="Text 13"/>
          <p:cNvSpPr/>
          <p:nvPr/>
        </p:nvSpPr>
        <p:spPr>
          <a:xfrm>
            <a:off x="4846320" y="2697480"/>
            <a:ext cx="3794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Healthcare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846320" y="3017520"/>
            <a:ext cx="3794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Diagnostic models at the bedside or in the clinic with regulatory-grade data control.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3749040"/>
            <a:ext cx="54864" cy="96012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8" name="Text 16"/>
          <p:cNvSpPr/>
          <p:nvPr/>
        </p:nvSpPr>
        <p:spPr>
          <a:xfrm>
            <a:off x="640080" y="3794760"/>
            <a:ext cx="3794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Retail &amp; logistics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0080" y="4114800"/>
            <a:ext cx="3794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cameras and handhelds for inventory, loss prevention, and fulfilment.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663440" y="3749040"/>
            <a:ext cx="54864" cy="96012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1" name="Text 19"/>
          <p:cNvSpPr/>
          <p:nvPr/>
        </p:nvSpPr>
        <p:spPr>
          <a:xfrm>
            <a:off x="4846320" y="3794760"/>
            <a:ext cx="3794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services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846320" y="4114800"/>
            <a:ext cx="3794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Lower-cost serving of LLMs for support, compliance, and analyst productivity.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4" name="Text 22"/>
          <p:cNvSpPr/>
          <p:nvPr/>
        </p:nvSpPr>
        <p:spPr>
          <a:xfrm>
            <a:off x="457200" y="4828032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AI Systems  ·  Optimisation, Quantisation &amp; Edge Deployment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7315200" y="482803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16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W" dirty="0"/>
              <a:t>Zimbabwe’s</a:t>
            </a:r>
            <a:br>
              <a:rPr lang="en-ZW" dirty="0"/>
            </a:br>
            <a:r>
              <a:rPr lang="en-ZW" dirty="0"/>
              <a:t>AI Research and Innovation Driven Ecosystems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49" y="3623446"/>
            <a:ext cx="5691116" cy="1060568"/>
          </a:xfrm>
        </p:spPr>
        <p:txBody>
          <a:bodyPr>
            <a:normAutofit/>
          </a:bodyPr>
          <a:lstStyle/>
          <a:p>
            <a:r>
              <a:rPr lang="en-ZW" sz="4500" b="1" dirty="0">
                <a:solidFill>
                  <a:srgbClr val="FF0000"/>
                </a:solidFill>
              </a:rPr>
              <a:t>Examples</a:t>
            </a:r>
          </a:p>
        </p:txBody>
      </p:sp>
    </p:spTree>
    <p:extLst>
      <p:ext uri="{BB962C8B-B14F-4D97-AF65-F5344CB8AC3E}">
        <p14:creationId xmlns:p14="http://schemas.microsoft.com/office/powerpoint/2010/main" val="4059003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9B64F6-D551-672D-5B6B-39B4AD518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1264C1-0513-4EE9-0744-683447C1F196}"/>
              </a:ext>
            </a:extLst>
          </p:cNvPr>
          <p:cNvSpPr txBox="1"/>
          <p:nvPr/>
        </p:nvSpPr>
        <p:spPr>
          <a:xfrm>
            <a:off x="3923763" y="1502535"/>
            <a:ext cx="47470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W" dirty="0">
                <a:hlinkClick r:id="rId3"/>
              </a:rPr>
              <a:t>https://southmews.budgeting.co.zw/</a:t>
            </a:r>
            <a:r>
              <a:rPr lang="en-ZW" dirty="0"/>
              <a:t> </a:t>
            </a:r>
          </a:p>
          <a:p>
            <a:endParaRPr lang="en-ZW" dirty="0"/>
          </a:p>
          <a:p>
            <a:r>
              <a:rPr lang="en-ZW" dirty="0"/>
              <a:t>Imagine a Budgeting System that is Linked to your Annual Procurement Plan</a:t>
            </a:r>
          </a:p>
        </p:txBody>
      </p:sp>
    </p:spTree>
    <p:extLst>
      <p:ext uri="{BB962C8B-B14F-4D97-AF65-F5344CB8AC3E}">
        <p14:creationId xmlns:p14="http://schemas.microsoft.com/office/powerpoint/2010/main" val="1799494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744" y="36095"/>
            <a:ext cx="5143500" cy="50680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86362" y="442981"/>
            <a:ext cx="3778259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ZW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do you assist an organisation that does not believe they have a problem?</a:t>
            </a:r>
          </a:p>
          <a:p>
            <a:pPr algn="just"/>
            <a:endParaRPr lang="en-ZW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ZW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Innovation is key.</a:t>
            </a:r>
          </a:p>
          <a:p>
            <a:pPr algn="just"/>
            <a:endParaRPr lang="en-ZW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ZW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 Transformation is just like any organisational Transformation and requires careful planning and execution to avoid conflicts.</a:t>
            </a:r>
          </a:p>
          <a:p>
            <a:pPr algn="just"/>
            <a:endParaRPr lang="en-ZW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ZW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AI – </a:t>
            </a:r>
            <a:r>
              <a:rPr lang="en-ZW" sz="2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chihuta</a:t>
            </a:r>
            <a:r>
              <a:rPr lang="en-ZW" sz="2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02373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2E0F2F-CA88-6D97-E831-EF151CB06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2628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B8D82F-FA85-4107-24B1-CCD887444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076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CC4AF4-D410-E330-1F59-9C23EAB17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759"/>
            <a:ext cx="3429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C85405-EA57-CE5A-2195-8924E0559429}"/>
              </a:ext>
            </a:extLst>
          </p:cNvPr>
          <p:cNvSpPr txBox="1"/>
          <p:nvPr/>
        </p:nvSpPr>
        <p:spPr>
          <a:xfrm>
            <a:off x="3686577" y="1618445"/>
            <a:ext cx="5199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W" dirty="0">
                <a:hlinkClick r:id="rId3"/>
              </a:rPr>
              <a:t>https://clear-tweak-72430870.figma.site/</a:t>
            </a:r>
            <a:br>
              <a:rPr lang="en-ZW" dirty="0"/>
            </a:br>
            <a:br>
              <a:rPr lang="en-ZW" dirty="0"/>
            </a:br>
            <a:r>
              <a:rPr lang="en-ZW" dirty="0"/>
              <a:t>Imagine a Procurement Plan that is linked to your Annual Budget </a:t>
            </a:r>
          </a:p>
        </p:txBody>
      </p:sp>
    </p:spTree>
    <p:extLst>
      <p:ext uri="{BB962C8B-B14F-4D97-AF65-F5344CB8AC3E}">
        <p14:creationId xmlns:p14="http://schemas.microsoft.com/office/powerpoint/2010/main" val="38962233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pragmatic implementation roadmap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298448"/>
            <a:ext cx="457200" cy="4572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5" name="Shape 3"/>
          <p:cNvSpPr/>
          <p:nvPr/>
        </p:nvSpPr>
        <p:spPr>
          <a:xfrm>
            <a:off x="822960" y="2834640"/>
            <a:ext cx="7498080" cy="0"/>
          </a:xfrm>
          <a:prstGeom prst="line">
            <a:avLst/>
          </a:prstGeom>
          <a:noFill/>
          <a:ln w="1905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6" name="Shape 4"/>
          <p:cNvSpPr/>
          <p:nvPr/>
        </p:nvSpPr>
        <p:spPr>
          <a:xfrm>
            <a:off x="1273302" y="2724912"/>
            <a:ext cx="219456" cy="219456"/>
          </a:xfrm>
          <a:prstGeom prst="ellipse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7" name="Text 5"/>
          <p:cNvSpPr/>
          <p:nvPr/>
        </p:nvSpPr>
        <p:spPr>
          <a:xfrm>
            <a:off x="457200" y="1645920"/>
            <a:ext cx="18516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300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1920240"/>
            <a:ext cx="18516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&amp; baseline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3154680"/>
            <a:ext cx="16687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 current models for cost, latency, and accuracy. Identify top three workloads by spend.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399282" y="2724912"/>
            <a:ext cx="219456" cy="219456"/>
          </a:xfrm>
          <a:prstGeom prst="ellipse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1" name="Text 9"/>
          <p:cNvSpPr/>
          <p:nvPr/>
        </p:nvSpPr>
        <p:spPr>
          <a:xfrm>
            <a:off x="2583180" y="1645920"/>
            <a:ext cx="18516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300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2583180" y="1920240"/>
            <a:ext cx="18516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Optimise &amp; quantise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2674620" y="3154680"/>
            <a:ext cx="16687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pruning, distillation, and INT8 quantisation. Establish accuracy regression gates.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525262" y="2724912"/>
            <a:ext cx="219456" cy="219456"/>
          </a:xfrm>
          <a:prstGeom prst="ellipse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5" name="Text 13"/>
          <p:cNvSpPr/>
          <p:nvPr/>
        </p:nvSpPr>
        <p:spPr>
          <a:xfrm>
            <a:off x="4709160" y="1645920"/>
            <a:ext cx="18516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300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709160" y="1920240"/>
            <a:ext cx="18516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Edge pilot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800600" y="3154680"/>
            <a:ext cx="16687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one high-value scenario; deploy to target hardware; validate UX and operations.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7651242" y="2724912"/>
            <a:ext cx="219456" cy="219456"/>
          </a:xfrm>
          <a:prstGeom prst="ellipse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9" name="Text 17"/>
          <p:cNvSpPr/>
          <p:nvPr/>
        </p:nvSpPr>
        <p:spPr>
          <a:xfrm>
            <a:off x="6835140" y="1645920"/>
            <a:ext cx="18516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300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4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835140" y="1920240"/>
            <a:ext cx="18516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&amp; govern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926580" y="3154680"/>
            <a:ext cx="16687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Standardise toolchain, MLOps, and monitoring. Roll out across product lines.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3" name="Text 21"/>
          <p:cNvSpPr/>
          <p:nvPr/>
        </p:nvSpPr>
        <p:spPr>
          <a:xfrm>
            <a:off x="457200" y="4828032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AI Systems  ·  Optimisation, Quantisation &amp; Edge Deployment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7315200" y="482803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16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999963" y="-1999641"/>
            <a:ext cx="51435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5143179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737118" y="-1264380"/>
            <a:ext cx="3670923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25A82DC-E003-20FA-A50F-C53484926E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491843"/>
              </p:ext>
            </p:extLst>
          </p:nvPr>
        </p:nvGraphicFramePr>
        <p:xfrm>
          <a:off x="342900" y="592316"/>
          <a:ext cx="8458200" cy="39588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91918">
                  <a:extLst>
                    <a:ext uri="{9D8B030D-6E8A-4147-A177-3AD203B41FA5}">
                      <a16:colId xmlns:a16="http://schemas.microsoft.com/office/drawing/2014/main" val="1727707308"/>
                    </a:ext>
                  </a:extLst>
                </a:gridCol>
                <a:gridCol w="2867441">
                  <a:extLst>
                    <a:ext uri="{9D8B030D-6E8A-4147-A177-3AD203B41FA5}">
                      <a16:colId xmlns:a16="http://schemas.microsoft.com/office/drawing/2014/main" val="1203178257"/>
                    </a:ext>
                  </a:extLst>
                </a:gridCol>
                <a:gridCol w="2898841">
                  <a:extLst>
                    <a:ext uri="{9D8B030D-6E8A-4147-A177-3AD203B41FA5}">
                      <a16:colId xmlns:a16="http://schemas.microsoft.com/office/drawing/2014/main" val="934380794"/>
                    </a:ext>
                  </a:extLst>
                </a:gridCol>
              </a:tblGrid>
              <a:tr h="417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W" sz="2100" kern="100">
                          <a:effectLst/>
                        </a:rPr>
                        <a:t>Phase</a:t>
                      </a:r>
                      <a:endParaRPr lang="en-ZW" sz="2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85" marR="121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W" sz="2100" kern="100">
                          <a:effectLst/>
                        </a:rPr>
                        <a:t>Goal</a:t>
                      </a:r>
                      <a:endParaRPr lang="en-ZW" sz="2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85" marR="121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W" sz="2100" kern="100">
                          <a:effectLst/>
                        </a:rPr>
                        <a:t>Outcome</a:t>
                      </a:r>
                      <a:endParaRPr lang="en-ZW" sz="2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85" marR="121985" marT="0" marB="0"/>
                </a:tc>
                <a:extLst>
                  <a:ext uri="{0D108BD9-81ED-4DB2-BD59-A6C34878D82A}">
                    <a16:rowId xmlns:a16="http://schemas.microsoft.com/office/drawing/2014/main" val="1476822782"/>
                  </a:ext>
                </a:extLst>
              </a:tr>
              <a:tr h="791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W" sz="2100" kern="100">
                          <a:effectLst/>
                        </a:rPr>
                        <a:t>1. Audit &amp; Baseline</a:t>
                      </a:r>
                      <a:endParaRPr lang="en-ZW" sz="2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85" marR="121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W" sz="2100" kern="100">
                          <a:effectLst/>
                        </a:rPr>
                        <a:t>Understand current performance</a:t>
                      </a:r>
                      <a:endParaRPr lang="en-ZW" sz="2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85" marR="121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W" sz="2100" kern="100">
                          <a:effectLst/>
                        </a:rPr>
                        <a:t>Benchmark and identify opportunities</a:t>
                      </a:r>
                      <a:endParaRPr lang="en-ZW" sz="2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85" marR="121985" marT="0" marB="0"/>
                </a:tc>
                <a:extLst>
                  <a:ext uri="{0D108BD9-81ED-4DB2-BD59-A6C34878D82A}">
                    <a16:rowId xmlns:a16="http://schemas.microsoft.com/office/drawing/2014/main" val="798434385"/>
                  </a:ext>
                </a:extLst>
              </a:tr>
              <a:tr h="791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W" sz="2100" kern="100">
                          <a:effectLst/>
                        </a:rPr>
                        <a:t>2. Optimise &amp; Quantise</a:t>
                      </a:r>
                      <a:endParaRPr lang="en-ZW" sz="2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85" marR="121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W" sz="2100" kern="100">
                          <a:effectLst/>
                        </a:rPr>
                        <a:t>Reduce model size and cost</a:t>
                      </a:r>
                      <a:endParaRPr lang="en-ZW" sz="2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85" marR="121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W" sz="2100" kern="100">
                          <a:effectLst/>
                        </a:rPr>
                        <a:t>Faster, smaller, cheaper AI</a:t>
                      </a:r>
                      <a:endParaRPr lang="en-ZW" sz="2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85" marR="121985" marT="0" marB="0"/>
                </a:tc>
                <a:extLst>
                  <a:ext uri="{0D108BD9-81ED-4DB2-BD59-A6C34878D82A}">
                    <a16:rowId xmlns:a16="http://schemas.microsoft.com/office/drawing/2014/main" val="2758979936"/>
                  </a:ext>
                </a:extLst>
              </a:tr>
              <a:tr h="791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W" sz="2100" kern="100">
                          <a:effectLst/>
                        </a:rPr>
                        <a:t>3. Edge Pilot</a:t>
                      </a:r>
                      <a:endParaRPr lang="en-ZW" sz="2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85" marR="121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W" sz="2100" kern="100">
                          <a:effectLst/>
                        </a:rPr>
                        <a:t>Validate deployment on real devices</a:t>
                      </a:r>
                      <a:endParaRPr lang="en-ZW" sz="2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85" marR="121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W" sz="2100" kern="100">
                          <a:effectLst/>
                        </a:rPr>
                        <a:t>Proven business value</a:t>
                      </a:r>
                      <a:endParaRPr lang="en-ZW" sz="2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85" marR="121985" marT="0" marB="0"/>
                </a:tc>
                <a:extLst>
                  <a:ext uri="{0D108BD9-81ED-4DB2-BD59-A6C34878D82A}">
                    <a16:rowId xmlns:a16="http://schemas.microsoft.com/office/drawing/2014/main" val="492386206"/>
                  </a:ext>
                </a:extLst>
              </a:tr>
              <a:tr h="11658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W" sz="2100" kern="100">
                          <a:effectLst/>
                        </a:rPr>
                        <a:t>4. Scale &amp; Govern</a:t>
                      </a:r>
                      <a:endParaRPr lang="en-ZW" sz="2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85" marR="121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W" sz="2100" kern="100">
                          <a:effectLst/>
                        </a:rPr>
                        <a:t>Enterprise-wide adoption</a:t>
                      </a:r>
                      <a:endParaRPr lang="en-ZW" sz="2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85" marR="1219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ZW" sz="2100" kern="100" dirty="0">
                          <a:effectLst/>
                        </a:rPr>
                        <a:t>Sustainable and governed AI operations</a:t>
                      </a:r>
                      <a:endParaRPr lang="en-ZW" sz="2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85" marR="121985" marT="0" marB="0"/>
                </a:tc>
                <a:extLst>
                  <a:ext uri="{0D108BD9-81ED-4DB2-BD59-A6C34878D82A}">
                    <a16:rowId xmlns:a16="http://schemas.microsoft.com/office/drawing/2014/main" val="3954001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01490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 and considerations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298448"/>
            <a:ext cx="457200" cy="4572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5" name="Shape 3"/>
          <p:cNvSpPr/>
          <p:nvPr/>
        </p:nvSpPr>
        <p:spPr>
          <a:xfrm>
            <a:off x="457200" y="1554480"/>
            <a:ext cx="4023360" cy="960120"/>
          </a:xfrm>
          <a:prstGeom prst="rect">
            <a:avLst/>
          </a:prstGeom>
          <a:solidFill>
            <a:srgbClr val="FFFFFF"/>
          </a:solidFill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6" name="Text 4"/>
          <p:cNvSpPr/>
          <p:nvPr/>
        </p:nvSpPr>
        <p:spPr>
          <a:xfrm>
            <a:off x="640080" y="162763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Accuracy regressions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40080" y="1938528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Aggressive quantisation can degrade rare-case performance. Mitigate with QAT and per-segment evaluation.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663440" y="1554480"/>
            <a:ext cx="4023360" cy="960120"/>
          </a:xfrm>
          <a:prstGeom prst="rect">
            <a:avLst/>
          </a:prstGeom>
          <a:solidFill>
            <a:srgbClr val="FFFFFF"/>
          </a:solidFill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9" name="Text 7"/>
          <p:cNvSpPr/>
          <p:nvPr/>
        </p:nvSpPr>
        <p:spPr>
          <a:xfrm>
            <a:off x="4846320" y="162763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Toolchain fragmentation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846320" y="1938528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accelerator has its own SDK. Pick a portable format (ONNX) and a primary runtime.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57200" y="2651760"/>
            <a:ext cx="4023360" cy="960120"/>
          </a:xfrm>
          <a:prstGeom prst="rect">
            <a:avLst/>
          </a:prstGeom>
          <a:solidFill>
            <a:srgbClr val="FFFFFF"/>
          </a:solidFill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2" name="Text 10"/>
          <p:cNvSpPr/>
          <p:nvPr/>
        </p:nvSpPr>
        <p:spPr>
          <a:xfrm>
            <a:off x="640080" y="272491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Edge fleet operations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40080" y="3035808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updates, A/B testing, and monitoring on devices require new MLOps muscles.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663440" y="2651760"/>
            <a:ext cx="4023360" cy="960120"/>
          </a:xfrm>
          <a:prstGeom prst="rect">
            <a:avLst/>
          </a:prstGeom>
          <a:solidFill>
            <a:srgbClr val="FFFFFF"/>
          </a:solidFill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5" name="Text 13"/>
          <p:cNvSpPr/>
          <p:nvPr/>
        </p:nvSpPr>
        <p:spPr>
          <a:xfrm>
            <a:off x="4846320" y="272491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&amp; IP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846320" y="3035808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Models on devices can be extracted. Use encryption, attestation, and obfuscation where stakes are high.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3749040"/>
            <a:ext cx="4023360" cy="960120"/>
          </a:xfrm>
          <a:prstGeom prst="rect">
            <a:avLst/>
          </a:prstGeom>
          <a:solidFill>
            <a:srgbClr val="FFFFFF"/>
          </a:solidFill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8" name="Text 16"/>
          <p:cNvSpPr/>
          <p:nvPr/>
        </p:nvSpPr>
        <p:spPr>
          <a:xfrm>
            <a:off x="640080" y="382219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Talent &amp; culture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0080" y="4133088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Efficiency engineering is a distinct discipline. Build or partner deliberately.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663440" y="3749040"/>
            <a:ext cx="4023360" cy="960120"/>
          </a:xfrm>
          <a:prstGeom prst="rect">
            <a:avLst/>
          </a:prstGeom>
          <a:solidFill>
            <a:srgbClr val="FFFFFF"/>
          </a:solidFill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1" name="Text 19"/>
          <p:cNvSpPr/>
          <p:nvPr/>
        </p:nvSpPr>
        <p:spPr>
          <a:xfrm>
            <a:off x="4846320" y="382219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shifts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846320" y="4133088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Privacy and AI rules are moving fast. Edge architectures help, but governance is still required.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4" name="Text 22"/>
          <p:cNvSpPr/>
          <p:nvPr/>
        </p:nvSpPr>
        <p:spPr>
          <a:xfrm>
            <a:off x="457200" y="4828032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AI Systems  ·  Optimisation, Quantisation &amp; Edge Deployment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7315200" y="482803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16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bottom line and next steps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298448"/>
            <a:ext cx="457200" cy="4572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AI is a strategic capability, not a tactical fix.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" y="210312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Combining optimisation, quantisation, and edge deployment compounds savings, opens new product surfaces, and reduces dependence on ever-larger cloud spend.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45583" y="2999231"/>
            <a:ext cx="8229600" cy="1600200"/>
          </a:xfrm>
          <a:prstGeom prst="rect">
            <a:avLst/>
          </a:prstGeom>
          <a:solidFill>
            <a:srgbClr val="E6ECF7"/>
          </a:solidFill>
          <a:ln w="12700">
            <a:solidFill>
              <a:srgbClr val="E6ECF7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8" name="Text 6"/>
          <p:cNvSpPr/>
          <p:nvPr/>
        </p:nvSpPr>
        <p:spPr>
          <a:xfrm>
            <a:off x="685800" y="310896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GB" sz="3200" b="1"/>
              <a:t>Then why AI?-</a:t>
            </a:r>
            <a:endParaRPr lang="en-US" sz="3200" b="1" dirty="0"/>
          </a:p>
        </p:txBody>
      </p:sp>
      <p:sp>
        <p:nvSpPr>
          <p:cNvPr id="9" name="Text 7"/>
          <p:cNvSpPr/>
          <p:nvPr/>
        </p:nvSpPr>
        <p:spPr>
          <a:xfrm>
            <a:off x="777240" y="3520440"/>
            <a:ext cx="7589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/>
            <a:r>
              <a:rPr lang="en-GB" sz="2400"/>
              <a:t>Reliability, consistency, affordability, durability and trust</a:t>
            </a:r>
            <a:endParaRPr lang="en-GB" sz="2400" dirty="0"/>
          </a:p>
        </p:txBody>
      </p:sp>
      <p:sp>
        <p:nvSpPr>
          <p:cNvPr id="10" name="Shape 8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1" name="Text 9"/>
          <p:cNvSpPr/>
          <p:nvPr/>
        </p:nvSpPr>
        <p:spPr>
          <a:xfrm>
            <a:off x="457200" y="4828032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AI Systems  ·  Optimisation, Quantisation &amp; Edge Deployment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0" y="482803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16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999963" y="-1999641"/>
            <a:ext cx="51435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5143179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737118" y="-1264380"/>
            <a:ext cx="3670923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4BE0F0-074D-3BC9-6DE1-735199262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389" y="-642"/>
            <a:ext cx="7661075" cy="511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4817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DBBD58-B8B5-5431-F879-22A2AB07AA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0293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" name="Google Shape;296;p31"/>
          <p:cNvGrpSpPr/>
          <p:nvPr/>
        </p:nvGrpSpPr>
        <p:grpSpPr>
          <a:xfrm>
            <a:off x="0" y="-90414"/>
            <a:ext cx="7166459" cy="5234027"/>
            <a:chOff x="0" y="-47625"/>
            <a:chExt cx="3774900" cy="2757000"/>
          </a:xfrm>
        </p:grpSpPr>
        <p:sp>
          <p:nvSpPr>
            <p:cNvPr id="297" name="Google Shape;297;p31"/>
            <p:cNvSpPr/>
            <p:nvPr/>
          </p:nvSpPr>
          <p:spPr>
            <a:xfrm>
              <a:off x="0" y="0"/>
              <a:ext cx="3774822" cy="2709333"/>
            </a:xfrm>
            <a:custGeom>
              <a:avLst/>
              <a:gdLst/>
              <a:ahLst/>
              <a:cxnLst/>
              <a:rect l="l" t="t" r="r" b="b"/>
              <a:pathLst>
                <a:path w="3774822" h="2709333" extrusionOk="0">
                  <a:moveTo>
                    <a:pt x="0" y="0"/>
                  </a:moveTo>
                  <a:lnTo>
                    <a:pt x="3774822" y="0"/>
                  </a:lnTo>
                  <a:lnTo>
                    <a:pt x="377482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C20000"/>
            </a:solidFill>
            <a:ln>
              <a:noFill/>
            </a:ln>
          </p:spPr>
          <p:txBody>
            <a:bodyPr/>
            <a:lstStyle/>
            <a:p>
              <a:endParaRPr lang="en-ZW" sz="900"/>
            </a:p>
          </p:txBody>
        </p:sp>
        <p:sp>
          <p:nvSpPr>
            <p:cNvPr id="298" name="Google Shape;298;p31"/>
            <p:cNvSpPr txBox="1"/>
            <p:nvPr/>
          </p:nvSpPr>
          <p:spPr>
            <a:xfrm>
              <a:off x="0" y="-47625"/>
              <a:ext cx="3774900" cy="275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algn="ctr">
                <a:lnSpc>
                  <a:spcPct val="147722"/>
                </a:lnSpc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9" name="Google Shape;299;p31"/>
          <p:cNvSpPr txBox="1"/>
          <p:nvPr/>
        </p:nvSpPr>
        <p:spPr>
          <a:xfrm>
            <a:off x="514363" y="449138"/>
            <a:ext cx="3848250" cy="46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18"/>
              </a:lnSpc>
            </a:pPr>
            <a:r>
              <a:rPr lang="en-US" sz="2149" b="1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Conclusion</a:t>
            </a:r>
            <a:endParaRPr sz="900" b="1" dirty="0"/>
          </a:p>
        </p:txBody>
      </p:sp>
      <p:cxnSp>
        <p:nvCxnSpPr>
          <p:cNvPr id="300" name="Google Shape;300;p31"/>
          <p:cNvCxnSpPr/>
          <p:nvPr/>
        </p:nvCxnSpPr>
        <p:spPr>
          <a:xfrm rot="10800000" flipH="1">
            <a:off x="548559" y="1362842"/>
            <a:ext cx="2881050" cy="945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301" name="Google Shape;301;p31"/>
          <p:cNvGrpSpPr/>
          <p:nvPr/>
        </p:nvGrpSpPr>
        <p:grpSpPr>
          <a:xfrm>
            <a:off x="5229591" y="660888"/>
            <a:ext cx="3809365" cy="3934312"/>
            <a:chOff x="0" y="0"/>
            <a:chExt cx="6350000" cy="6558280"/>
          </a:xfrm>
        </p:grpSpPr>
        <p:sp>
          <p:nvSpPr>
            <p:cNvPr id="302" name="Google Shape;302;p31"/>
            <p:cNvSpPr/>
            <p:nvPr/>
          </p:nvSpPr>
          <p:spPr>
            <a:xfrm>
              <a:off x="74930" y="74930"/>
              <a:ext cx="6200140" cy="6408420"/>
            </a:xfrm>
            <a:custGeom>
              <a:avLst/>
              <a:gdLst/>
              <a:ahLst/>
              <a:cxnLst/>
              <a:rect l="l" t="t" r="r" b="b"/>
              <a:pathLst>
                <a:path w="6200140" h="6408420" extrusionOk="0">
                  <a:moveTo>
                    <a:pt x="6200140" y="5351780"/>
                  </a:moveTo>
                  <a:cubicBezTo>
                    <a:pt x="6200140" y="5935980"/>
                    <a:pt x="5726430" y="6408420"/>
                    <a:pt x="5143500" y="6408420"/>
                  </a:cubicBezTo>
                  <a:lnTo>
                    <a:pt x="1056640" y="6408420"/>
                  </a:lnTo>
                  <a:cubicBezTo>
                    <a:pt x="472440" y="6408420"/>
                    <a:pt x="0" y="5934710"/>
                    <a:pt x="0" y="5351780"/>
                  </a:cubicBezTo>
                  <a:lnTo>
                    <a:pt x="0" y="1056640"/>
                  </a:lnTo>
                  <a:cubicBezTo>
                    <a:pt x="0" y="472440"/>
                    <a:pt x="473710" y="0"/>
                    <a:pt x="1056640" y="0"/>
                  </a:cubicBezTo>
                  <a:lnTo>
                    <a:pt x="5143500" y="0"/>
                  </a:lnTo>
                  <a:cubicBezTo>
                    <a:pt x="5727700" y="0"/>
                    <a:pt x="6200140" y="473710"/>
                    <a:pt x="6200140" y="1056640"/>
                  </a:cubicBezTo>
                  <a:lnTo>
                    <a:pt x="6200140" y="535178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11306" r="-10167"/>
              </a:stretch>
            </a:blipFill>
            <a:ln>
              <a:noFill/>
            </a:ln>
          </p:spPr>
          <p:txBody>
            <a:bodyPr spcFirstLastPara="1" wrap="square" lIns="45713" tIns="45713" rIns="45713" bIns="45713" anchor="ctr" anchorCtr="0">
              <a:noAutofit/>
            </a:bodyPr>
            <a:lstStyle/>
            <a:p>
              <a:endParaRPr sz="900"/>
            </a:p>
          </p:txBody>
        </p:sp>
        <p:sp>
          <p:nvSpPr>
            <p:cNvPr id="303" name="Google Shape;303;p31"/>
            <p:cNvSpPr/>
            <p:nvPr/>
          </p:nvSpPr>
          <p:spPr>
            <a:xfrm>
              <a:off x="0" y="0"/>
              <a:ext cx="6350000" cy="6558280"/>
            </a:xfrm>
            <a:custGeom>
              <a:avLst/>
              <a:gdLst/>
              <a:ahLst/>
              <a:cxnLst/>
              <a:rect l="l" t="t" r="r" b="b"/>
              <a:pathLst>
                <a:path w="6350000" h="6558280" extrusionOk="0">
                  <a:moveTo>
                    <a:pt x="5218430" y="6558280"/>
                  </a:moveTo>
                  <a:lnTo>
                    <a:pt x="1131570" y="6558280"/>
                  </a:lnTo>
                  <a:cubicBezTo>
                    <a:pt x="508000" y="6558280"/>
                    <a:pt x="0" y="6050280"/>
                    <a:pt x="0" y="5426710"/>
                  </a:cubicBezTo>
                  <a:lnTo>
                    <a:pt x="0" y="1131570"/>
                  </a:lnTo>
                  <a:cubicBezTo>
                    <a:pt x="0" y="508000"/>
                    <a:pt x="508000" y="0"/>
                    <a:pt x="1131570" y="0"/>
                  </a:cubicBezTo>
                  <a:lnTo>
                    <a:pt x="5218430" y="0"/>
                  </a:lnTo>
                  <a:cubicBezTo>
                    <a:pt x="5842000" y="0"/>
                    <a:pt x="6350000" y="508000"/>
                    <a:pt x="6350000" y="1131570"/>
                  </a:cubicBezTo>
                  <a:lnTo>
                    <a:pt x="6350000" y="5425440"/>
                  </a:lnTo>
                  <a:cubicBezTo>
                    <a:pt x="6350000" y="6050280"/>
                    <a:pt x="5842000" y="6558280"/>
                    <a:pt x="5218430" y="6558280"/>
                  </a:cubicBezTo>
                  <a:close/>
                  <a:moveTo>
                    <a:pt x="1131570" y="149860"/>
                  </a:moveTo>
                  <a:cubicBezTo>
                    <a:pt x="590550" y="149860"/>
                    <a:pt x="149860" y="590550"/>
                    <a:pt x="149860" y="1131570"/>
                  </a:cubicBezTo>
                  <a:lnTo>
                    <a:pt x="149860" y="5425440"/>
                  </a:lnTo>
                  <a:cubicBezTo>
                    <a:pt x="149860" y="5966460"/>
                    <a:pt x="590550" y="6407150"/>
                    <a:pt x="1131570" y="6407150"/>
                  </a:cubicBezTo>
                  <a:lnTo>
                    <a:pt x="5218430" y="6407150"/>
                  </a:lnTo>
                  <a:cubicBezTo>
                    <a:pt x="5759450" y="6407150"/>
                    <a:pt x="6200140" y="5966460"/>
                    <a:pt x="6200140" y="5425440"/>
                  </a:cubicBezTo>
                  <a:lnTo>
                    <a:pt x="6200140" y="1131570"/>
                  </a:lnTo>
                  <a:cubicBezTo>
                    <a:pt x="6200140" y="590550"/>
                    <a:pt x="5759450" y="149860"/>
                    <a:pt x="5218430" y="149860"/>
                  </a:cubicBezTo>
                  <a:lnTo>
                    <a:pt x="1131570" y="149860"/>
                  </a:ln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</p:spPr>
          <p:txBody>
            <a:bodyPr spcFirstLastPara="1" wrap="square" lIns="45713" tIns="45713" rIns="45713" bIns="45713" anchor="ctr" anchorCtr="0">
              <a:noAutofit/>
            </a:bodyPr>
            <a:lstStyle/>
            <a:p>
              <a:endParaRPr sz="900"/>
            </a:p>
          </p:txBody>
        </p:sp>
      </p:grpSp>
      <p:sp>
        <p:nvSpPr>
          <p:cNvPr id="304" name="Google Shape;304;p31"/>
          <p:cNvSpPr txBox="1"/>
          <p:nvPr/>
        </p:nvSpPr>
        <p:spPr>
          <a:xfrm>
            <a:off x="203556" y="1513947"/>
            <a:ext cx="4976791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28600" indent="-228600">
              <a:lnSpc>
                <a:spcPct val="140045"/>
              </a:lnSpc>
              <a:buFont typeface="Arial" panose="020B0604020202020204" pitchFamily="34" charset="0"/>
              <a:buChar char="•"/>
            </a:pPr>
            <a:r>
              <a:rPr lang="en-ZW" sz="2000" dirty="0">
                <a:solidFill>
                  <a:schemeClr val="bg1"/>
                </a:solidFill>
              </a:rPr>
              <a:t>Expand affordable broadband nationwide. </a:t>
            </a:r>
          </a:p>
          <a:p>
            <a:pPr marL="228600" indent="-228600">
              <a:lnSpc>
                <a:spcPct val="140045"/>
              </a:lnSpc>
              <a:buFont typeface="Arial" panose="020B0604020202020204" pitchFamily="34" charset="0"/>
              <a:buChar char="•"/>
            </a:pPr>
            <a:r>
              <a:rPr lang="en-ZW" sz="2000" dirty="0">
                <a:solidFill>
                  <a:schemeClr val="bg1"/>
                </a:solidFill>
              </a:rPr>
              <a:t>Improve electricity reliability and grid resilience.</a:t>
            </a:r>
          </a:p>
          <a:p>
            <a:pPr marL="228600" indent="-228600">
              <a:lnSpc>
                <a:spcPct val="140045"/>
              </a:lnSpc>
              <a:buFont typeface="Arial" panose="020B0604020202020204" pitchFamily="34" charset="0"/>
              <a:buChar char="•"/>
            </a:pPr>
            <a:r>
              <a:rPr lang="en-ZW" sz="2000" dirty="0">
                <a:solidFill>
                  <a:schemeClr val="bg1"/>
                </a:solidFill>
              </a:rPr>
              <a:t>Increase data </a:t>
            </a:r>
            <a:r>
              <a:rPr lang="en-ZW" sz="2000" dirty="0" err="1">
                <a:solidFill>
                  <a:schemeClr val="bg1"/>
                </a:solidFill>
              </a:rPr>
              <a:t>center</a:t>
            </a:r>
            <a:r>
              <a:rPr lang="en-ZW" sz="2000" dirty="0">
                <a:solidFill>
                  <a:schemeClr val="bg1"/>
                </a:solidFill>
              </a:rPr>
              <a:t> capacity. </a:t>
            </a:r>
          </a:p>
          <a:p>
            <a:pPr marL="228600" indent="-228600">
              <a:lnSpc>
                <a:spcPct val="140045"/>
              </a:lnSpc>
              <a:buFont typeface="Arial" panose="020B0604020202020204" pitchFamily="34" charset="0"/>
              <a:buChar char="•"/>
            </a:pPr>
            <a:r>
              <a:rPr lang="en-ZW" sz="2000" dirty="0">
                <a:solidFill>
                  <a:schemeClr val="bg1"/>
                </a:solidFill>
              </a:rPr>
              <a:t>Strengthen cloud connectivity and cybersecurity.</a:t>
            </a:r>
            <a:endParaRPr sz="2000" dirty="0">
              <a:solidFill>
                <a:schemeClr val="bg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6" descr="A diagram of a machine learning&#10;&#10;Description automatically generated">
            <a:extLst>
              <a:ext uri="{FF2B5EF4-FFF2-40B4-BE49-F238E27FC236}">
                <a16:creationId xmlns:a16="http://schemas.microsoft.com/office/drawing/2014/main" id="{B2517AE8-BB89-5156-2BD1-2C21B281E9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" t="11483" b="17769"/>
          <a:stretch>
            <a:fillRect/>
          </a:stretch>
        </p:blipFill>
        <p:spPr>
          <a:xfrm>
            <a:off x="98738" y="536624"/>
            <a:ext cx="4596700" cy="36747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011993-30B2-B1D0-17FA-499149474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7067" y="0"/>
            <a:ext cx="431693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998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2B548E4-4F34-AF42-FB11-20641A460F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910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SUMMARY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efficient AI matters now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298448"/>
            <a:ext cx="457200" cy="4572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5" name="Shape 3"/>
          <p:cNvSpPr/>
          <p:nvPr/>
        </p:nvSpPr>
        <p:spPr>
          <a:xfrm>
            <a:off x="502920" y="1664208"/>
            <a:ext cx="128016" cy="128016"/>
          </a:xfrm>
          <a:prstGeom prst="ellipse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6" name="Text 4"/>
          <p:cNvSpPr/>
          <p:nvPr/>
        </p:nvSpPr>
        <p:spPr>
          <a:xfrm>
            <a:off x="777240" y="1554480"/>
            <a:ext cx="7909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Costs are scaling faster than value.  </a:t>
            </a:r>
            <a:r>
              <a:rPr lang="en-US" sz="14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Compute, memory, and energy for state-of-the-art models double on short cycles, pressuring unit economics.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02920" y="2414016"/>
            <a:ext cx="128016" cy="128016"/>
          </a:xfrm>
          <a:prstGeom prst="ellipse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8" name="Text 6"/>
          <p:cNvSpPr/>
          <p:nvPr/>
        </p:nvSpPr>
        <p:spPr>
          <a:xfrm>
            <a:off x="777240" y="2304288"/>
            <a:ext cx="7909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Latency and privacy are product features.  </a:t>
            </a:r>
            <a:r>
              <a:rPr lang="en-US" sz="14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 and regulators expect on-device intelligence, offline resilience, and data minimisation.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02920" y="3163824"/>
            <a:ext cx="128016" cy="128016"/>
          </a:xfrm>
          <a:prstGeom prst="ellipse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0" name="Text 8"/>
          <p:cNvSpPr/>
          <p:nvPr/>
        </p:nvSpPr>
        <p:spPr>
          <a:xfrm>
            <a:off x="777240" y="3054096"/>
            <a:ext cx="7909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Efficiency unlocks new markets.  </a:t>
            </a:r>
            <a:r>
              <a:rPr lang="en-US" sz="14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Smaller models deploy where large ones cannot — vehicles, factories, handhelds, wearables, and remote sites.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02920" y="3913632"/>
            <a:ext cx="128016" cy="128016"/>
          </a:xfrm>
          <a:prstGeom prst="ellipse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2" name="Text 10"/>
          <p:cNvSpPr/>
          <p:nvPr/>
        </p:nvSpPr>
        <p:spPr>
          <a:xfrm>
            <a:off x="777240" y="3803904"/>
            <a:ext cx="7909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levers compound.  </a:t>
            </a:r>
            <a:r>
              <a:rPr lang="en-US" sz="14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Optimisation, quantisation, and edge deployment together can cut total cost of inference by an order of magnitude.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4" name="Text 12"/>
          <p:cNvSpPr/>
          <p:nvPr/>
        </p:nvSpPr>
        <p:spPr>
          <a:xfrm>
            <a:off x="457200" y="4828032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AI Systems  ·  Optimisation, Quantisation &amp; Edge Deployment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7315200" y="482803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16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A22D4F-301B-7DA2-E8BE-5504A4545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369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LANDSCAPE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efficiency imperative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298448"/>
            <a:ext cx="457200" cy="4572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5" name="Shape 3"/>
          <p:cNvSpPr/>
          <p:nvPr/>
        </p:nvSpPr>
        <p:spPr>
          <a:xfrm>
            <a:off x="457200" y="1600200"/>
            <a:ext cx="1920240" cy="2011680"/>
          </a:xfrm>
          <a:prstGeom prst="rect">
            <a:avLst/>
          </a:prstGeom>
          <a:solidFill>
            <a:srgbClr val="FFFFFF"/>
          </a:solidFill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6" name="Shape 4"/>
          <p:cNvSpPr/>
          <p:nvPr/>
        </p:nvSpPr>
        <p:spPr>
          <a:xfrm>
            <a:off x="457200" y="1600200"/>
            <a:ext cx="1920240" cy="54864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7" name="Text 5"/>
          <p:cNvSpPr/>
          <p:nvPr/>
        </p:nvSpPr>
        <p:spPr>
          <a:xfrm>
            <a:off x="457200" y="1828800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10×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457200" y="265176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size growth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48640" y="2971800"/>
            <a:ext cx="1737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Frontier model parameters every 1–2 years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560320" y="1600200"/>
            <a:ext cx="1920240" cy="2011680"/>
          </a:xfrm>
          <a:prstGeom prst="rect">
            <a:avLst/>
          </a:prstGeom>
          <a:solidFill>
            <a:srgbClr val="FFFFFF"/>
          </a:solidFill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1" name="Shape 9"/>
          <p:cNvSpPr/>
          <p:nvPr/>
        </p:nvSpPr>
        <p:spPr>
          <a:xfrm>
            <a:off x="2560320" y="1600200"/>
            <a:ext cx="1920240" cy="54864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2" name="Text 10"/>
          <p:cNvSpPr/>
          <p:nvPr/>
        </p:nvSpPr>
        <p:spPr>
          <a:xfrm>
            <a:off x="2560320" y="1828800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60%</a:t>
            </a:r>
            <a:endParaRPr lang="en-US" sz="3600" dirty="0"/>
          </a:p>
        </p:txBody>
      </p:sp>
      <p:sp>
        <p:nvSpPr>
          <p:cNvPr id="13" name="Text 11"/>
          <p:cNvSpPr/>
          <p:nvPr/>
        </p:nvSpPr>
        <p:spPr>
          <a:xfrm>
            <a:off x="2560320" y="265176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Inference share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651760" y="2971800"/>
            <a:ext cx="1737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total AI compute spend over a model's life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663440" y="1600200"/>
            <a:ext cx="1920240" cy="2011680"/>
          </a:xfrm>
          <a:prstGeom prst="rect">
            <a:avLst/>
          </a:prstGeom>
          <a:solidFill>
            <a:srgbClr val="FFFFFF"/>
          </a:solidFill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6" name="Shape 14"/>
          <p:cNvSpPr/>
          <p:nvPr/>
        </p:nvSpPr>
        <p:spPr>
          <a:xfrm>
            <a:off x="4663440" y="1600200"/>
            <a:ext cx="1920240" cy="54864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7" name="Text 15"/>
          <p:cNvSpPr/>
          <p:nvPr/>
        </p:nvSpPr>
        <p:spPr>
          <a:xfrm>
            <a:off x="4663440" y="1828800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&lt;100 ms</a:t>
            </a:r>
            <a:endParaRPr lang="en-US" sz="3600" dirty="0"/>
          </a:p>
        </p:txBody>
      </p:sp>
      <p:sp>
        <p:nvSpPr>
          <p:cNvPr id="18" name="Text 16"/>
          <p:cNvSpPr/>
          <p:nvPr/>
        </p:nvSpPr>
        <p:spPr>
          <a:xfrm>
            <a:off x="4663440" y="265176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tolerance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754880" y="2971800"/>
            <a:ext cx="1737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Latency threshold for real-time experiences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766560" y="1600200"/>
            <a:ext cx="1920240" cy="2011680"/>
          </a:xfrm>
          <a:prstGeom prst="rect">
            <a:avLst/>
          </a:prstGeom>
          <a:solidFill>
            <a:srgbClr val="FFFFFF"/>
          </a:solidFill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1" name="Shape 19"/>
          <p:cNvSpPr/>
          <p:nvPr/>
        </p:nvSpPr>
        <p:spPr>
          <a:xfrm>
            <a:off x="6766560" y="1600200"/>
            <a:ext cx="1920240" cy="54864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2" name="Text 20"/>
          <p:cNvSpPr/>
          <p:nvPr/>
        </p:nvSpPr>
        <p:spPr>
          <a:xfrm>
            <a:off x="6766560" y="1828800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70%</a:t>
            </a:r>
            <a:endParaRPr lang="en-US" sz="3600" dirty="0"/>
          </a:p>
        </p:txBody>
      </p:sp>
      <p:sp>
        <p:nvSpPr>
          <p:cNvPr id="23" name="Text 21"/>
          <p:cNvSpPr/>
          <p:nvPr/>
        </p:nvSpPr>
        <p:spPr>
          <a:xfrm>
            <a:off x="6766560" y="265176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stays local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858000" y="2971800"/>
            <a:ext cx="1737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Edge AI keeps sensitive data off the network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7" name="Text 25"/>
          <p:cNvSpPr/>
          <p:nvPr/>
        </p:nvSpPr>
        <p:spPr>
          <a:xfrm>
            <a:off x="457200" y="4828032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AI Systems  ·  Optimisation, Quantisation &amp; Edge Deployment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7315200" y="482803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16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compounding pillars of efficient AI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298448"/>
            <a:ext cx="457200" cy="4572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5" name="Shape 3"/>
          <p:cNvSpPr/>
          <p:nvPr/>
        </p:nvSpPr>
        <p:spPr>
          <a:xfrm>
            <a:off x="457200" y="1554480"/>
            <a:ext cx="2590800" cy="2926080"/>
          </a:xfrm>
          <a:prstGeom prst="rect">
            <a:avLst/>
          </a:prstGeom>
          <a:solidFill>
            <a:srgbClr val="E6ECF7"/>
          </a:solidFill>
          <a:ln w="12700">
            <a:solidFill>
              <a:srgbClr val="E6ECF7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6" name="Text 4"/>
          <p:cNvSpPr/>
          <p:nvPr/>
        </p:nvSpPr>
        <p:spPr>
          <a:xfrm>
            <a:off x="731520" y="1783080"/>
            <a:ext cx="2042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731520" y="2423160"/>
            <a:ext cx="548640" cy="0"/>
          </a:xfrm>
          <a:prstGeom prst="line">
            <a:avLst/>
          </a:prstGeom>
          <a:noFill/>
          <a:ln w="1905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8" name="Text 6"/>
          <p:cNvSpPr/>
          <p:nvPr/>
        </p:nvSpPr>
        <p:spPr>
          <a:xfrm>
            <a:off x="731520" y="2514600"/>
            <a:ext cx="204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Optimisation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731520" y="3063240"/>
            <a:ext cx="2042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the model itself leaner — through pruning, distillation, and architecture search — before you touch the bits.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276600" y="1554480"/>
            <a:ext cx="2590800" cy="2926080"/>
          </a:xfrm>
          <a:prstGeom prst="rect">
            <a:avLst/>
          </a:prstGeom>
          <a:solidFill>
            <a:srgbClr val="E6ECF7"/>
          </a:solidFill>
          <a:ln w="12700">
            <a:solidFill>
              <a:srgbClr val="E6ECF7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1" name="Text 9"/>
          <p:cNvSpPr/>
          <p:nvPr/>
        </p:nvSpPr>
        <p:spPr>
          <a:xfrm>
            <a:off x="3550920" y="1783080"/>
            <a:ext cx="2042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3600" dirty="0"/>
          </a:p>
        </p:txBody>
      </p:sp>
      <p:sp>
        <p:nvSpPr>
          <p:cNvPr id="12" name="Shape 10"/>
          <p:cNvSpPr/>
          <p:nvPr/>
        </p:nvSpPr>
        <p:spPr>
          <a:xfrm>
            <a:off x="3550920" y="2423160"/>
            <a:ext cx="548640" cy="0"/>
          </a:xfrm>
          <a:prstGeom prst="line">
            <a:avLst/>
          </a:prstGeom>
          <a:noFill/>
          <a:ln w="1905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3" name="Text 11"/>
          <p:cNvSpPr/>
          <p:nvPr/>
        </p:nvSpPr>
        <p:spPr>
          <a:xfrm>
            <a:off x="3550920" y="2514600"/>
            <a:ext cx="204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Quantisation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3550920" y="3063240"/>
            <a:ext cx="2042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 numerical precision (FP16 → INT8 → INT4) to shrink memory and accelerate compute with minimal accuracy loss.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096000" y="1554480"/>
            <a:ext cx="2590800" cy="2926080"/>
          </a:xfrm>
          <a:prstGeom prst="rect">
            <a:avLst/>
          </a:prstGeom>
          <a:solidFill>
            <a:srgbClr val="E6ECF7"/>
          </a:solidFill>
          <a:ln w="12700">
            <a:solidFill>
              <a:srgbClr val="E6ECF7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6" name="Text 14"/>
          <p:cNvSpPr/>
          <p:nvPr/>
        </p:nvSpPr>
        <p:spPr>
          <a:xfrm>
            <a:off x="6370320" y="1783080"/>
            <a:ext cx="2042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3600" dirty="0"/>
          </a:p>
        </p:txBody>
      </p:sp>
      <p:sp>
        <p:nvSpPr>
          <p:cNvPr id="17" name="Shape 15"/>
          <p:cNvSpPr/>
          <p:nvPr/>
        </p:nvSpPr>
        <p:spPr>
          <a:xfrm>
            <a:off x="6370320" y="2423160"/>
            <a:ext cx="548640" cy="0"/>
          </a:xfrm>
          <a:prstGeom prst="line">
            <a:avLst/>
          </a:prstGeom>
          <a:noFill/>
          <a:ln w="1905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8" name="Text 16"/>
          <p:cNvSpPr/>
          <p:nvPr/>
        </p:nvSpPr>
        <p:spPr>
          <a:xfrm>
            <a:off x="6370320" y="2514600"/>
            <a:ext cx="204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Edge Deployment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370320" y="3063240"/>
            <a:ext cx="2042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inference close to the data on phones, vehicles, gateways, and sensors — cutting latency, cost, and exposure.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1" name="Text 19"/>
          <p:cNvSpPr/>
          <p:nvPr/>
        </p:nvSpPr>
        <p:spPr>
          <a:xfrm>
            <a:off x="457200" y="4828032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AI Systems  ·  Optimisation, Quantisation &amp; Edge Deployment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315200" y="482803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16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01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Optimisation — a smaller model is a better model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298448"/>
            <a:ext cx="457200" cy="4572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means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57200" y="1920240"/>
            <a:ext cx="3931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optimisation reshapes a network so it does the same job with fewer parameters, fewer operations, and less memory traffic — without retraining from scratch each time.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324612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3D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leadership should care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3611880"/>
            <a:ext cx="3931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the highest-leverage cost reduction in the stack. A 4× smaller model often serves 3–5× more requests on the same hardware footprint.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754880" y="1554480"/>
            <a:ext cx="3931920" cy="3063240"/>
          </a:xfrm>
          <a:prstGeom prst="rect">
            <a:avLst/>
          </a:prstGeom>
          <a:solidFill>
            <a:srgbClr val="FFFFFF"/>
          </a:solidFill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0" name="Shape 8"/>
          <p:cNvSpPr/>
          <p:nvPr/>
        </p:nvSpPr>
        <p:spPr>
          <a:xfrm>
            <a:off x="4754880" y="1554480"/>
            <a:ext cx="54864" cy="306324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1" name="Text 9"/>
          <p:cNvSpPr/>
          <p:nvPr/>
        </p:nvSpPr>
        <p:spPr>
          <a:xfrm>
            <a:off x="4983480" y="16916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 outcomes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029200" y="2057400"/>
            <a:ext cx="36118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2–10× reduction in model size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30–70% lower inference latency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Comparable accuracy when done well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Compatible with downstream quantisation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40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Enables deployment on commodity hardware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4" name="Text 12"/>
          <p:cNvSpPr/>
          <p:nvPr/>
        </p:nvSpPr>
        <p:spPr>
          <a:xfrm>
            <a:off x="457200" y="4828032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AI Systems  ·  Optimisation, Quantisation &amp; Edge Deployment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7315200" y="482803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1669</Words>
  <Application>Microsoft Office PowerPoint</Application>
  <PresentationFormat>On-screen Show (16:9)</PresentationFormat>
  <Paragraphs>277</Paragraphs>
  <Slides>29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Aptos</vt:lpstr>
      <vt:lpstr>Arial</vt:lpstr>
      <vt:lpstr>Calibri</vt:lpstr>
      <vt:lpstr>League Spartan</vt:lpstr>
      <vt:lpstr>Poppins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Zimbabwe’s AI Research and Innovation Driven Ecosystems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Prof Talon Garikayi</dc:creator>
  <cp:lastModifiedBy>Prof Talon Garikayi</cp:lastModifiedBy>
  <cp:revision>16</cp:revision>
  <dcterms:created xsi:type="dcterms:W3CDTF">2026-06-10T12:13:04Z</dcterms:created>
  <dcterms:modified xsi:type="dcterms:W3CDTF">2026-06-18T07:03:27Z</dcterms:modified>
</cp:coreProperties>
</file>